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modernComment_14A_243D4E26.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0"/>
  </p:notesMasterIdLst>
  <p:sldIdLst>
    <p:sldId id="256" r:id="rId5"/>
    <p:sldId id="257" r:id="rId6"/>
    <p:sldId id="315" r:id="rId7"/>
    <p:sldId id="319" r:id="rId8"/>
    <p:sldId id="320" r:id="rId9"/>
    <p:sldId id="321" r:id="rId10"/>
    <p:sldId id="346" r:id="rId11"/>
    <p:sldId id="318" r:id="rId12"/>
    <p:sldId id="347" r:id="rId13"/>
    <p:sldId id="314" r:id="rId14"/>
    <p:sldId id="322" r:id="rId15"/>
    <p:sldId id="262" r:id="rId16"/>
    <p:sldId id="323" r:id="rId17"/>
    <p:sldId id="327" r:id="rId18"/>
    <p:sldId id="324" r:id="rId19"/>
    <p:sldId id="348" r:id="rId20"/>
    <p:sldId id="349" r:id="rId21"/>
    <p:sldId id="326" r:id="rId22"/>
    <p:sldId id="330" r:id="rId23"/>
    <p:sldId id="331" r:id="rId24"/>
    <p:sldId id="332" r:id="rId25"/>
    <p:sldId id="333" r:id="rId26"/>
    <p:sldId id="334" r:id="rId27"/>
    <p:sldId id="335" r:id="rId28"/>
    <p:sldId id="337" r:id="rId29"/>
    <p:sldId id="338" r:id="rId30"/>
    <p:sldId id="339" r:id="rId31"/>
    <p:sldId id="340" r:id="rId32"/>
    <p:sldId id="341" r:id="rId33"/>
    <p:sldId id="342" r:id="rId34"/>
    <p:sldId id="343" r:id="rId35"/>
    <p:sldId id="345" r:id="rId36"/>
    <p:sldId id="344" r:id="rId37"/>
    <p:sldId id="269" r:id="rId38"/>
    <p:sldId id="268" r:id="rId3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9EF85F-CCDD-E9F3-CE51-D3E6E489F353}" name="Luc Wittebolle" initials="LW" userId="S::lucwittebolle@SustainableMarketsConsulting.com::d243a5e4-e76d-44e5-a43c-2f531d1bd30c" providerId="AD"/>
  <p188:author id="{429F597D-D7EB-08C9-251B-3E1FD0638AC4}" name="Annick Gommers" initials="AG" userId="S::annick@kenteradvies.be::071c1729-53e0-4adf-a572-03b12d65cf9e" providerId="AD"/>
  <p188:author id="{E1F28FD9-349D-4C93-F32C-64D9E0A2C39C}" name="Luc Wittebolle" initials="LW" userId="S::lucwittebolle@sustainablemarketsconsulting.com::d243a5e4-e76d-44e5-a43c-2f531d1bd30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9067B4-C145-1229-B27F-B8A6E39C9E15}" v="3" dt="2025-06-23T11:54:32.27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sustainablemarketsconsultin.sharepoint.com/sites/2024-06-04_OfferteMSS/Gedeelde%20documenten/2%20-%20Reporting/2.2%20-%20Interim%20report/80-20%20rege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l-NL" sz="2400"/>
              <a:t>80/20-regel</a:t>
            </a:r>
          </a:p>
        </c:rich>
      </c:tx>
      <c:layout>
        <c:manualLayout>
          <c:xMode val="edge"/>
          <c:yMode val="edge"/>
          <c:x val="0.40063663988828679"/>
          <c:y val="6.6109418536879919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manualLayout>
          <c:layoutTarget val="inner"/>
          <c:xMode val="edge"/>
          <c:yMode val="edge"/>
          <c:x val="0.1433336579531018"/>
          <c:y val="0.20456871188230194"/>
          <c:w val="0.8508433603244584"/>
          <c:h val="0.63573889885007662"/>
        </c:manualLayout>
      </c:layout>
      <c:barChart>
        <c:barDir val="col"/>
        <c:grouping val="clustered"/>
        <c:varyColors val="0"/>
        <c:ser>
          <c:idx val="0"/>
          <c:order val="0"/>
          <c:spPr>
            <a:solidFill>
              <a:schemeClr val="accent1"/>
            </a:solidFill>
            <a:ln>
              <a:noFill/>
            </a:ln>
            <a:effectLst/>
          </c:spPr>
          <c:invertIfNegative val="0"/>
          <c:val>
            <c:numRef>
              <c:f>Blad1!$E$6:$E$29</c:f>
              <c:numCache>
                <c:formatCode>_("€"\ * #,##0_);_("€"\ * \(#,##0\);_("€"\ * "-"??_);_(@_)</c:formatCode>
                <c:ptCount val="24"/>
                <c:pt idx="0">
                  <c:v>21000000</c:v>
                </c:pt>
                <c:pt idx="1">
                  <c:v>16500000</c:v>
                </c:pt>
                <c:pt idx="2">
                  <c:v>12000000</c:v>
                </c:pt>
                <c:pt idx="3">
                  <c:v>10825000</c:v>
                </c:pt>
                <c:pt idx="4">
                  <c:v>9700000</c:v>
                </c:pt>
                <c:pt idx="5">
                  <c:v>8550000</c:v>
                </c:pt>
                <c:pt idx="6">
                  <c:v>7250000</c:v>
                </c:pt>
                <c:pt idx="7">
                  <c:v>6800000</c:v>
                </c:pt>
                <c:pt idx="8">
                  <c:v>5700000</c:v>
                </c:pt>
                <c:pt idx="9">
                  <c:v>3500000</c:v>
                </c:pt>
                <c:pt idx="10">
                  <c:v>2200000</c:v>
                </c:pt>
                <c:pt idx="11">
                  <c:v>1500000</c:v>
                </c:pt>
                <c:pt idx="12">
                  <c:v>675000</c:v>
                </c:pt>
                <c:pt idx="13">
                  <c:v>450000</c:v>
                </c:pt>
                <c:pt idx="14">
                  <c:v>300000</c:v>
                </c:pt>
                <c:pt idx="15">
                  <c:v>22500</c:v>
                </c:pt>
                <c:pt idx="16">
                  <c:v>15750</c:v>
                </c:pt>
                <c:pt idx="17">
                  <c:v>15000</c:v>
                </c:pt>
                <c:pt idx="18">
                  <c:v>10500</c:v>
                </c:pt>
                <c:pt idx="19">
                  <c:v>10000</c:v>
                </c:pt>
                <c:pt idx="20">
                  <c:v>7000</c:v>
                </c:pt>
                <c:pt idx="21">
                  <c:v>4500</c:v>
                </c:pt>
                <c:pt idx="22">
                  <c:v>3000</c:v>
                </c:pt>
                <c:pt idx="23">
                  <c:v>2000</c:v>
                </c:pt>
              </c:numCache>
            </c:numRef>
          </c:val>
          <c:extLst>
            <c:ext xmlns:c16="http://schemas.microsoft.com/office/drawing/2014/chart" uri="{C3380CC4-5D6E-409C-BE32-E72D297353CC}">
              <c16:uniqueId val="{00000000-7A89-8344-BACE-32BFF6E1FD83}"/>
            </c:ext>
          </c:extLst>
        </c:ser>
        <c:dLbls>
          <c:showLegendKey val="0"/>
          <c:showVal val="0"/>
          <c:showCatName val="0"/>
          <c:showSerName val="0"/>
          <c:showPercent val="0"/>
          <c:showBubbleSize val="0"/>
        </c:dLbls>
        <c:gapWidth val="219"/>
        <c:overlap val="-27"/>
        <c:axId val="694009983"/>
        <c:axId val="693813903"/>
      </c:barChart>
      <c:catAx>
        <c:axId val="694009983"/>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crossAx val="693813903"/>
        <c:crosses val="autoZero"/>
        <c:auto val="1"/>
        <c:lblAlgn val="ctr"/>
        <c:lblOffset val="100"/>
        <c:noMultiLvlLbl val="0"/>
      </c:catAx>
      <c:valAx>
        <c:axId val="693813903"/>
        <c:scaling>
          <c:orientation val="minMax"/>
          <c:max val="22000000"/>
          <c:min val="0"/>
        </c:scaling>
        <c:delete val="0"/>
        <c:axPos val="l"/>
        <c:majorGridlines>
          <c:spPr>
            <a:ln w="9525" cap="flat" cmpd="sng" algn="ctr">
              <a:solidFill>
                <a:schemeClr val="tx1">
                  <a:lumMod val="15000"/>
                  <a:lumOff val="85000"/>
                </a:schemeClr>
              </a:solidFill>
              <a:round/>
            </a:ln>
            <a:effectLst/>
          </c:spPr>
        </c:majorGridlines>
        <c:numFmt formatCode="_(&quot;€&quot;\ * #,##0_);_(&quot;€&quot;\ * \(#,##0\);_(&quot;€&quot;\ *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crossAx val="6940099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4A_243D4E26.xml><?xml version="1.0" encoding="utf-8"?>
<p188:cmLst xmlns:a="http://schemas.openxmlformats.org/drawingml/2006/main" xmlns:r="http://schemas.openxmlformats.org/officeDocument/2006/relationships" xmlns:p188="http://schemas.microsoft.com/office/powerpoint/2018/8/main">
  <p188:cm id="{A3DA9635-3E3A-4FF8-87D6-0A479346BCD5}" authorId="{429F597D-D7EB-08C9-251B-3E1FD0638AC4}" created="2025-04-03T14:55:00.758">
    <ac:deMkLst xmlns:ac="http://schemas.microsoft.com/office/drawing/2013/main/command">
      <pc:docMk xmlns:pc="http://schemas.microsoft.com/office/powerpoint/2013/main/command"/>
      <pc:sldMk xmlns:pc="http://schemas.microsoft.com/office/powerpoint/2013/main/command" cId="607997478" sldId="330"/>
      <ac:spMk id="7" creationId="{9829A440-24F3-B9F8-0D90-F2D4284504C7}"/>
    </ac:deMkLst>
    <p188:txBody>
      <a:bodyPr/>
      <a:lstStyle/>
      <a:p>
        <a:r>
          <a:rPr lang="nl-BE"/>
          <a:t>Ik zou gedetailleerde uitleg over de MSS checklist tot op het einde houden, zodat dat fris in het geheugen zit als ze aan de slag moeten gaan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6E9A81-3010-D44C-926C-0B57B16306DE}" type="datetimeFigureOut">
              <a:rPr lang="nl-NL" smtClean="0"/>
              <a:t>6-1-2026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CF7DB-5F44-C043-B1EE-C701BFEC23FE}" type="slidenum">
              <a:rPr lang="nl-NL" smtClean="0"/>
              <a:t>‹nr.›</a:t>
            </a:fld>
            <a:endParaRPr lang="nl-NL"/>
          </a:p>
        </p:txBody>
      </p:sp>
    </p:spTree>
    <p:extLst>
      <p:ext uri="{BB962C8B-B14F-4D97-AF65-F5344CB8AC3E}">
        <p14:creationId xmlns:p14="http://schemas.microsoft.com/office/powerpoint/2010/main" val="286416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DCDCF7DB-5F44-C043-B1EE-C701BFEC23FE}" type="slidenum">
              <a:rPr lang="nl-NL" smtClean="0"/>
              <a:t>5</a:t>
            </a:fld>
            <a:endParaRPr lang="nl-NL"/>
          </a:p>
        </p:txBody>
      </p:sp>
    </p:spTree>
    <p:extLst>
      <p:ext uri="{BB962C8B-B14F-4D97-AF65-F5344CB8AC3E}">
        <p14:creationId xmlns:p14="http://schemas.microsoft.com/office/powerpoint/2010/main" val="285251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ABF26-64EC-9306-6D9A-F26FB503DFE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E1CE1B6-055D-D4E2-5AF2-EDD65DAE53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CEA1EE7-56B2-6399-D025-EB442567F7F3}"/>
              </a:ext>
            </a:extLst>
          </p:cNvPr>
          <p:cNvSpPr>
            <a:spLocks noGrp="1"/>
          </p:cNvSpPr>
          <p:nvPr>
            <p:ph type="dt" sz="half" idx="10"/>
          </p:nvPr>
        </p:nvSpPr>
        <p:spPr/>
        <p:txBody>
          <a:bodyPr/>
          <a:lstStyle/>
          <a:p>
            <a:fld id="{E30EC43D-09F0-4967-A5FB-F9C79BBBD2A4}" type="datetime1">
              <a:rPr lang="nl-BE" smtClean="0"/>
              <a:t>6/01/2026</a:t>
            </a:fld>
            <a:endParaRPr lang="nl-NL"/>
          </a:p>
        </p:txBody>
      </p:sp>
      <p:sp>
        <p:nvSpPr>
          <p:cNvPr id="5" name="Tijdelijke aanduiding voor voettekst 4">
            <a:extLst>
              <a:ext uri="{FF2B5EF4-FFF2-40B4-BE49-F238E27FC236}">
                <a16:creationId xmlns:a16="http://schemas.microsoft.com/office/drawing/2014/main" id="{38D8E353-62E6-ED19-96D8-0D2B2AFFCC6E}"/>
              </a:ext>
            </a:extLst>
          </p:cNvPr>
          <p:cNvSpPr>
            <a:spLocks noGrp="1"/>
          </p:cNvSpPr>
          <p:nvPr>
            <p:ph type="ftr" sz="quarter" idx="11"/>
          </p:nvPr>
        </p:nvSpPr>
        <p:spPr/>
        <p:txBody>
          <a:bodyPr/>
          <a:lstStyle/>
          <a:p>
            <a:r>
              <a:rPr lang="de-DE"/>
              <a:t>Waals Gewest - 10 april 2025</a:t>
            </a:r>
            <a:endParaRPr lang="nl-NL"/>
          </a:p>
        </p:txBody>
      </p:sp>
      <p:sp>
        <p:nvSpPr>
          <p:cNvPr id="6" name="Tijdelijke aanduiding voor dianummer 5">
            <a:extLst>
              <a:ext uri="{FF2B5EF4-FFF2-40B4-BE49-F238E27FC236}">
                <a16:creationId xmlns:a16="http://schemas.microsoft.com/office/drawing/2014/main" id="{39B71422-F1C4-115C-C882-7E1316273E54}"/>
              </a:ext>
            </a:extLst>
          </p:cNvPr>
          <p:cNvSpPr>
            <a:spLocks noGrp="1"/>
          </p:cNvSpPr>
          <p:nvPr>
            <p:ph type="sldNum" sz="quarter" idx="12"/>
          </p:nvPr>
        </p:nvSpPr>
        <p:spPr/>
        <p:txBody>
          <a:bodyPr/>
          <a:lstStyle/>
          <a:p>
            <a:fld id="{00203DE1-50C5-D241-B52C-37C6DAC8FC4D}" type="slidenum">
              <a:rPr lang="nl-NL" smtClean="0"/>
              <a:t>‹nr.›</a:t>
            </a:fld>
            <a:endParaRPr lang="nl-NL"/>
          </a:p>
        </p:txBody>
      </p:sp>
    </p:spTree>
    <p:extLst>
      <p:ext uri="{BB962C8B-B14F-4D97-AF65-F5344CB8AC3E}">
        <p14:creationId xmlns:p14="http://schemas.microsoft.com/office/powerpoint/2010/main" val="22430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252794-3D0B-BAA3-75A9-3B412763A9F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538CB91-4F94-2E66-E4EE-DF97C706D90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183E103-2FED-BB91-5453-48F6611D98D1}"/>
              </a:ext>
            </a:extLst>
          </p:cNvPr>
          <p:cNvSpPr>
            <a:spLocks noGrp="1"/>
          </p:cNvSpPr>
          <p:nvPr>
            <p:ph type="dt" sz="half" idx="10"/>
          </p:nvPr>
        </p:nvSpPr>
        <p:spPr/>
        <p:txBody>
          <a:bodyPr/>
          <a:lstStyle/>
          <a:p>
            <a:fld id="{BDBA3EB7-C36A-4C20-8D6F-E35443670A14}" type="datetime1">
              <a:rPr lang="nl-BE" smtClean="0"/>
              <a:t>6/01/2026</a:t>
            </a:fld>
            <a:endParaRPr lang="nl-NL"/>
          </a:p>
        </p:txBody>
      </p:sp>
      <p:sp>
        <p:nvSpPr>
          <p:cNvPr id="5" name="Tijdelijke aanduiding voor voettekst 4">
            <a:extLst>
              <a:ext uri="{FF2B5EF4-FFF2-40B4-BE49-F238E27FC236}">
                <a16:creationId xmlns:a16="http://schemas.microsoft.com/office/drawing/2014/main" id="{EC3E0623-CC60-98DE-14EC-2E958B48DBFF}"/>
              </a:ext>
            </a:extLst>
          </p:cNvPr>
          <p:cNvSpPr>
            <a:spLocks noGrp="1"/>
          </p:cNvSpPr>
          <p:nvPr>
            <p:ph type="ftr" sz="quarter" idx="11"/>
          </p:nvPr>
        </p:nvSpPr>
        <p:spPr/>
        <p:txBody>
          <a:bodyPr/>
          <a:lstStyle/>
          <a:p>
            <a:r>
              <a:rPr lang="de-DE"/>
              <a:t>Waals Gewest - 10 april 2025</a:t>
            </a:r>
            <a:endParaRPr lang="nl-NL"/>
          </a:p>
        </p:txBody>
      </p:sp>
      <p:sp>
        <p:nvSpPr>
          <p:cNvPr id="6" name="Tijdelijke aanduiding voor dianummer 5">
            <a:extLst>
              <a:ext uri="{FF2B5EF4-FFF2-40B4-BE49-F238E27FC236}">
                <a16:creationId xmlns:a16="http://schemas.microsoft.com/office/drawing/2014/main" id="{E96C3EC9-96CB-A6D2-00AA-975A49599A67}"/>
              </a:ext>
            </a:extLst>
          </p:cNvPr>
          <p:cNvSpPr>
            <a:spLocks noGrp="1"/>
          </p:cNvSpPr>
          <p:nvPr>
            <p:ph type="sldNum" sz="quarter" idx="12"/>
          </p:nvPr>
        </p:nvSpPr>
        <p:spPr/>
        <p:txBody>
          <a:bodyPr/>
          <a:lstStyle/>
          <a:p>
            <a:fld id="{00203DE1-50C5-D241-B52C-37C6DAC8FC4D}" type="slidenum">
              <a:rPr lang="nl-NL" smtClean="0"/>
              <a:t>‹nr.›</a:t>
            </a:fld>
            <a:endParaRPr lang="nl-NL"/>
          </a:p>
        </p:txBody>
      </p:sp>
    </p:spTree>
    <p:extLst>
      <p:ext uri="{BB962C8B-B14F-4D97-AF65-F5344CB8AC3E}">
        <p14:creationId xmlns:p14="http://schemas.microsoft.com/office/powerpoint/2010/main" val="179312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E563E0B-567A-8315-B1A7-A6C1E15E88A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D41A705-EA35-D5F2-84FA-B5020764EDF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27CF4A1-293E-DB28-80F1-54860164F898}"/>
              </a:ext>
            </a:extLst>
          </p:cNvPr>
          <p:cNvSpPr>
            <a:spLocks noGrp="1"/>
          </p:cNvSpPr>
          <p:nvPr>
            <p:ph type="dt" sz="half" idx="10"/>
          </p:nvPr>
        </p:nvSpPr>
        <p:spPr/>
        <p:txBody>
          <a:bodyPr/>
          <a:lstStyle/>
          <a:p>
            <a:fld id="{67168BE4-3781-4397-B71C-E1E4C2B06AC5}" type="datetime1">
              <a:rPr lang="nl-BE" smtClean="0"/>
              <a:t>6/01/2026</a:t>
            </a:fld>
            <a:endParaRPr lang="nl-NL"/>
          </a:p>
        </p:txBody>
      </p:sp>
      <p:sp>
        <p:nvSpPr>
          <p:cNvPr id="5" name="Tijdelijke aanduiding voor voettekst 4">
            <a:extLst>
              <a:ext uri="{FF2B5EF4-FFF2-40B4-BE49-F238E27FC236}">
                <a16:creationId xmlns:a16="http://schemas.microsoft.com/office/drawing/2014/main" id="{0387B5CD-7141-1162-9E5F-EADC2E45C889}"/>
              </a:ext>
            </a:extLst>
          </p:cNvPr>
          <p:cNvSpPr>
            <a:spLocks noGrp="1"/>
          </p:cNvSpPr>
          <p:nvPr>
            <p:ph type="ftr" sz="quarter" idx="11"/>
          </p:nvPr>
        </p:nvSpPr>
        <p:spPr/>
        <p:txBody>
          <a:bodyPr/>
          <a:lstStyle/>
          <a:p>
            <a:r>
              <a:rPr lang="de-DE"/>
              <a:t>Waals Gewest - 10 april 2025</a:t>
            </a:r>
            <a:endParaRPr lang="nl-NL"/>
          </a:p>
        </p:txBody>
      </p:sp>
      <p:sp>
        <p:nvSpPr>
          <p:cNvPr id="6" name="Tijdelijke aanduiding voor dianummer 5">
            <a:extLst>
              <a:ext uri="{FF2B5EF4-FFF2-40B4-BE49-F238E27FC236}">
                <a16:creationId xmlns:a16="http://schemas.microsoft.com/office/drawing/2014/main" id="{8BFCFD10-E5BA-A80F-B611-4263928D0BBC}"/>
              </a:ext>
            </a:extLst>
          </p:cNvPr>
          <p:cNvSpPr>
            <a:spLocks noGrp="1"/>
          </p:cNvSpPr>
          <p:nvPr>
            <p:ph type="sldNum" sz="quarter" idx="12"/>
          </p:nvPr>
        </p:nvSpPr>
        <p:spPr/>
        <p:txBody>
          <a:bodyPr/>
          <a:lstStyle/>
          <a:p>
            <a:fld id="{00203DE1-50C5-D241-B52C-37C6DAC8FC4D}" type="slidenum">
              <a:rPr lang="nl-NL" smtClean="0"/>
              <a:t>‹nr.›</a:t>
            </a:fld>
            <a:endParaRPr lang="nl-NL"/>
          </a:p>
        </p:txBody>
      </p:sp>
    </p:spTree>
    <p:extLst>
      <p:ext uri="{BB962C8B-B14F-4D97-AF65-F5344CB8AC3E}">
        <p14:creationId xmlns:p14="http://schemas.microsoft.com/office/powerpoint/2010/main" val="3619728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802A-6DB0-AD00-A3D9-1DFF46D021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FDF4382-C5D2-D97C-AFBA-36186BBA429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AA2617F-1D57-A405-F95F-08643B501DC9}"/>
              </a:ext>
            </a:extLst>
          </p:cNvPr>
          <p:cNvSpPr>
            <a:spLocks noGrp="1"/>
          </p:cNvSpPr>
          <p:nvPr>
            <p:ph type="dt" sz="half" idx="10"/>
          </p:nvPr>
        </p:nvSpPr>
        <p:spPr/>
        <p:txBody>
          <a:bodyPr/>
          <a:lstStyle/>
          <a:p>
            <a:fld id="{2882DA60-2BE9-446B-B066-24EB3E4220BA}" type="datetime1">
              <a:rPr lang="nl-BE" smtClean="0"/>
              <a:t>6/01/2026</a:t>
            </a:fld>
            <a:endParaRPr lang="nl-NL"/>
          </a:p>
        </p:txBody>
      </p:sp>
      <p:sp>
        <p:nvSpPr>
          <p:cNvPr id="5" name="Tijdelijke aanduiding voor voettekst 4">
            <a:extLst>
              <a:ext uri="{FF2B5EF4-FFF2-40B4-BE49-F238E27FC236}">
                <a16:creationId xmlns:a16="http://schemas.microsoft.com/office/drawing/2014/main" id="{DB8CCC74-EDEC-F706-524D-6C5BE73A5FDE}"/>
              </a:ext>
            </a:extLst>
          </p:cNvPr>
          <p:cNvSpPr>
            <a:spLocks noGrp="1"/>
          </p:cNvSpPr>
          <p:nvPr>
            <p:ph type="ftr" sz="quarter" idx="11"/>
          </p:nvPr>
        </p:nvSpPr>
        <p:spPr/>
        <p:txBody>
          <a:bodyPr/>
          <a:lstStyle/>
          <a:p>
            <a:r>
              <a:rPr lang="de-DE"/>
              <a:t>Waals Gewest - 10 april 2025</a:t>
            </a:r>
            <a:endParaRPr lang="nl-NL"/>
          </a:p>
        </p:txBody>
      </p:sp>
      <p:sp>
        <p:nvSpPr>
          <p:cNvPr id="6" name="Tijdelijke aanduiding voor dianummer 5">
            <a:extLst>
              <a:ext uri="{FF2B5EF4-FFF2-40B4-BE49-F238E27FC236}">
                <a16:creationId xmlns:a16="http://schemas.microsoft.com/office/drawing/2014/main" id="{744EBFAB-BF87-A2FB-A64B-E8DD7E37B43A}"/>
              </a:ext>
            </a:extLst>
          </p:cNvPr>
          <p:cNvSpPr>
            <a:spLocks noGrp="1"/>
          </p:cNvSpPr>
          <p:nvPr>
            <p:ph type="sldNum" sz="quarter" idx="12"/>
          </p:nvPr>
        </p:nvSpPr>
        <p:spPr/>
        <p:txBody>
          <a:bodyPr/>
          <a:lstStyle/>
          <a:p>
            <a:fld id="{00203DE1-50C5-D241-B52C-37C6DAC8FC4D}" type="slidenum">
              <a:rPr lang="nl-NL" smtClean="0"/>
              <a:t>‹nr.›</a:t>
            </a:fld>
            <a:endParaRPr lang="nl-NL"/>
          </a:p>
        </p:txBody>
      </p:sp>
    </p:spTree>
    <p:extLst>
      <p:ext uri="{BB962C8B-B14F-4D97-AF65-F5344CB8AC3E}">
        <p14:creationId xmlns:p14="http://schemas.microsoft.com/office/powerpoint/2010/main" val="2049368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116B02-A3EA-A518-6BDF-1E6D3DB4244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C8B3CDD-9A1D-EF3F-4EEE-01B12E24E8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145E205-6B50-6A71-250D-EAAB2CE20005}"/>
              </a:ext>
            </a:extLst>
          </p:cNvPr>
          <p:cNvSpPr>
            <a:spLocks noGrp="1"/>
          </p:cNvSpPr>
          <p:nvPr>
            <p:ph type="dt" sz="half" idx="10"/>
          </p:nvPr>
        </p:nvSpPr>
        <p:spPr/>
        <p:txBody>
          <a:bodyPr/>
          <a:lstStyle/>
          <a:p>
            <a:fld id="{C4A69F0A-830B-446C-87E3-B03661E8B909}" type="datetime1">
              <a:rPr lang="nl-BE" smtClean="0"/>
              <a:t>6/01/2026</a:t>
            </a:fld>
            <a:endParaRPr lang="nl-NL"/>
          </a:p>
        </p:txBody>
      </p:sp>
      <p:sp>
        <p:nvSpPr>
          <p:cNvPr id="5" name="Tijdelijke aanduiding voor voettekst 4">
            <a:extLst>
              <a:ext uri="{FF2B5EF4-FFF2-40B4-BE49-F238E27FC236}">
                <a16:creationId xmlns:a16="http://schemas.microsoft.com/office/drawing/2014/main" id="{C73FDB6E-78BA-0960-A84B-814E68FC571F}"/>
              </a:ext>
            </a:extLst>
          </p:cNvPr>
          <p:cNvSpPr>
            <a:spLocks noGrp="1"/>
          </p:cNvSpPr>
          <p:nvPr>
            <p:ph type="ftr" sz="quarter" idx="11"/>
          </p:nvPr>
        </p:nvSpPr>
        <p:spPr/>
        <p:txBody>
          <a:bodyPr/>
          <a:lstStyle/>
          <a:p>
            <a:r>
              <a:rPr lang="de-DE"/>
              <a:t>Waals Gewest - 10 april 2025</a:t>
            </a:r>
            <a:endParaRPr lang="nl-NL"/>
          </a:p>
        </p:txBody>
      </p:sp>
      <p:sp>
        <p:nvSpPr>
          <p:cNvPr id="6" name="Tijdelijke aanduiding voor dianummer 5">
            <a:extLst>
              <a:ext uri="{FF2B5EF4-FFF2-40B4-BE49-F238E27FC236}">
                <a16:creationId xmlns:a16="http://schemas.microsoft.com/office/drawing/2014/main" id="{7182A321-62C9-D3FA-9411-A5A7C2D46A38}"/>
              </a:ext>
            </a:extLst>
          </p:cNvPr>
          <p:cNvSpPr>
            <a:spLocks noGrp="1"/>
          </p:cNvSpPr>
          <p:nvPr>
            <p:ph type="sldNum" sz="quarter" idx="12"/>
          </p:nvPr>
        </p:nvSpPr>
        <p:spPr/>
        <p:txBody>
          <a:bodyPr/>
          <a:lstStyle/>
          <a:p>
            <a:fld id="{00203DE1-50C5-D241-B52C-37C6DAC8FC4D}" type="slidenum">
              <a:rPr lang="nl-NL" smtClean="0"/>
              <a:t>‹nr.›</a:t>
            </a:fld>
            <a:endParaRPr lang="nl-NL"/>
          </a:p>
        </p:txBody>
      </p:sp>
    </p:spTree>
    <p:extLst>
      <p:ext uri="{BB962C8B-B14F-4D97-AF65-F5344CB8AC3E}">
        <p14:creationId xmlns:p14="http://schemas.microsoft.com/office/powerpoint/2010/main" val="1128737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1EEF4-8C47-48C4-D1F1-AB34BD9217D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74EC063-6C1D-FC1B-044F-BEAF5342BD6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F3A391D-7EC6-02EA-B7CA-41C300D6F62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285BFB9-8C07-472F-C4B1-E935FFC793D1}"/>
              </a:ext>
            </a:extLst>
          </p:cNvPr>
          <p:cNvSpPr>
            <a:spLocks noGrp="1"/>
          </p:cNvSpPr>
          <p:nvPr>
            <p:ph type="dt" sz="half" idx="10"/>
          </p:nvPr>
        </p:nvSpPr>
        <p:spPr/>
        <p:txBody>
          <a:bodyPr/>
          <a:lstStyle/>
          <a:p>
            <a:fld id="{51DFBE1E-9877-4573-A440-B5CCA426EB72}" type="datetime1">
              <a:rPr lang="nl-BE" smtClean="0"/>
              <a:t>6/01/2026</a:t>
            </a:fld>
            <a:endParaRPr lang="nl-NL"/>
          </a:p>
        </p:txBody>
      </p:sp>
      <p:sp>
        <p:nvSpPr>
          <p:cNvPr id="6" name="Tijdelijke aanduiding voor voettekst 5">
            <a:extLst>
              <a:ext uri="{FF2B5EF4-FFF2-40B4-BE49-F238E27FC236}">
                <a16:creationId xmlns:a16="http://schemas.microsoft.com/office/drawing/2014/main" id="{FE853D8B-213E-81E3-F153-ADEE32BCBB40}"/>
              </a:ext>
            </a:extLst>
          </p:cNvPr>
          <p:cNvSpPr>
            <a:spLocks noGrp="1"/>
          </p:cNvSpPr>
          <p:nvPr>
            <p:ph type="ftr" sz="quarter" idx="11"/>
          </p:nvPr>
        </p:nvSpPr>
        <p:spPr/>
        <p:txBody>
          <a:bodyPr/>
          <a:lstStyle/>
          <a:p>
            <a:r>
              <a:rPr lang="de-DE"/>
              <a:t>Waals Gewest - 10 april 2025</a:t>
            </a:r>
            <a:endParaRPr lang="nl-NL"/>
          </a:p>
        </p:txBody>
      </p:sp>
      <p:sp>
        <p:nvSpPr>
          <p:cNvPr id="7" name="Tijdelijke aanduiding voor dianummer 6">
            <a:extLst>
              <a:ext uri="{FF2B5EF4-FFF2-40B4-BE49-F238E27FC236}">
                <a16:creationId xmlns:a16="http://schemas.microsoft.com/office/drawing/2014/main" id="{40A527B8-426D-5BC2-210C-362F2E83F2D5}"/>
              </a:ext>
            </a:extLst>
          </p:cNvPr>
          <p:cNvSpPr>
            <a:spLocks noGrp="1"/>
          </p:cNvSpPr>
          <p:nvPr>
            <p:ph type="sldNum" sz="quarter" idx="12"/>
          </p:nvPr>
        </p:nvSpPr>
        <p:spPr/>
        <p:txBody>
          <a:bodyPr/>
          <a:lstStyle/>
          <a:p>
            <a:fld id="{00203DE1-50C5-D241-B52C-37C6DAC8FC4D}" type="slidenum">
              <a:rPr lang="nl-NL" smtClean="0"/>
              <a:t>‹nr.›</a:t>
            </a:fld>
            <a:endParaRPr lang="nl-NL"/>
          </a:p>
        </p:txBody>
      </p:sp>
    </p:spTree>
    <p:extLst>
      <p:ext uri="{BB962C8B-B14F-4D97-AF65-F5344CB8AC3E}">
        <p14:creationId xmlns:p14="http://schemas.microsoft.com/office/powerpoint/2010/main" val="722964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A6361B-3EAE-6D80-1E6C-1870F1AA389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6F55829-0FFD-6E18-9213-87B8671FF1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075187F-2CF4-B887-CFE8-A96F322843A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E79FD02-9516-3E5B-FEC5-9D60C6BE7C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7D96348-A1E1-AFA6-D170-98B3DE3D8FE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CA52312-E636-1450-1F2F-BFA82708B684}"/>
              </a:ext>
            </a:extLst>
          </p:cNvPr>
          <p:cNvSpPr>
            <a:spLocks noGrp="1"/>
          </p:cNvSpPr>
          <p:nvPr>
            <p:ph type="dt" sz="half" idx="10"/>
          </p:nvPr>
        </p:nvSpPr>
        <p:spPr/>
        <p:txBody>
          <a:bodyPr/>
          <a:lstStyle/>
          <a:p>
            <a:fld id="{B35AC5A7-C781-4596-B3A7-89FEFF4EDBB7}" type="datetime1">
              <a:rPr lang="nl-BE" smtClean="0"/>
              <a:t>6/01/2026</a:t>
            </a:fld>
            <a:endParaRPr lang="nl-NL"/>
          </a:p>
        </p:txBody>
      </p:sp>
      <p:sp>
        <p:nvSpPr>
          <p:cNvPr id="8" name="Tijdelijke aanduiding voor voettekst 7">
            <a:extLst>
              <a:ext uri="{FF2B5EF4-FFF2-40B4-BE49-F238E27FC236}">
                <a16:creationId xmlns:a16="http://schemas.microsoft.com/office/drawing/2014/main" id="{B0084A77-10ED-96DE-7BF3-2FB749EDA930}"/>
              </a:ext>
            </a:extLst>
          </p:cNvPr>
          <p:cNvSpPr>
            <a:spLocks noGrp="1"/>
          </p:cNvSpPr>
          <p:nvPr>
            <p:ph type="ftr" sz="quarter" idx="11"/>
          </p:nvPr>
        </p:nvSpPr>
        <p:spPr/>
        <p:txBody>
          <a:bodyPr/>
          <a:lstStyle/>
          <a:p>
            <a:r>
              <a:rPr lang="de-DE"/>
              <a:t>Waals Gewest - 10 april 2025</a:t>
            </a:r>
            <a:endParaRPr lang="nl-NL"/>
          </a:p>
        </p:txBody>
      </p:sp>
      <p:sp>
        <p:nvSpPr>
          <p:cNvPr id="9" name="Tijdelijke aanduiding voor dianummer 8">
            <a:extLst>
              <a:ext uri="{FF2B5EF4-FFF2-40B4-BE49-F238E27FC236}">
                <a16:creationId xmlns:a16="http://schemas.microsoft.com/office/drawing/2014/main" id="{E34D59D1-0EAF-54C8-3524-1F8888A6C8EF}"/>
              </a:ext>
            </a:extLst>
          </p:cNvPr>
          <p:cNvSpPr>
            <a:spLocks noGrp="1"/>
          </p:cNvSpPr>
          <p:nvPr>
            <p:ph type="sldNum" sz="quarter" idx="12"/>
          </p:nvPr>
        </p:nvSpPr>
        <p:spPr/>
        <p:txBody>
          <a:bodyPr/>
          <a:lstStyle/>
          <a:p>
            <a:fld id="{00203DE1-50C5-D241-B52C-37C6DAC8FC4D}" type="slidenum">
              <a:rPr lang="nl-NL" smtClean="0"/>
              <a:t>‹nr.›</a:t>
            </a:fld>
            <a:endParaRPr lang="nl-NL"/>
          </a:p>
        </p:txBody>
      </p:sp>
    </p:spTree>
    <p:extLst>
      <p:ext uri="{BB962C8B-B14F-4D97-AF65-F5344CB8AC3E}">
        <p14:creationId xmlns:p14="http://schemas.microsoft.com/office/powerpoint/2010/main" val="4286546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58E04-AB60-50D2-06AD-3996206A5BE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92765CE-666C-C28D-8465-FD92321087AB}"/>
              </a:ext>
            </a:extLst>
          </p:cNvPr>
          <p:cNvSpPr>
            <a:spLocks noGrp="1"/>
          </p:cNvSpPr>
          <p:nvPr>
            <p:ph type="dt" sz="half" idx="10"/>
          </p:nvPr>
        </p:nvSpPr>
        <p:spPr/>
        <p:txBody>
          <a:bodyPr/>
          <a:lstStyle/>
          <a:p>
            <a:fld id="{F84FBA20-D143-48F8-A23D-07189AF8D3B5}" type="datetime1">
              <a:rPr lang="nl-BE" smtClean="0"/>
              <a:t>6/01/2026</a:t>
            </a:fld>
            <a:endParaRPr lang="nl-NL"/>
          </a:p>
        </p:txBody>
      </p:sp>
      <p:sp>
        <p:nvSpPr>
          <p:cNvPr id="4" name="Tijdelijke aanduiding voor voettekst 3">
            <a:extLst>
              <a:ext uri="{FF2B5EF4-FFF2-40B4-BE49-F238E27FC236}">
                <a16:creationId xmlns:a16="http://schemas.microsoft.com/office/drawing/2014/main" id="{C15550E1-E7DE-850D-7971-77D8D91C4511}"/>
              </a:ext>
            </a:extLst>
          </p:cNvPr>
          <p:cNvSpPr>
            <a:spLocks noGrp="1"/>
          </p:cNvSpPr>
          <p:nvPr>
            <p:ph type="ftr" sz="quarter" idx="11"/>
          </p:nvPr>
        </p:nvSpPr>
        <p:spPr/>
        <p:txBody>
          <a:bodyPr/>
          <a:lstStyle/>
          <a:p>
            <a:r>
              <a:rPr lang="de-DE"/>
              <a:t>Waals Gewest - 10 april 2025</a:t>
            </a:r>
            <a:endParaRPr lang="nl-NL"/>
          </a:p>
        </p:txBody>
      </p:sp>
      <p:sp>
        <p:nvSpPr>
          <p:cNvPr id="5" name="Tijdelijke aanduiding voor dianummer 4">
            <a:extLst>
              <a:ext uri="{FF2B5EF4-FFF2-40B4-BE49-F238E27FC236}">
                <a16:creationId xmlns:a16="http://schemas.microsoft.com/office/drawing/2014/main" id="{F774AD8F-1880-46D2-330F-010860CEEF42}"/>
              </a:ext>
            </a:extLst>
          </p:cNvPr>
          <p:cNvSpPr>
            <a:spLocks noGrp="1"/>
          </p:cNvSpPr>
          <p:nvPr>
            <p:ph type="sldNum" sz="quarter" idx="12"/>
          </p:nvPr>
        </p:nvSpPr>
        <p:spPr/>
        <p:txBody>
          <a:bodyPr/>
          <a:lstStyle/>
          <a:p>
            <a:fld id="{00203DE1-50C5-D241-B52C-37C6DAC8FC4D}" type="slidenum">
              <a:rPr lang="nl-NL" smtClean="0"/>
              <a:t>‹nr.›</a:t>
            </a:fld>
            <a:endParaRPr lang="nl-NL"/>
          </a:p>
        </p:txBody>
      </p:sp>
    </p:spTree>
    <p:extLst>
      <p:ext uri="{BB962C8B-B14F-4D97-AF65-F5344CB8AC3E}">
        <p14:creationId xmlns:p14="http://schemas.microsoft.com/office/powerpoint/2010/main" val="732193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ACAAA81-9758-27F6-2F84-3307E9420AA4}"/>
              </a:ext>
            </a:extLst>
          </p:cNvPr>
          <p:cNvSpPr>
            <a:spLocks noGrp="1"/>
          </p:cNvSpPr>
          <p:nvPr>
            <p:ph type="dt" sz="half" idx="10"/>
          </p:nvPr>
        </p:nvSpPr>
        <p:spPr/>
        <p:txBody>
          <a:bodyPr/>
          <a:lstStyle/>
          <a:p>
            <a:fld id="{69F41DE1-E2A5-45DC-A5F0-DDD90F4880B3}" type="datetime1">
              <a:rPr lang="nl-BE" smtClean="0"/>
              <a:t>6/01/2026</a:t>
            </a:fld>
            <a:endParaRPr lang="nl-NL"/>
          </a:p>
        </p:txBody>
      </p:sp>
      <p:sp>
        <p:nvSpPr>
          <p:cNvPr id="3" name="Tijdelijke aanduiding voor voettekst 2">
            <a:extLst>
              <a:ext uri="{FF2B5EF4-FFF2-40B4-BE49-F238E27FC236}">
                <a16:creationId xmlns:a16="http://schemas.microsoft.com/office/drawing/2014/main" id="{F887CF48-8449-9C6D-DC7B-E5B3B83DB600}"/>
              </a:ext>
            </a:extLst>
          </p:cNvPr>
          <p:cNvSpPr>
            <a:spLocks noGrp="1"/>
          </p:cNvSpPr>
          <p:nvPr>
            <p:ph type="ftr" sz="quarter" idx="11"/>
          </p:nvPr>
        </p:nvSpPr>
        <p:spPr/>
        <p:txBody>
          <a:bodyPr/>
          <a:lstStyle/>
          <a:p>
            <a:r>
              <a:rPr lang="de-DE"/>
              <a:t>Waals Gewest - 10 april 2025</a:t>
            </a:r>
            <a:endParaRPr lang="nl-NL"/>
          </a:p>
        </p:txBody>
      </p:sp>
      <p:sp>
        <p:nvSpPr>
          <p:cNvPr id="4" name="Tijdelijke aanduiding voor dianummer 3">
            <a:extLst>
              <a:ext uri="{FF2B5EF4-FFF2-40B4-BE49-F238E27FC236}">
                <a16:creationId xmlns:a16="http://schemas.microsoft.com/office/drawing/2014/main" id="{21A362EC-6D84-9FE8-F96B-835226378CFB}"/>
              </a:ext>
            </a:extLst>
          </p:cNvPr>
          <p:cNvSpPr>
            <a:spLocks noGrp="1"/>
          </p:cNvSpPr>
          <p:nvPr>
            <p:ph type="sldNum" sz="quarter" idx="12"/>
          </p:nvPr>
        </p:nvSpPr>
        <p:spPr/>
        <p:txBody>
          <a:bodyPr/>
          <a:lstStyle/>
          <a:p>
            <a:fld id="{00203DE1-50C5-D241-B52C-37C6DAC8FC4D}" type="slidenum">
              <a:rPr lang="nl-NL" smtClean="0"/>
              <a:t>‹nr.›</a:t>
            </a:fld>
            <a:endParaRPr lang="nl-NL"/>
          </a:p>
        </p:txBody>
      </p:sp>
    </p:spTree>
    <p:extLst>
      <p:ext uri="{BB962C8B-B14F-4D97-AF65-F5344CB8AC3E}">
        <p14:creationId xmlns:p14="http://schemas.microsoft.com/office/powerpoint/2010/main" val="143631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E9756C-EEC8-18D7-695C-960A6F39650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7BF6170-B684-6381-FD5F-CB6C0E3D70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23EC5BD-C427-37C3-66F6-77419901AF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BA0CF8A-FEBB-6D1D-1D6E-2459BC376510}"/>
              </a:ext>
            </a:extLst>
          </p:cNvPr>
          <p:cNvSpPr>
            <a:spLocks noGrp="1"/>
          </p:cNvSpPr>
          <p:nvPr>
            <p:ph type="dt" sz="half" idx="10"/>
          </p:nvPr>
        </p:nvSpPr>
        <p:spPr/>
        <p:txBody>
          <a:bodyPr/>
          <a:lstStyle/>
          <a:p>
            <a:fld id="{58A905DB-F9E6-4FE4-BD3B-AA3EB8C816CD}" type="datetime1">
              <a:rPr lang="nl-BE" smtClean="0"/>
              <a:t>6/01/2026</a:t>
            </a:fld>
            <a:endParaRPr lang="nl-NL"/>
          </a:p>
        </p:txBody>
      </p:sp>
      <p:sp>
        <p:nvSpPr>
          <p:cNvPr id="6" name="Tijdelijke aanduiding voor voettekst 5">
            <a:extLst>
              <a:ext uri="{FF2B5EF4-FFF2-40B4-BE49-F238E27FC236}">
                <a16:creationId xmlns:a16="http://schemas.microsoft.com/office/drawing/2014/main" id="{6C115FC5-662C-98FC-F242-3761FA979F78}"/>
              </a:ext>
            </a:extLst>
          </p:cNvPr>
          <p:cNvSpPr>
            <a:spLocks noGrp="1"/>
          </p:cNvSpPr>
          <p:nvPr>
            <p:ph type="ftr" sz="quarter" idx="11"/>
          </p:nvPr>
        </p:nvSpPr>
        <p:spPr/>
        <p:txBody>
          <a:bodyPr/>
          <a:lstStyle/>
          <a:p>
            <a:r>
              <a:rPr lang="de-DE"/>
              <a:t>Waals Gewest - 10 april 2025</a:t>
            </a:r>
            <a:endParaRPr lang="nl-NL"/>
          </a:p>
        </p:txBody>
      </p:sp>
      <p:sp>
        <p:nvSpPr>
          <p:cNvPr id="7" name="Tijdelijke aanduiding voor dianummer 6">
            <a:extLst>
              <a:ext uri="{FF2B5EF4-FFF2-40B4-BE49-F238E27FC236}">
                <a16:creationId xmlns:a16="http://schemas.microsoft.com/office/drawing/2014/main" id="{B51F3875-4174-9A5C-BA21-00DFDAD61869}"/>
              </a:ext>
            </a:extLst>
          </p:cNvPr>
          <p:cNvSpPr>
            <a:spLocks noGrp="1"/>
          </p:cNvSpPr>
          <p:nvPr>
            <p:ph type="sldNum" sz="quarter" idx="12"/>
          </p:nvPr>
        </p:nvSpPr>
        <p:spPr/>
        <p:txBody>
          <a:bodyPr/>
          <a:lstStyle/>
          <a:p>
            <a:fld id="{00203DE1-50C5-D241-B52C-37C6DAC8FC4D}" type="slidenum">
              <a:rPr lang="nl-NL" smtClean="0"/>
              <a:t>‹nr.›</a:t>
            </a:fld>
            <a:endParaRPr lang="nl-NL"/>
          </a:p>
        </p:txBody>
      </p:sp>
    </p:spTree>
    <p:extLst>
      <p:ext uri="{BB962C8B-B14F-4D97-AF65-F5344CB8AC3E}">
        <p14:creationId xmlns:p14="http://schemas.microsoft.com/office/powerpoint/2010/main" val="283808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902BF2-192D-6078-040E-E5BA798AFB9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5807A7B-7FFA-619F-CD7D-52ADA36061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A60F9E8-62AC-8E42-70D6-C2A7C6585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839A460-9EC3-9CCB-02C7-8784C4DCFA42}"/>
              </a:ext>
            </a:extLst>
          </p:cNvPr>
          <p:cNvSpPr>
            <a:spLocks noGrp="1"/>
          </p:cNvSpPr>
          <p:nvPr>
            <p:ph type="dt" sz="half" idx="10"/>
          </p:nvPr>
        </p:nvSpPr>
        <p:spPr/>
        <p:txBody>
          <a:bodyPr/>
          <a:lstStyle/>
          <a:p>
            <a:fld id="{8706384F-DD4F-4308-BDAB-558001B9C348}" type="datetime1">
              <a:rPr lang="nl-BE" smtClean="0"/>
              <a:t>6/01/2026</a:t>
            </a:fld>
            <a:endParaRPr lang="nl-NL"/>
          </a:p>
        </p:txBody>
      </p:sp>
      <p:sp>
        <p:nvSpPr>
          <p:cNvPr id="6" name="Tijdelijke aanduiding voor voettekst 5">
            <a:extLst>
              <a:ext uri="{FF2B5EF4-FFF2-40B4-BE49-F238E27FC236}">
                <a16:creationId xmlns:a16="http://schemas.microsoft.com/office/drawing/2014/main" id="{2B66E112-36D6-E140-BE38-6E16FD597268}"/>
              </a:ext>
            </a:extLst>
          </p:cNvPr>
          <p:cNvSpPr>
            <a:spLocks noGrp="1"/>
          </p:cNvSpPr>
          <p:nvPr>
            <p:ph type="ftr" sz="quarter" idx="11"/>
          </p:nvPr>
        </p:nvSpPr>
        <p:spPr/>
        <p:txBody>
          <a:bodyPr/>
          <a:lstStyle/>
          <a:p>
            <a:r>
              <a:rPr lang="de-DE"/>
              <a:t>Waals Gewest - 10 april 2025</a:t>
            </a:r>
            <a:endParaRPr lang="nl-NL"/>
          </a:p>
        </p:txBody>
      </p:sp>
      <p:sp>
        <p:nvSpPr>
          <p:cNvPr id="7" name="Tijdelijke aanduiding voor dianummer 6">
            <a:extLst>
              <a:ext uri="{FF2B5EF4-FFF2-40B4-BE49-F238E27FC236}">
                <a16:creationId xmlns:a16="http://schemas.microsoft.com/office/drawing/2014/main" id="{95DE160E-434F-AAF2-A92F-EDAA0F3C6129}"/>
              </a:ext>
            </a:extLst>
          </p:cNvPr>
          <p:cNvSpPr>
            <a:spLocks noGrp="1"/>
          </p:cNvSpPr>
          <p:nvPr>
            <p:ph type="sldNum" sz="quarter" idx="12"/>
          </p:nvPr>
        </p:nvSpPr>
        <p:spPr/>
        <p:txBody>
          <a:bodyPr/>
          <a:lstStyle/>
          <a:p>
            <a:fld id="{00203DE1-50C5-D241-B52C-37C6DAC8FC4D}" type="slidenum">
              <a:rPr lang="nl-NL" smtClean="0"/>
              <a:t>‹nr.›</a:t>
            </a:fld>
            <a:endParaRPr lang="nl-NL"/>
          </a:p>
        </p:txBody>
      </p:sp>
    </p:spTree>
    <p:extLst>
      <p:ext uri="{BB962C8B-B14F-4D97-AF65-F5344CB8AC3E}">
        <p14:creationId xmlns:p14="http://schemas.microsoft.com/office/powerpoint/2010/main" val="2960674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5A2432D-89F8-B1EB-BFC4-8ADEE890F3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005D7ED-81FF-438C-1201-2BECC7490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29FC06D-C7EC-D88A-F95C-7286DBBBD2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D75800-4D8C-4D0C-82F6-DCE39B97EB34}" type="datetime1">
              <a:rPr lang="nl-BE" smtClean="0"/>
              <a:t>6/01/2026</a:t>
            </a:fld>
            <a:endParaRPr lang="nl-NL"/>
          </a:p>
        </p:txBody>
      </p:sp>
      <p:sp>
        <p:nvSpPr>
          <p:cNvPr id="5" name="Tijdelijke aanduiding voor voettekst 4">
            <a:extLst>
              <a:ext uri="{FF2B5EF4-FFF2-40B4-BE49-F238E27FC236}">
                <a16:creationId xmlns:a16="http://schemas.microsoft.com/office/drawing/2014/main" id="{41BE37AF-90E7-D2E7-96A6-F0A4811305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de-DE"/>
              <a:t>Waals Gewest - 10 april 2025</a:t>
            </a:r>
            <a:endParaRPr lang="nl-NL"/>
          </a:p>
        </p:txBody>
      </p:sp>
      <p:sp>
        <p:nvSpPr>
          <p:cNvPr id="6" name="Tijdelijke aanduiding voor dianummer 5">
            <a:extLst>
              <a:ext uri="{FF2B5EF4-FFF2-40B4-BE49-F238E27FC236}">
                <a16:creationId xmlns:a16="http://schemas.microsoft.com/office/drawing/2014/main" id="{AE77ACF0-FC1E-9BAC-0A89-87E25885F0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0203DE1-50C5-D241-B52C-37C6DAC8FC4D}" type="slidenum">
              <a:rPr lang="nl-NL" smtClean="0"/>
              <a:t>‹nr.›</a:t>
            </a:fld>
            <a:endParaRPr lang="nl-NL"/>
          </a:p>
        </p:txBody>
      </p:sp>
    </p:spTree>
    <p:extLst>
      <p:ext uri="{BB962C8B-B14F-4D97-AF65-F5344CB8AC3E}">
        <p14:creationId xmlns:p14="http://schemas.microsoft.com/office/powerpoint/2010/main" val="3531522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8/10/relationships/comments" Target="../comments/modernComment_14A_243D4E26.xml"/><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1.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1.svg"/></Relationships>
</file>

<file path=ppt/slides/_rels/slide3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annick@kenteradvies.be" TargetMode="External"/><Relationship Id="rId7" Type="http://schemas.openxmlformats.org/officeDocument/2006/relationships/image" Target="../media/image35.png"/><Relationship Id="rId2" Type="http://schemas.openxmlformats.org/officeDocument/2006/relationships/hyperlink" Target="mailto:Luc.wittebolle@sustainablemarketsconsulting.com" TargetMode="Externa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annick@kenteradvies.be" TargetMode="External"/><Relationship Id="rId2" Type="http://schemas.openxmlformats.org/officeDocument/2006/relationships/hyperlink" Target="mailto:luc.wittebolle@sustainablemarketsconsulting.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C73BBEEF-B456-4A39-B44B-5A53E698A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768608B4-DB55-772D-16E0-4F04A1761F6A}"/>
              </a:ext>
            </a:extLst>
          </p:cNvPr>
          <p:cNvSpPr>
            <a:spLocks noGrp="1"/>
          </p:cNvSpPr>
          <p:nvPr>
            <p:ph type="ctrTitle"/>
          </p:nvPr>
        </p:nvSpPr>
        <p:spPr>
          <a:xfrm>
            <a:off x="5994709" y="824896"/>
            <a:ext cx="5380002" cy="3691633"/>
          </a:xfrm>
        </p:spPr>
        <p:txBody>
          <a:bodyPr anchor="t">
            <a:normAutofit/>
          </a:bodyPr>
          <a:lstStyle/>
          <a:p>
            <a:pPr algn="l"/>
            <a:r>
              <a:rPr lang="nl-BE" sz="4100" b="1">
                <a:effectLst/>
                <a:latin typeface="Aptos"/>
                <a:ea typeface="Aptos" panose="020B0004020202020204" pitchFamily="34" charset="0"/>
                <a:cs typeface="Times New Roman"/>
              </a:rPr>
              <a:t>IDENTIFICATIE MILIEUSCHADELIJKE SUBSIDIES</a:t>
            </a:r>
            <a:br>
              <a:rPr lang="nl-BE" sz="4100" b="1">
                <a:effectLst/>
                <a:latin typeface="Aptos" panose="020B0004020202020204" pitchFamily="34" charset="0"/>
                <a:ea typeface="Aptos" panose="020B0004020202020204" pitchFamily="34" charset="0"/>
                <a:cs typeface="Times New Roman" panose="02020603050405020304" pitchFamily="18" charset="0"/>
              </a:rPr>
            </a:br>
            <a:r>
              <a:rPr lang="nl-NL" sz="2000">
                <a:effectLst/>
                <a:latin typeface="Aptos"/>
                <a:ea typeface="Aptos" panose="020B0004020202020204" pitchFamily="34" charset="0"/>
                <a:cs typeface="Times New Roman"/>
              </a:rPr>
              <a:t>Toelichting inventarisatieprotocol </a:t>
            </a:r>
            <a:br>
              <a:rPr lang="nl-NL" sz="2800">
                <a:effectLst/>
                <a:latin typeface="Aptos" panose="020B0004020202020204" pitchFamily="34" charset="0"/>
                <a:ea typeface="Aptos" panose="020B0004020202020204" pitchFamily="34" charset="0"/>
                <a:cs typeface="Times New Roman" panose="02020603050405020304" pitchFamily="18" charset="0"/>
              </a:rPr>
            </a:br>
            <a:br>
              <a:rPr lang="nl-NL" sz="2800">
                <a:effectLst/>
                <a:latin typeface="Aptos" panose="020B0004020202020204" pitchFamily="34" charset="0"/>
                <a:ea typeface="Aptos" panose="020B0004020202020204" pitchFamily="34" charset="0"/>
                <a:cs typeface="Times New Roman" panose="02020603050405020304" pitchFamily="18" charset="0"/>
              </a:rPr>
            </a:br>
            <a:r>
              <a:rPr lang="nl-NL" sz="2000">
                <a:effectLst/>
                <a:latin typeface="+mn-lt"/>
                <a:ea typeface="Aptos" panose="020B0004020202020204" pitchFamily="34" charset="0"/>
                <a:cs typeface="Times New Roman"/>
              </a:rPr>
              <a:t>In opdracht van</a:t>
            </a:r>
            <a:r>
              <a:rPr lang="nl-NL" sz="2000">
                <a:latin typeface="+mn-lt"/>
                <a:ea typeface="Aptos" panose="020B0004020202020204" pitchFamily="34" charset="0"/>
                <a:cs typeface="Times New Roman"/>
              </a:rPr>
              <a:t>:</a:t>
            </a:r>
            <a:r>
              <a:rPr lang="nl-NL" sz="2000">
                <a:effectLst/>
                <a:latin typeface="+mn-lt"/>
                <a:ea typeface="Aptos" panose="020B0004020202020204" pitchFamily="34" charset="0"/>
                <a:cs typeface="Times New Roman"/>
              </a:rPr>
              <a:t> </a:t>
            </a:r>
            <a:r>
              <a:rPr lang="nl-BE" sz="2000">
                <a:latin typeface="+mn-lt"/>
                <a:ea typeface="Aptos" panose="020B0004020202020204" pitchFamily="34" charset="0"/>
                <a:cs typeface="Times New Roman"/>
              </a:rPr>
              <a:t> Departement Omgeving         Vlaams Gewest</a:t>
            </a:r>
            <a:endParaRPr lang="nl-NL" sz="2000">
              <a:latin typeface="+mn-lt"/>
            </a:endParaRPr>
          </a:p>
        </p:txBody>
      </p:sp>
      <p:pic>
        <p:nvPicPr>
          <p:cNvPr id="7" name="Afbeelding 6">
            <a:extLst>
              <a:ext uri="{FF2B5EF4-FFF2-40B4-BE49-F238E27FC236}">
                <a16:creationId xmlns:a16="http://schemas.microsoft.com/office/drawing/2014/main" id="{4445CA25-3B5E-D36B-5DCD-AA625CDF5FC2}"/>
              </a:ext>
            </a:extLst>
          </p:cNvPr>
          <p:cNvPicPr>
            <a:picLocks noChangeAspect="1"/>
          </p:cNvPicPr>
          <p:nvPr/>
        </p:nvPicPr>
        <p:blipFill>
          <a:blip r:embed="rId2">
            <a:extLst>
              <a:ext uri="{28A0092B-C50C-407E-A947-70E740481C1C}">
                <a14:useLocalDpi xmlns:a14="http://schemas.microsoft.com/office/drawing/2010/main"/>
              </a:ext>
            </a:extLst>
          </a:blip>
          <a:srcRect l="9997" r="3450" b="1"/>
          <a:stretch/>
        </p:blipFill>
        <p:spPr>
          <a:xfrm>
            <a:off x="3394832" y="5758851"/>
            <a:ext cx="1302253" cy="708481"/>
          </a:xfrm>
          <a:prstGeom prst="rect">
            <a:avLst/>
          </a:prstGeom>
        </p:spPr>
      </p:pic>
      <p:pic>
        <p:nvPicPr>
          <p:cNvPr id="5" name="Afbeelding 4" descr="Afbeelding met hemel, buitenshuis, vuurtoren, Observatietoren&#10;&#10;Automatisch gegenereerde beschrijving">
            <a:extLst>
              <a:ext uri="{FF2B5EF4-FFF2-40B4-BE49-F238E27FC236}">
                <a16:creationId xmlns:a16="http://schemas.microsoft.com/office/drawing/2014/main" id="{B19E6A1B-A152-599A-8244-EE8AC1FF3EE1}"/>
              </a:ext>
            </a:extLst>
          </p:cNvPr>
          <p:cNvPicPr>
            <a:picLocks noChangeAspect="1"/>
          </p:cNvPicPr>
          <p:nvPr/>
        </p:nvPicPr>
        <p:blipFill>
          <a:blip r:embed="rId3" cstate="print">
            <a:extLst>
              <a:ext uri="{28A0092B-C50C-407E-A947-70E740481C1C}">
                <a14:useLocalDpi xmlns:a14="http://schemas.microsoft.com/office/drawing/2010/main" val="0"/>
              </a:ext>
            </a:extLst>
          </a:blip>
          <a:srcRect l="4150" r="-1" b="-1"/>
          <a:stretch/>
        </p:blipFill>
        <p:spPr>
          <a:xfrm>
            <a:off x="10738" y="778003"/>
            <a:ext cx="5410199" cy="4311843"/>
          </a:xfrm>
          <a:prstGeom prst="rect">
            <a:avLst/>
          </a:prstGeom>
        </p:spPr>
      </p:pic>
      <p:sp useBgFill="1">
        <p:nvSpPr>
          <p:cNvPr id="17" name="Rectangle 16">
            <a:extLst>
              <a:ext uri="{FF2B5EF4-FFF2-40B4-BE49-F238E27FC236}">
                <a16:creationId xmlns:a16="http://schemas.microsoft.com/office/drawing/2014/main" id="{8D4C30DC-5BCA-C5F0-6FAB-389D95CF0E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5136739"/>
            <a:ext cx="6781799" cy="1705455"/>
          </a:xfrm>
          <a:prstGeom prst="rect">
            <a:avLst/>
          </a:prstGeom>
          <a:ln>
            <a:noFill/>
          </a:ln>
          <a:effectLst>
            <a:outerShdw blurRad="139700" dist="50800" dir="10200000" sx="93000" sy="93000" algn="t"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a:extLst>
              <a:ext uri="{FF2B5EF4-FFF2-40B4-BE49-F238E27FC236}">
                <a16:creationId xmlns:a16="http://schemas.microsoft.com/office/drawing/2014/main" id="{AA8E38C3-E731-ECE5-790E-DB8425FCE2AE}"/>
              </a:ext>
            </a:extLst>
          </p:cNvPr>
          <p:cNvSpPr>
            <a:spLocks noGrp="1"/>
          </p:cNvSpPr>
          <p:nvPr>
            <p:ph type="subTitle" idx="1"/>
          </p:nvPr>
        </p:nvSpPr>
        <p:spPr>
          <a:xfrm>
            <a:off x="6096000" y="5525614"/>
            <a:ext cx="5382883" cy="931364"/>
          </a:xfrm>
        </p:spPr>
        <p:txBody>
          <a:bodyPr anchor="ctr">
            <a:normAutofit/>
          </a:bodyPr>
          <a:lstStyle/>
          <a:p>
            <a:r>
              <a:rPr lang="nl-NL"/>
              <a:t>Inventarisatie 2025</a:t>
            </a:r>
          </a:p>
        </p:txBody>
      </p:sp>
      <p:pic>
        <p:nvPicPr>
          <p:cNvPr id="6" name="Afbeelding 5" descr="Afbeelding met tekst, Lettertype, Graphics, logo&#10;&#10;Automatisch gegenereerde beschrijving">
            <a:extLst>
              <a:ext uri="{FF2B5EF4-FFF2-40B4-BE49-F238E27FC236}">
                <a16:creationId xmlns:a16="http://schemas.microsoft.com/office/drawing/2014/main" id="{350399E2-44DC-BFA2-D1C9-090A1EFE0809}"/>
              </a:ext>
            </a:extLst>
          </p:cNvPr>
          <p:cNvPicPr>
            <a:picLocks noChangeAspect="1"/>
          </p:cNvPicPr>
          <p:nvPr/>
        </p:nvPicPr>
        <p:blipFill rotWithShape="1">
          <a:blip r:embed="rId4">
            <a:extLst>
              <a:ext uri="{28A0092B-C50C-407E-A947-70E740481C1C}">
                <a14:useLocalDpi xmlns:a14="http://schemas.microsoft.com/office/drawing/2010/main" val="0"/>
              </a:ext>
            </a:extLst>
          </a:blip>
          <a:srcRect l="12836" t="6245" r="12520" b="6337"/>
          <a:stretch/>
        </p:blipFill>
        <p:spPr>
          <a:xfrm>
            <a:off x="883286" y="5748497"/>
            <a:ext cx="834304" cy="708481"/>
          </a:xfrm>
          <a:prstGeom prst="rect">
            <a:avLst/>
          </a:prstGeom>
        </p:spPr>
      </p:pic>
    </p:spTree>
    <p:extLst>
      <p:ext uri="{BB962C8B-B14F-4D97-AF65-F5344CB8AC3E}">
        <p14:creationId xmlns:p14="http://schemas.microsoft.com/office/powerpoint/2010/main" val="2735397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831BF-15B6-7B8D-9D9C-9848CB2CD92A}"/>
            </a:ext>
          </a:extLst>
        </p:cNvPr>
        <p:cNvGrpSpPr/>
        <p:nvPr/>
      </p:nvGrpSpPr>
      <p:grpSpPr>
        <a:xfrm>
          <a:off x="0" y="0"/>
          <a:ext cx="0" cy="0"/>
          <a:chOff x="0" y="0"/>
          <a:chExt cx="0" cy="0"/>
        </a:xfrm>
      </p:grpSpPr>
      <p:pic>
        <p:nvPicPr>
          <p:cNvPr id="28" name="Picture 7" descr="Zwarte pen voor een vel met cijfers met schaduw">
            <a:extLst>
              <a:ext uri="{FF2B5EF4-FFF2-40B4-BE49-F238E27FC236}">
                <a16:creationId xmlns:a16="http://schemas.microsoft.com/office/drawing/2014/main" id="{590E1485-F30D-F826-C226-E8C74F284CCB}"/>
              </a:ext>
            </a:extLst>
          </p:cNvPr>
          <p:cNvPicPr>
            <a:picLocks noChangeAspect="1"/>
          </p:cNvPicPr>
          <p:nvPr/>
        </p:nvPicPr>
        <p:blipFill>
          <a:blip r:embed="rId2"/>
          <a:srcRect l="51403" r="-1" b="-1"/>
          <a:stretch/>
        </p:blipFill>
        <p:spPr>
          <a:xfrm>
            <a:off x="20" y="10"/>
            <a:ext cx="4992985" cy="6857990"/>
          </a:xfrm>
          <a:prstGeom prst="rect">
            <a:avLst/>
          </a:prstGeom>
        </p:spPr>
      </p:pic>
      <p:sp>
        <p:nvSpPr>
          <p:cNvPr id="3" name="Tijdelijke aanduiding voor voettekst 2">
            <a:extLst>
              <a:ext uri="{FF2B5EF4-FFF2-40B4-BE49-F238E27FC236}">
                <a16:creationId xmlns:a16="http://schemas.microsoft.com/office/drawing/2014/main" id="{31BD645E-904E-3C4E-A9DF-B30454D4153A}"/>
              </a:ext>
            </a:extLst>
          </p:cNvPr>
          <p:cNvSpPr>
            <a:spLocks noGrp="1"/>
          </p:cNvSpPr>
          <p:nvPr>
            <p:ph type="ftr" sz="quarter" idx="11"/>
          </p:nvPr>
        </p:nvSpPr>
        <p:spPr>
          <a:xfrm>
            <a:off x="6137204" y="6356350"/>
            <a:ext cx="4636257" cy="365125"/>
          </a:xfrm>
        </p:spPr>
        <p:txBody>
          <a:bodyPr vert="horz" lIns="91440" tIns="45720" rIns="91440" bIns="45720" rtlCol="0" anchor="ctr">
            <a:normAutofit/>
          </a:bodyPr>
          <a:lstStyle/>
          <a:p>
            <a:r>
              <a:rPr lang="de-DE" err="1"/>
              <a:t>Inleidende</a:t>
            </a:r>
            <a:r>
              <a:rPr lang="de-DE"/>
              <a:t> </a:t>
            </a:r>
            <a:r>
              <a:rPr lang="de-DE" err="1"/>
              <a:t>sessie</a:t>
            </a:r>
            <a:r>
              <a:rPr lang="de-DE"/>
              <a:t> - 2025</a:t>
            </a:r>
            <a:endParaRPr lang="nl-NL"/>
          </a:p>
        </p:txBody>
      </p:sp>
      <p:sp>
        <p:nvSpPr>
          <p:cNvPr id="6" name="Tijdelijke aanduiding voor dianummer 5">
            <a:extLst>
              <a:ext uri="{FF2B5EF4-FFF2-40B4-BE49-F238E27FC236}">
                <a16:creationId xmlns:a16="http://schemas.microsoft.com/office/drawing/2014/main" id="{7F45BA92-7849-ABAE-D377-03CC484D7B2F}"/>
              </a:ext>
            </a:extLst>
          </p:cNvPr>
          <p:cNvSpPr>
            <a:spLocks noGrp="1"/>
          </p:cNvSpPr>
          <p:nvPr>
            <p:ph type="sldNum" sz="quarter" idx="12"/>
          </p:nvPr>
        </p:nvSpPr>
        <p:spPr>
          <a:xfrm>
            <a:off x="10193124" y="6356350"/>
            <a:ext cx="1160675" cy="365125"/>
          </a:xfrm>
        </p:spPr>
        <p:txBody>
          <a:bodyPr vert="horz" lIns="91440" tIns="45720" rIns="91440" bIns="45720" rtlCol="0" anchor="ctr">
            <a:normAutofit/>
          </a:bodyPr>
          <a:lstStyle/>
          <a:p>
            <a:pPr>
              <a:spcAft>
                <a:spcPts val="600"/>
              </a:spcAft>
              <a:defRPr/>
            </a:pPr>
            <a:fld id="{00203DE1-50C5-D241-B52C-37C6DAC8FC4D}" type="slidenum">
              <a:rPr lang="en-US">
                <a:solidFill>
                  <a:prstClr val="black">
                    <a:tint val="75000"/>
                  </a:prstClr>
                </a:solidFill>
                <a:latin typeface="Calibri" panose="020F0502020204030204"/>
              </a:rPr>
              <a:pPr>
                <a:spcAft>
                  <a:spcPts val="600"/>
                </a:spcAft>
                <a:defRPr/>
              </a:pPr>
              <a:t>10</a:t>
            </a:fld>
            <a:endParaRPr lang="en-US">
              <a:solidFill>
                <a:prstClr val="black">
                  <a:tint val="75000"/>
                </a:prstClr>
              </a:solidFill>
              <a:latin typeface="Calibri" panose="020F0502020204030204"/>
            </a:endParaRPr>
          </a:p>
        </p:txBody>
      </p:sp>
      <p:pic>
        <p:nvPicPr>
          <p:cNvPr id="5" name="Picture 7" descr="Dozen op een rek in een magazijn">
            <a:extLst>
              <a:ext uri="{FF2B5EF4-FFF2-40B4-BE49-F238E27FC236}">
                <a16:creationId xmlns:a16="http://schemas.microsoft.com/office/drawing/2014/main" id="{4366F9B1-3771-7FC6-8184-5B07299F4B42}"/>
              </a:ext>
            </a:extLst>
          </p:cNvPr>
          <p:cNvPicPr>
            <a:picLocks noChangeAspect="1"/>
          </p:cNvPicPr>
          <p:nvPr/>
        </p:nvPicPr>
        <p:blipFill>
          <a:blip r:embed="rId3"/>
          <a:srcRect l="28414" r="18927" b="-2"/>
          <a:stretch/>
        </p:blipFill>
        <p:spPr>
          <a:xfrm>
            <a:off x="-1" y="-2"/>
            <a:ext cx="5410198" cy="6858002"/>
          </a:xfrm>
          <a:prstGeom prst="rect">
            <a:avLst/>
          </a:prstGeom>
        </p:spPr>
      </p:pic>
      <p:sp>
        <p:nvSpPr>
          <p:cNvPr id="9" name="Titel 1">
            <a:extLst>
              <a:ext uri="{FF2B5EF4-FFF2-40B4-BE49-F238E27FC236}">
                <a16:creationId xmlns:a16="http://schemas.microsoft.com/office/drawing/2014/main" id="{7F5B28C5-0252-C748-E0CC-28D947038E9E}"/>
              </a:ext>
            </a:extLst>
          </p:cNvPr>
          <p:cNvSpPr txBox="1">
            <a:spLocks/>
          </p:cNvSpPr>
          <p:nvPr/>
        </p:nvSpPr>
        <p:spPr>
          <a:xfrm>
            <a:off x="5776983" y="552182"/>
            <a:ext cx="5998840" cy="3343135"/>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200" i="1" err="1"/>
              <a:t>Inventarisatieprotocol</a:t>
            </a:r>
            <a:endParaRPr lang="en-US" sz="5200"/>
          </a:p>
        </p:txBody>
      </p:sp>
      <p:sp>
        <p:nvSpPr>
          <p:cNvPr id="10" name="Tekstvak 9">
            <a:extLst>
              <a:ext uri="{FF2B5EF4-FFF2-40B4-BE49-F238E27FC236}">
                <a16:creationId xmlns:a16="http://schemas.microsoft.com/office/drawing/2014/main" id="{88159DFF-04D5-1CA5-A309-10D432FDCCE0}"/>
              </a:ext>
            </a:extLst>
          </p:cNvPr>
          <p:cNvSpPr txBox="1"/>
          <p:nvPr/>
        </p:nvSpPr>
        <p:spPr>
          <a:xfrm>
            <a:off x="5776983" y="4067032"/>
            <a:ext cx="5998840" cy="2067068"/>
          </a:xfrm>
          <a:prstGeom prst="rect">
            <a:avLst/>
          </a:prstGeom>
          <a:noFill/>
        </p:spPr>
        <p:txBody>
          <a:bodyPr vert="horz" lIns="91440" tIns="45720" rIns="91440" bIns="45720" rtlCol="0">
            <a:normAutofit/>
          </a:bodyPr>
          <a:lstStyle/>
          <a:p>
            <a:pPr algn="ctr">
              <a:lnSpc>
                <a:spcPct val="90000"/>
              </a:lnSpc>
              <a:spcBef>
                <a:spcPts val="1000"/>
              </a:spcBef>
              <a:spcAft>
                <a:spcPts val="600"/>
              </a:spcAft>
            </a:pPr>
            <a:r>
              <a:rPr lang="en-US" sz="2400" i="1" err="1"/>
              <a:t>Processtappen</a:t>
            </a:r>
            <a:r>
              <a:rPr lang="en-US" sz="2400" i="1"/>
              <a:t> </a:t>
            </a:r>
            <a:r>
              <a:rPr lang="en-US" sz="2400" i="1" err="1"/>
              <a:t>ter</a:t>
            </a:r>
            <a:r>
              <a:rPr lang="en-US" sz="2400" i="1"/>
              <a:t> </a:t>
            </a:r>
            <a:r>
              <a:rPr lang="en-US" sz="2400" i="1" err="1"/>
              <a:t>identificatie</a:t>
            </a:r>
            <a:r>
              <a:rPr lang="en-US" sz="2400" i="1"/>
              <a:t> van de </a:t>
            </a:r>
            <a:r>
              <a:rPr lang="en-US" sz="2400" i="1" err="1"/>
              <a:t>milieuschadelijke</a:t>
            </a:r>
            <a:r>
              <a:rPr lang="en-US" sz="2400" i="1"/>
              <a:t> subsidies</a:t>
            </a:r>
            <a:endParaRPr lang="en-US" sz="2400"/>
          </a:p>
        </p:txBody>
      </p:sp>
      <p:sp>
        <p:nvSpPr>
          <p:cNvPr id="12" name="Tekstvak 11">
            <a:extLst>
              <a:ext uri="{FF2B5EF4-FFF2-40B4-BE49-F238E27FC236}">
                <a16:creationId xmlns:a16="http://schemas.microsoft.com/office/drawing/2014/main" id="{8771C35F-8C39-18F2-032A-A092201D2FC5}"/>
              </a:ext>
            </a:extLst>
          </p:cNvPr>
          <p:cNvSpPr txBox="1"/>
          <p:nvPr/>
        </p:nvSpPr>
        <p:spPr>
          <a:xfrm>
            <a:off x="990602" y="273556"/>
            <a:ext cx="2650291" cy="6447919"/>
          </a:xfrm>
          <a:prstGeom prst="rect">
            <a:avLst/>
          </a:prstGeom>
          <a:noFill/>
        </p:spPr>
        <p:txBody>
          <a:bodyPr wrap="square">
            <a:spAutoFit/>
          </a:bodyPr>
          <a:lstStyle/>
          <a:p>
            <a:r>
              <a:rPr lang="en-US" sz="41300" b="1" i="1">
                <a:solidFill>
                  <a:schemeClr val="bg1"/>
                </a:solidFill>
              </a:rPr>
              <a:t>2</a:t>
            </a:r>
            <a:endParaRPr lang="en-GB" sz="4800" b="1">
              <a:solidFill>
                <a:schemeClr val="bg1"/>
              </a:solidFill>
            </a:endParaRPr>
          </a:p>
        </p:txBody>
      </p:sp>
    </p:spTree>
    <p:extLst>
      <p:ext uri="{BB962C8B-B14F-4D97-AF65-F5344CB8AC3E}">
        <p14:creationId xmlns:p14="http://schemas.microsoft.com/office/powerpoint/2010/main" val="406189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98B83A-F801-5532-7034-87F7E86F6BF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022A286-FD7A-0B4A-905E-69C196354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D6FD18-696A-4887-90C6-51A1D594A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EB8871-A771-CAEB-07F7-8832158DE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380B673-CC1F-FD0A-0A61-D46C3DE5D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373B23-2744-1949-78B3-FFBA166E8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E35A731-EB21-57D0-DEF4-F565E005E643}"/>
              </a:ext>
            </a:extLst>
          </p:cNvPr>
          <p:cNvSpPr>
            <a:spLocks noGrp="1"/>
          </p:cNvSpPr>
          <p:nvPr>
            <p:ph type="title"/>
          </p:nvPr>
        </p:nvSpPr>
        <p:spPr>
          <a:xfrm>
            <a:off x="838201" y="294538"/>
            <a:ext cx="10429349" cy="1033669"/>
          </a:xfrm>
        </p:spPr>
        <p:txBody>
          <a:bodyPr>
            <a:normAutofit fontScale="90000"/>
          </a:bodyPr>
          <a:lstStyle/>
          <a:p>
            <a:pPr lvl="0"/>
            <a:r>
              <a:rPr lang="nl-NL" sz="4000">
                <a:solidFill>
                  <a:schemeClr val="bg1"/>
                </a:solidFill>
                <a:effectLst/>
                <a:latin typeface="Aptos" panose="020B0004020202020204" pitchFamily="34" charset="0"/>
                <a:ea typeface="Aptos" panose="020B0004020202020204" pitchFamily="34" charset="0"/>
                <a:cs typeface="Times New Roman" panose="02020603050405020304" pitchFamily="18" charset="0"/>
              </a:rPr>
              <a:t>Algemeen stappenplan voor de identificatie </a:t>
            </a:r>
            <a:br>
              <a:rPr lang="nl-NL" sz="400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nl-NL" sz="4000">
                <a:solidFill>
                  <a:schemeClr val="bg1"/>
                </a:solidFill>
                <a:effectLst/>
                <a:latin typeface="Aptos" panose="020B0004020202020204" pitchFamily="34" charset="0"/>
                <a:ea typeface="Aptos" panose="020B0004020202020204" pitchFamily="34" charset="0"/>
                <a:cs typeface="Times New Roman" panose="02020603050405020304" pitchFamily="18" charset="0"/>
              </a:rPr>
              <a:t>van milieuschadelijke subsidies</a:t>
            </a:r>
            <a:endParaRPr lang="nl-BE" sz="4000">
              <a:solidFill>
                <a:schemeClr val="bg1"/>
              </a:solidFill>
              <a:latin typeface="Aptos" panose="020B0004020202020204" pitchFamily="34"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C37854B7-17D9-EDE5-4EE1-E627B58B86A2}"/>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
        <p:nvSpPr>
          <p:cNvPr id="5" name="Tijdelijke aanduiding voor dianummer 4">
            <a:extLst>
              <a:ext uri="{FF2B5EF4-FFF2-40B4-BE49-F238E27FC236}">
                <a16:creationId xmlns:a16="http://schemas.microsoft.com/office/drawing/2014/main" id="{C2C6862E-7884-9DA5-C281-C7B9F894D2E6}"/>
              </a:ext>
            </a:extLst>
          </p:cNvPr>
          <p:cNvSpPr>
            <a:spLocks noGrp="1"/>
          </p:cNvSpPr>
          <p:nvPr>
            <p:ph type="sldNum" sz="quarter" idx="12"/>
          </p:nvPr>
        </p:nvSpPr>
        <p:spPr/>
        <p:txBody>
          <a:bodyPr/>
          <a:lstStyle/>
          <a:p>
            <a:fld id="{00203DE1-50C5-D241-B52C-37C6DAC8FC4D}" type="slidenum">
              <a:rPr lang="nl-NL" smtClean="0"/>
              <a:t>11</a:t>
            </a:fld>
            <a:endParaRPr lang="nl-NL"/>
          </a:p>
        </p:txBody>
      </p:sp>
      <p:sp>
        <p:nvSpPr>
          <p:cNvPr id="6" name="Arrow: Pentagon 5">
            <a:extLst>
              <a:ext uri="{FF2B5EF4-FFF2-40B4-BE49-F238E27FC236}">
                <a16:creationId xmlns:a16="http://schemas.microsoft.com/office/drawing/2014/main" id="{8594757D-2E35-2B0F-9200-EA818F965ABD}"/>
              </a:ext>
            </a:extLst>
          </p:cNvPr>
          <p:cNvSpPr/>
          <p:nvPr/>
        </p:nvSpPr>
        <p:spPr>
          <a:xfrm>
            <a:off x="838201" y="2091690"/>
            <a:ext cx="3413760" cy="40011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solidFill>
                  <a:schemeClr val="bg1"/>
                </a:solidFill>
              </a:rPr>
              <a:t>Stap 0</a:t>
            </a:r>
          </a:p>
        </p:txBody>
      </p:sp>
      <p:sp>
        <p:nvSpPr>
          <p:cNvPr id="9" name="Arrow: Chevron 8">
            <a:extLst>
              <a:ext uri="{FF2B5EF4-FFF2-40B4-BE49-F238E27FC236}">
                <a16:creationId xmlns:a16="http://schemas.microsoft.com/office/drawing/2014/main" id="{842406E7-0F85-6CC1-5CEB-9548FB768ABD}"/>
              </a:ext>
            </a:extLst>
          </p:cNvPr>
          <p:cNvSpPr/>
          <p:nvPr/>
        </p:nvSpPr>
        <p:spPr>
          <a:xfrm>
            <a:off x="4202431" y="2084999"/>
            <a:ext cx="2392679" cy="406801"/>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Stap 1</a:t>
            </a:r>
          </a:p>
        </p:txBody>
      </p:sp>
      <p:sp>
        <p:nvSpPr>
          <p:cNvPr id="19" name="Tijdelijke aanduiding voor inhoud 4">
            <a:extLst>
              <a:ext uri="{FF2B5EF4-FFF2-40B4-BE49-F238E27FC236}">
                <a16:creationId xmlns:a16="http://schemas.microsoft.com/office/drawing/2014/main" id="{A6715E97-6B79-802D-ECA6-3EE736DA364C}"/>
              </a:ext>
            </a:extLst>
          </p:cNvPr>
          <p:cNvSpPr>
            <a:spLocks noGrp="1"/>
          </p:cNvSpPr>
          <p:nvPr>
            <p:ph idx="1"/>
          </p:nvPr>
        </p:nvSpPr>
        <p:spPr>
          <a:xfrm>
            <a:off x="838201" y="2801200"/>
            <a:ext cx="3859529" cy="1016420"/>
          </a:xfrm>
        </p:spPr>
        <p:txBody>
          <a:bodyPr>
            <a:noAutofit/>
          </a:bodyPr>
          <a:lstStyle/>
          <a:p>
            <a:pPr marL="0" indent="0">
              <a:buNone/>
            </a:pPr>
            <a:r>
              <a:rPr lang="nl-NL" sz="1800" b="1">
                <a:effectLst/>
                <a:latin typeface="Aptos" panose="020B0004020202020204" pitchFamily="34" charset="0"/>
                <a:ea typeface="Aptos" panose="020B0004020202020204" pitchFamily="34" charset="0"/>
                <a:cs typeface="Times New Roman" panose="02020603050405020304" pitchFamily="18" charset="0"/>
              </a:rPr>
              <a:t>Stap 0: Selectie prioritaire subsidies die aan MSS checklist zullen worden onderworpen</a:t>
            </a:r>
          </a:p>
          <a:p>
            <a:pPr marL="0" indent="0">
              <a:buNone/>
            </a:pPr>
            <a:r>
              <a:rPr lang="nl-NL" sz="180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Lijst prioritaire subsidies </a:t>
            </a:r>
            <a:endParaRPr lang="nl-NL" sz="18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1800" b="1">
              <a:effectLst/>
              <a:latin typeface="Aptos" panose="020B0004020202020204" pitchFamily="34" charset="0"/>
              <a:ea typeface="Aptos" panose="020B0004020202020204" pitchFamily="34" charset="0"/>
              <a:cs typeface="Times New Roman" panose="02020603050405020304" pitchFamily="18" charset="0"/>
            </a:endParaRPr>
          </a:p>
        </p:txBody>
      </p:sp>
      <p:sp>
        <p:nvSpPr>
          <p:cNvPr id="20" name="Tijdelijke aanduiding voor inhoud 4">
            <a:extLst>
              <a:ext uri="{FF2B5EF4-FFF2-40B4-BE49-F238E27FC236}">
                <a16:creationId xmlns:a16="http://schemas.microsoft.com/office/drawing/2014/main" id="{501BB300-1577-1449-5A4C-77448E650E10}"/>
              </a:ext>
            </a:extLst>
          </p:cNvPr>
          <p:cNvSpPr txBox="1">
            <a:spLocks/>
          </p:cNvSpPr>
          <p:nvPr/>
        </p:nvSpPr>
        <p:spPr>
          <a:xfrm>
            <a:off x="4038601" y="3490911"/>
            <a:ext cx="2556510" cy="10164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b="1">
                <a:latin typeface="Aptos" panose="020B0004020202020204" pitchFamily="34" charset="0"/>
                <a:ea typeface="Aptos" panose="020B0004020202020204" pitchFamily="34" charset="0"/>
                <a:cs typeface="Times New Roman" panose="02020603050405020304" pitchFamily="18" charset="0"/>
              </a:rPr>
              <a:t>Stap 1: Toepassing MSS checklist</a:t>
            </a:r>
          </a:p>
          <a:p>
            <a:pPr marL="0" indent="0">
              <a:buFont typeface="Arial" panose="020B0604020202020204" pitchFamily="34" charset="0"/>
              <a:buNone/>
            </a:pPr>
            <a:r>
              <a:rPr lang="nl-NL" sz="180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Lijst ‘potentieel milieuschadelijke subsidies’</a:t>
            </a:r>
            <a:endParaRPr lang="nl-NL" sz="1800">
              <a:latin typeface="Aptos" panose="020B0004020202020204" pitchFamily="34" charset="0"/>
              <a:ea typeface="Aptos" panose="020B0004020202020204" pitchFamily="34" charset="0"/>
              <a:cs typeface="Times New Roman" panose="02020603050405020304" pitchFamily="18" charset="0"/>
            </a:endParaRPr>
          </a:p>
        </p:txBody>
      </p:sp>
      <p:sp>
        <p:nvSpPr>
          <p:cNvPr id="21" name="Tijdelijke aanduiding voor inhoud 4">
            <a:extLst>
              <a:ext uri="{FF2B5EF4-FFF2-40B4-BE49-F238E27FC236}">
                <a16:creationId xmlns:a16="http://schemas.microsoft.com/office/drawing/2014/main" id="{B8EE2BED-045C-D07C-43A5-F58FC1D71CC5}"/>
              </a:ext>
            </a:extLst>
          </p:cNvPr>
          <p:cNvSpPr txBox="1">
            <a:spLocks/>
          </p:cNvSpPr>
          <p:nvPr/>
        </p:nvSpPr>
        <p:spPr>
          <a:xfrm>
            <a:off x="6399583" y="4067384"/>
            <a:ext cx="2743200" cy="10164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b="1">
                <a:latin typeface="Aptos" panose="020B0004020202020204" pitchFamily="34" charset="0"/>
                <a:ea typeface="Aptos" panose="020B0004020202020204" pitchFamily="34" charset="0"/>
                <a:cs typeface="Times New Roman" panose="02020603050405020304" pitchFamily="18" charset="0"/>
              </a:rPr>
              <a:t>Stap 2a: Evaluatie toewijsbaarheid</a:t>
            </a:r>
          </a:p>
          <a:p>
            <a:pPr marL="0" indent="0">
              <a:buFont typeface="Arial" panose="020B0604020202020204" pitchFamily="34" charset="0"/>
              <a:buNone/>
            </a:pPr>
            <a:r>
              <a:rPr lang="nl-NL" sz="180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Lijst subsidies met ‘toewijsbare milieuschadelijke impact’</a:t>
            </a:r>
            <a:endParaRPr lang="nl-NL" sz="1800">
              <a:latin typeface="Aptos" panose="020B0004020202020204" pitchFamily="34" charset="0"/>
              <a:ea typeface="Aptos" panose="020B0004020202020204" pitchFamily="34" charset="0"/>
              <a:cs typeface="Times New Roman" panose="02020603050405020304" pitchFamily="18" charset="0"/>
            </a:endParaRPr>
          </a:p>
        </p:txBody>
      </p:sp>
      <p:sp>
        <p:nvSpPr>
          <p:cNvPr id="25" name="Arrow: Chevron 24">
            <a:extLst>
              <a:ext uri="{FF2B5EF4-FFF2-40B4-BE49-F238E27FC236}">
                <a16:creationId xmlns:a16="http://schemas.microsoft.com/office/drawing/2014/main" id="{5395B97B-505F-2411-E7F8-5FEAF7BC020E}"/>
              </a:ext>
            </a:extLst>
          </p:cNvPr>
          <p:cNvSpPr/>
          <p:nvPr/>
        </p:nvSpPr>
        <p:spPr>
          <a:xfrm>
            <a:off x="6532245" y="2072130"/>
            <a:ext cx="2392679" cy="406801"/>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Stap 2a</a:t>
            </a:r>
          </a:p>
        </p:txBody>
      </p:sp>
      <p:sp>
        <p:nvSpPr>
          <p:cNvPr id="26" name="Arrow: Chevron 25">
            <a:extLst>
              <a:ext uri="{FF2B5EF4-FFF2-40B4-BE49-F238E27FC236}">
                <a16:creationId xmlns:a16="http://schemas.microsoft.com/office/drawing/2014/main" id="{B7D4EB9A-8027-D950-74DB-6AC27E888065}"/>
              </a:ext>
            </a:extLst>
          </p:cNvPr>
          <p:cNvSpPr/>
          <p:nvPr/>
        </p:nvSpPr>
        <p:spPr>
          <a:xfrm>
            <a:off x="8874871" y="2062864"/>
            <a:ext cx="2392679" cy="406801"/>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Stap 2b</a:t>
            </a:r>
          </a:p>
        </p:txBody>
      </p:sp>
      <p:sp>
        <p:nvSpPr>
          <p:cNvPr id="27" name="Tijdelijke aanduiding voor inhoud 4">
            <a:extLst>
              <a:ext uri="{FF2B5EF4-FFF2-40B4-BE49-F238E27FC236}">
                <a16:creationId xmlns:a16="http://schemas.microsoft.com/office/drawing/2014/main" id="{190D3C89-BE2F-D67A-DE79-32B177FF202F}"/>
              </a:ext>
            </a:extLst>
          </p:cNvPr>
          <p:cNvSpPr txBox="1">
            <a:spLocks/>
          </p:cNvSpPr>
          <p:nvPr/>
        </p:nvSpPr>
        <p:spPr>
          <a:xfrm>
            <a:off x="9295791" y="4623428"/>
            <a:ext cx="2743200" cy="10164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b="1">
                <a:latin typeface="Aptos" panose="020B0004020202020204" pitchFamily="34" charset="0"/>
                <a:ea typeface="Aptos" panose="020B0004020202020204" pitchFamily="34" charset="0"/>
                <a:cs typeface="Times New Roman" panose="02020603050405020304" pitchFamily="18" charset="0"/>
              </a:rPr>
              <a:t>Stap 2b: Evaluatie materialiteit</a:t>
            </a:r>
          </a:p>
          <a:p>
            <a:pPr marL="0" indent="0">
              <a:buFont typeface="Arial" panose="020B0604020202020204" pitchFamily="34" charset="0"/>
              <a:buNone/>
            </a:pPr>
            <a:r>
              <a:rPr lang="nl-NL" sz="180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Lijst subsidies met ‘toewijsbare aanzienlijke milieuschadelijke impact’</a:t>
            </a:r>
            <a:endParaRPr lang="nl-NL" sz="1800">
              <a:latin typeface="Aptos" panose="020B0004020202020204" pitchFamily="34" charset="0"/>
              <a:ea typeface="Aptos" panose="020B0004020202020204" pitchFamily="34" charset="0"/>
              <a:cs typeface="Times New Roman" panose="02020603050405020304" pitchFamily="18" charset="0"/>
            </a:endParaRPr>
          </a:p>
        </p:txBody>
      </p:sp>
      <p:pic>
        <p:nvPicPr>
          <p:cNvPr id="29" name="Graphic 28" descr="Arrow: Slight curve with solid fill">
            <a:extLst>
              <a:ext uri="{FF2B5EF4-FFF2-40B4-BE49-F238E27FC236}">
                <a16:creationId xmlns:a16="http://schemas.microsoft.com/office/drawing/2014/main" id="{7E767077-DC3B-6B82-E196-C273BB9723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195732" flipV="1">
            <a:off x="4336730" y="2937086"/>
            <a:ext cx="653203" cy="653203"/>
          </a:xfrm>
          <a:prstGeom prst="rect">
            <a:avLst/>
          </a:prstGeom>
        </p:spPr>
      </p:pic>
      <p:pic>
        <p:nvPicPr>
          <p:cNvPr id="30" name="Graphic 29" descr="Arrow: Slight curve with solid fill">
            <a:extLst>
              <a:ext uri="{FF2B5EF4-FFF2-40B4-BE49-F238E27FC236}">
                <a16:creationId xmlns:a16="http://schemas.microsoft.com/office/drawing/2014/main" id="{720DA560-259D-772D-E5BB-912A504672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195732" flipV="1">
            <a:off x="6188387" y="3435886"/>
            <a:ext cx="653203" cy="653203"/>
          </a:xfrm>
          <a:prstGeom prst="rect">
            <a:avLst/>
          </a:prstGeom>
        </p:spPr>
      </p:pic>
      <p:pic>
        <p:nvPicPr>
          <p:cNvPr id="31" name="Graphic 30" descr="Arrow: Slight curve with solid fill">
            <a:extLst>
              <a:ext uri="{FF2B5EF4-FFF2-40B4-BE49-F238E27FC236}">
                <a16:creationId xmlns:a16="http://schemas.microsoft.com/office/drawing/2014/main" id="{BF80C750-83E5-6168-D00A-F5E95B75CA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195732" flipV="1">
            <a:off x="8531150" y="4086406"/>
            <a:ext cx="653203" cy="653203"/>
          </a:xfrm>
          <a:prstGeom prst="rect">
            <a:avLst/>
          </a:prstGeom>
        </p:spPr>
      </p:pic>
      <p:cxnSp>
        <p:nvCxnSpPr>
          <p:cNvPr id="34" name="Straight Arrow Connector 33">
            <a:extLst>
              <a:ext uri="{FF2B5EF4-FFF2-40B4-BE49-F238E27FC236}">
                <a16:creationId xmlns:a16="http://schemas.microsoft.com/office/drawing/2014/main" id="{C144359F-41FC-2B1A-6562-A9501D2AA7C8}"/>
              </a:ext>
            </a:extLst>
          </p:cNvPr>
          <p:cNvCxnSpPr/>
          <p:nvPr/>
        </p:nvCxnSpPr>
        <p:spPr>
          <a:xfrm>
            <a:off x="960120" y="5131638"/>
            <a:ext cx="5234940" cy="0"/>
          </a:xfrm>
          <a:prstGeom prst="straightConnector1">
            <a:avLst/>
          </a:prstGeom>
          <a:ln w="31750">
            <a:solidFill>
              <a:schemeClr val="accent6"/>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9439DB04-D966-6BDD-345F-F337F0A3AA36}"/>
              </a:ext>
            </a:extLst>
          </p:cNvPr>
          <p:cNvCxnSpPr>
            <a:cxnSpLocks/>
          </p:cNvCxnSpPr>
          <p:nvPr/>
        </p:nvCxnSpPr>
        <p:spPr>
          <a:xfrm>
            <a:off x="6972079" y="3955917"/>
            <a:ext cx="4795106" cy="0"/>
          </a:xfrm>
          <a:prstGeom prst="straightConnector1">
            <a:avLst/>
          </a:prstGeom>
          <a:ln w="31750">
            <a:solidFill>
              <a:schemeClr val="accent6"/>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789B08CA-4221-C41A-D760-2B3A3E124DAB}"/>
              </a:ext>
            </a:extLst>
          </p:cNvPr>
          <p:cNvSpPr txBox="1"/>
          <p:nvPr/>
        </p:nvSpPr>
        <p:spPr>
          <a:xfrm>
            <a:off x="2018691" y="5152446"/>
            <a:ext cx="2914432" cy="523220"/>
          </a:xfrm>
          <a:prstGeom prst="rect">
            <a:avLst/>
          </a:prstGeom>
          <a:noFill/>
        </p:spPr>
        <p:txBody>
          <a:bodyPr wrap="square" rtlCol="0">
            <a:spAutoFit/>
          </a:bodyPr>
          <a:lstStyle/>
          <a:p>
            <a:pPr algn="ctr"/>
            <a:r>
              <a:rPr lang="nl-BE" sz="1400" i="1">
                <a:solidFill>
                  <a:schemeClr val="accent6">
                    <a:lumMod val="75000"/>
                  </a:schemeClr>
                </a:solidFill>
              </a:rPr>
              <a:t>Door </a:t>
            </a:r>
            <a:r>
              <a:rPr lang="nl-BE" sz="1400" i="1" err="1">
                <a:solidFill>
                  <a:schemeClr val="accent6">
                    <a:lumMod val="75000"/>
                  </a:schemeClr>
                </a:solidFill>
              </a:rPr>
              <a:t>subsidieverlenende</a:t>
            </a:r>
            <a:r>
              <a:rPr lang="nl-BE" sz="1400" i="1">
                <a:solidFill>
                  <a:schemeClr val="accent6">
                    <a:lumMod val="75000"/>
                  </a:schemeClr>
                </a:solidFill>
              </a:rPr>
              <a:t> entiteit, met hulp van consultant</a:t>
            </a:r>
          </a:p>
        </p:txBody>
      </p:sp>
      <p:sp>
        <p:nvSpPr>
          <p:cNvPr id="38" name="TextBox 37">
            <a:extLst>
              <a:ext uri="{FF2B5EF4-FFF2-40B4-BE49-F238E27FC236}">
                <a16:creationId xmlns:a16="http://schemas.microsoft.com/office/drawing/2014/main" id="{A12C1521-A4D3-4658-48FC-50A96E407552}"/>
              </a:ext>
            </a:extLst>
          </p:cNvPr>
          <p:cNvSpPr txBox="1"/>
          <p:nvPr/>
        </p:nvSpPr>
        <p:spPr>
          <a:xfrm>
            <a:off x="7857625" y="3416706"/>
            <a:ext cx="3909559" cy="523220"/>
          </a:xfrm>
          <a:prstGeom prst="rect">
            <a:avLst/>
          </a:prstGeom>
          <a:noFill/>
        </p:spPr>
        <p:txBody>
          <a:bodyPr wrap="square" rtlCol="0">
            <a:spAutoFit/>
          </a:bodyPr>
          <a:lstStyle/>
          <a:p>
            <a:pPr algn="ctr"/>
            <a:r>
              <a:rPr lang="nl-BE" sz="1400" i="1">
                <a:solidFill>
                  <a:schemeClr val="accent6">
                    <a:lumMod val="75000"/>
                  </a:schemeClr>
                </a:solidFill>
              </a:rPr>
              <a:t>Door consultant, </a:t>
            </a:r>
            <a:br>
              <a:rPr lang="nl-BE" sz="1400" i="1">
                <a:solidFill>
                  <a:schemeClr val="accent6">
                    <a:lumMod val="75000"/>
                  </a:schemeClr>
                </a:solidFill>
              </a:rPr>
            </a:br>
            <a:r>
              <a:rPr lang="nl-BE" sz="1400" i="1">
                <a:solidFill>
                  <a:schemeClr val="accent6">
                    <a:lumMod val="75000"/>
                  </a:schemeClr>
                </a:solidFill>
              </a:rPr>
              <a:t>afgetoetst bij </a:t>
            </a:r>
            <a:r>
              <a:rPr lang="nl-BE" sz="1400" i="1" err="1">
                <a:solidFill>
                  <a:schemeClr val="accent6">
                    <a:lumMod val="75000"/>
                  </a:schemeClr>
                </a:solidFill>
              </a:rPr>
              <a:t>subsidieverlenende</a:t>
            </a:r>
            <a:r>
              <a:rPr lang="nl-BE" sz="1400" i="1">
                <a:solidFill>
                  <a:schemeClr val="accent6">
                    <a:lumMod val="75000"/>
                  </a:schemeClr>
                </a:solidFill>
              </a:rPr>
              <a:t> entiteit</a:t>
            </a:r>
          </a:p>
        </p:txBody>
      </p:sp>
      <p:cxnSp>
        <p:nvCxnSpPr>
          <p:cNvPr id="3" name="Straight Arrow Connector 2">
            <a:extLst>
              <a:ext uri="{FF2B5EF4-FFF2-40B4-BE49-F238E27FC236}">
                <a16:creationId xmlns:a16="http://schemas.microsoft.com/office/drawing/2014/main" id="{0B8D34F4-A516-1D04-269D-AE7E5870BEA9}"/>
              </a:ext>
            </a:extLst>
          </p:cNvPr>
          <p:cNvCxnSpPr>
            <a:cxnSpLocks/>
          </p:cNvCxnSpPr>
          <p:nvPr/>
        </p:nvCxnSpPr>
        <p:spPr>
          <a:xfrm>
            <a:off x="6477318" y="2694187"/>
            <a:ext cx="4795106" cy="0"/>
          </a:xfrm>
          <a:prstGeom prst="straightConnector1">
            <a:avLst/>
          </a:prstGeom>
          <a:ln w="31750">
            <a:solidFill>
              <a:schemeClr val="tx2"/>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9B5DF6D-938B-2C18-D84B-DB4D2C4D2361}"/>
              </a:ext>
            </a:extLst>
          </p:cNvPr>
          <p:cNvSpPr txBox="1"/>
          <p:nvPr/>
        </p:nvSpPr>
        <p:spPr>
          <a:xfrm>
            <a:off x="6902971" y="2719201"/>
            <a:ext cx="3909559" cy="338554"/>
          </a:xfrm>
          <a:prstGeom prst="rect">
            <a:avLst/>
          </a:prstGeom>
          <a:noFill/>
        </p:spPr>
        <p:txBody>
          <a:bodyPr wrap="square" rtlCol="0">
            <a:spAutoFit/>
          </a:bodyPr>
          <a:lstStyle/>
          <a:p>
            <a:pPr algn="ctr"/>
            <a:r>
              <a:rPr lang="nl-BE" sz="1600" b="1" err="1">
                <a:solidFill>
                  <a:schemeClr val="accent1"/>
                </a:solidFill>
              </a:rPr>
              <a:t>Tegenfeitelijke</a:t>
            </a:r>
            <a:r>
              <a:rPr lang="nl-BE" sz="1600" b="1">
                <a:solidFill>
                  <a:schemeClr val="accent1"/>
                </a:solidFill>
              </a:rPr>
              <a:t> analyse</a:t>
            </a:r>
          </a:p>
        </p:txBody>
      </p:sp>
    </p:spTree>
    <p:extLst>
      <p:ext uri="{BB962C8B-B14F-4D97-AF65-F5344CB8AC3E}">
        <p14:creationId xmlns:p14="http://schemas.microsoft.com/office/powerpoint/2010/main" val="134594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7D9E69-DDAF-867B-3000-95C805D1ADA2}"/>
              </a:ext>
            </a:extLst>
          </p:cNvPr>
          <p:cNvSpPr>
            <a:spLocks noGrp="1"/>
          </p:cNvSpPr>
          <p:nvPr>
            <p:ph type="title"/>
          </p:nvPr>
        </p:nvSpPr>
        <p:spPr>
          <a:xfrm>
            <a:off x="838201" y="294538"/>
            <a:ext cx="10429349" cy="1033669"/>
          </a:xfrm>
        </p:spPr>
        <p:txBody>
          <a:bodyPr>
            <a:normAutofit fontScale="90000"/>
          </a:bodyPr>
          <a:lstStyle/>
          <a:p>
            <a:pPr lvl="0"/>
            <a:r>
              <a:rPr lang="nl-NL" sz="4000" b="1">
                <a:solidFill>
                  <a:schemeClr val="bg1"/>
                </a:solidFill>
                <a:latin typeface="Aptos" panose="020B0004020202020204" pitchFamily="34" charset="0"/>
                <a:ea typeface="Aptos" panose="020B0004020202020204" pitchFamily="34" charset="0"/>
                <a:cs typeface="Times New Roman" panose="02020603050405020304" pitchFamily="18" charset="0"/>
              </a:rPr>
              <a:t>Stap 0</a:t>
            </a:r>
            <a:r>
              <a:rPr lang="nl-NL" sz="4000">
                <a:solidFill>
                  <a:schemeClr val="bg1"/>
                </a:solidFill>
                <a:latin typeface="Aptos" panose="020B0004020202020204" pitchFamily="34" charset="0"/>
                <a:ea typeface="Aptos" panose="020B0004020202020204" pitchFamily="34" charset="0"/>
                <a:cs typeface="Times New Roman" panose="02020603050405020304" pitchFamily="18" charset="0"/>
              </a:rPr>
              <a:t>: Selectie prioritaire </a:t>
            </a:r>
            <a:r>
              <a:rPr lang="nl-NL" sz="4000" err="1">
                <a:solidFill>
                  <a:schemeClr val="bg1"/>
                </a:solidFill>
                <a:latin typeface="Aptos" panose="020B0004020202020204" pitchFamily="34" charset="0"/>
                <a:ea typeface="Aptos" panose="020B0004020202020204" pitchFamily="34" charset="0"/>
                <a:cs typeface="Times New Roman" panose="02020603050405020304" pitchFamily="18" charset="0"/>
              </a:rPr>
              <a:t>subsides</a:t>
            </a:r>
            <a:r>
              <a:rPr lang="nl-NL" sz="4000">
                <a:solidFill>
                  <a:schemeClr val="bg1"/>
                </a:solidFill>
                <a:latin typeface="Aptos" panose="020B0004020202020204" pitchFamily="34" charset="0"/>
                <a:ea typeface="Aptos" panose="020B0004020202020204" pitchFamily="34" charset="0"/>
                <a:cs typeface="Times New Roman" panose="02020603050405020304" pitchFamily="18" charset="0"/>
              </a:rPr>
              <a:t> die aan MSS checklist zullen worden onderworpen</a:t>
            </a:r>
            <a:endParaRPr lang="nl-BE" sz="4000">
              <a:solidFill>
                <a:schemeClr val="bg1"/>
              </a:solidFill>
              <a:latin typeface="Aptos" panose="020B0004020202020204" pitchFamily="34"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25BD6847-9A2C-3BE4-68EB-2342FE49DB55}"/>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
        <p:nvSpPr>
          <p:cNvPr id="5" name="Tijdelijke aanduiding voor dianummer 4">
            <a:extLst>
              <a:ext uri="{FF2B5EF4-FFF2-40B4-BE49-F238E27FC236}">
                <a16:creationId xmlns:a16="http://schemas.microsoft.com/office/drawing/2014/main" id="{840A839B-A91D-5573-FF0B-3590E95B535E}"/>
              </a:ext>
            </a:extLst>
          </p:cNvPr>
          <p:cNvSpPr>
            <a:spLocks noGrp="1"/>
          </p:cNvSpPr>
          <p:nvPr>
            <p:ph type="sldNum" sz="quarter" idx="12"/>
          </p:nvPr>
        </p:nvSpPr>
        <p:spPr/>
        <p:txBody>
          <a:bodyPr/>
          <a:lstStyle/>
          <a:p>
            <a:fld id="{00203DE1-50C5-D241-B52C-37C6DAC8FC4D}" type="slidenum">
              <a:rPr lang="nl-NL" smtClean="0"/>
              <a:t>12</a:t>
            </a:fld>
            <a:endParaRPr lang="nl-NL"/>
          </a:p>
        </p:txBody>
      </p:sp>
      <p:sp>
        <p:nvSpPr>
          <p:cNvPr id="6" name="Arrow: Pentagon 5">
            <a:extLst>
              <a:ext uri="{FF2B5EF4-FFF2-40B4-BE49-F238E27FC236}">
                <a16:creationId xmlns:a16="http://schemas.microsoft.com/office/drawing/2014/main" id="{67A88002-1673-6DB4-813F-FAA2A36DA930}"/>
              </a:ext>
            </a:extLst>
          </p:cNvPr>
          <p:cNvSpPr/>
          <p:nvPr/>
        </p:nvSpPr>
        <p:spPr>
          <a:xfrm>
            <a:off x="838201" y="2091690"/>
            <a:ext cx="3413760" cy="40011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solidFill>
                  <a:schemeClr val="bg1"/>
                </a:solidFill>
              </a:rPr>
              <a:t>Stap 0</a:t>
            </a:r>
          </a:p>
        </p:txBody>
      </p:sp>
      <p:sp>
        <p:nvSpPr>
          <p:cNvPr id="19" name="Tijdelijke aanduiding voor inhoud 4">
            <a:extLst>
              <a:ext uri="{FF2B5EF4-FFF2-40B4-BE49-F238E27FC236}">
                <a16:creationId xmlns:a16="http://schemas.microsoft.com/office/drawing/2014/main" id="{918AB4E5-8EDE-A441-CE71-3860A5DCB2BC}"/>
              </a:ext>
            </a:extLst>
          </p:cNvPr>
          <p:cNvSpPr>
            <a:spLocks noGrp="1"/>
          </p:cNvSpPr>
          <p:nvPr>
            <p:ph idx="1"/>
          </p:nvPr>
        </p:nvSpPr>
        <p:spPr>
          <a:xfrm>
            <a:off x="838201" y="2801199"/>
            <a:ext cx="10515599" cy="2931429"/>
          </a:xfrm>
        </p:spPr>
        <p:txBody>
          <a:bodyPr>
            <a:noAutofit/>
          </a:bodyPr>
          <a:lstStyle/>
          <a:p>
            <a:pPr marL="0" indent="0">
              <a:buNone/>
            </a:pPr>
            <a:r>
              <a:rPr lang="nl-NL" sz="1800" b="1">
                <a:effectLst/>
                <a:latin typeface="Aptos" panose="020B0004020202020204" pitchFamily="34" charset="0"/>
                <a:ea typeface="Aptos" panose="020B0004020202020204" pitchFamily="34" charset="0"/>
                <a:cs typeface="Times New Roman" panose="02020603050405020304" pitchFamily="18" charset="0"/>
              </a:rPr>
              <a:t>Doel: </a:t>
            </a:r>
            <a:r>
              <a:rPr lang="nl-NL" sz="1800">
                <a:effectLst/>
                <a:latin typeface="Aptos" panose="020B0004020202020204" pitchFamily="34" charset="0"/>
                <a:ea typeface="Aptos" panose="020B0004020202020204" pitchFamily="34" charset="0"/>
                <a:cs typeface="Times New Roman" panose="02020603050405020304" pitchFamily="18" charset="0"/>
              </a:rPr>
              <a:t>opmaken van lijst </a:t>
            </a:r>
            <a:r>
              <a:rPr lang="nl-NL" sz="1800" err="1">
                <a:effectLst/>
                <a:latin typeface="Aptos" panose="020B0004020202020204" pitchFamily="34" charset="0"/>
                <a:ea typeface="Aptos" panose="020B0004020202020204" pitchFamily="34" charset="0"/>
                <a:cs typeface="Times New Roman" panose="02020603050405020304" pitchFamily="18" charset="0"/>
              </a:rPr>
              <a:t>proiritaire</a:t>
            </a:r>
            <a:r>
              <a:rPr lang="nl-NL" sz="1800">
                <a:effectLst/>
                <a:latin typeface="Aptos" panose="020B0004020202020204" pitchFamily="34" charset="0"/>
                <a:ea typeface="Aptos" panose="020B0004020202020204" pitchFamily="34" charset="0"/>
                <a:cs typeface="Times New Roman" panose="02020603050405020304" pitchFamily="18" charset="0"/>
              </a:rPr>
              <a:t> subsidies die aan MSS-checklist zullen worden onderworpen</a:t>
            </a:r>
          </a:p>
          <a:p>
            <a:pPr marL="0" indent="0">
              <a:buNone/>
            </a:pPr>
            <a:endParaRPr lang="nl-NL" sz="180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nl-NL" sz="1800" b="1">
                <a:effectLst/>
                <a:latin typeface="Aptos" panose="020B0004020202020204" pitchFamily="34" charset="0"/>
                <a:ea typeface="Aptos" panose="020B0004020202020204" pitchFamily="34" charset="0"/>
                <a:cs typeface="Times New Roman" panose="02020603050405020304" pitchFamily="18" charset="0"/>
              </a:rPr>
              <a:t>Wat is een subsidie?</a:t>
            </a:r>
          </a:p>
          <a:p>
            <a:pPr marL="457200" lvl="1" indent="0">
              <a:buNone/>
            </a:pPr>
            <a:r>
              <a:rPr lang="nl-NL" sz="1400" b="1">
                <a:effectLst/>
                <a:latin typeface="Aptos" panose="020B0004020202020204" pitchFamily="34" charset="0"/>
                <a:ea typeface="Aptos" panose="020B0004020202020204" pitchFamily="34" charset="0"/>
                <a:cs typeface="Times New Roman" panose="02020603050405020304" pitchFamily="18" charset="0"/>
              </a:rPr>
              <a:t>Zie volgende slide – definitie vanuit het </a:t>
            </a:r>
            <a:r>
              <a:rPr lang="nl-NL" sz="1400" b="1" err="1">
                <a:effectLst/>
                <a:latin typeface="Aptos" panose="020B0004020202020204" pitchFamily="34" charset="0"/>
                <a:ea typeface="Aptos" panose="020B0004020202020204" pitchFamily="34" charset="0"/>
                <a:cs typeface="Times New Roman" panose="02020603050405020304" pitchFamily="18" charset="0"/>
              </a:rPr>
              <a:t>Guidanc</a:t>
            </a:r>
            <a:r>
              <a:rPr lang="nl-NL" sz="1400" b="1" err="1">
                <a:latin typeface="Aptos" panose="020B0004020202020204" pitchFamily="34" charset="0"/>
                <a:ea typeface="Aptos" panose="020B0004020202020204" pitchFamily="34" charset="0"/>
                <a:cs typeface="Times New Roman" panose="02020603050405020304" pitchFamily="18" charset="0"/>
              </a:rPr>
              <a:t>e</a:t>
            </a:r>
            <a:r>
              <a:rPr lang="nl-NL" sz="1400" b="1">
                <a:latin typeface="Aptos" panose="020B0004020202020204" pitchFamily="34" charset="0"/>
                <a:ea typeface="Aptos" panose="020B0004020202020204" pitchFamily="34" charset="0"/>
                <a:cs typeface="Times New Roman" panose="02020603050405020304" pitchFamily="18" charset="0"/>
              </a:rPr>
              <a:t> Document</a:t>
            </a:r>
            <a:endParaRPr lang="nl-NL" sz="1400" b="1">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1800" b="1">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nl-NL" sz="1800" b="1">
                <a:effectLst/>
                <a:latin typeface="Aptos" panose="020B0004020202020204" pitchFamily="34" charset="0"/>
                <a:ea typeface="Aptos" panose="020B0004020202020204" pitchFamily="34" charset="0"/>
                <a:cs typeface="Times New Roman" panose="02020603050405020304" pitchFamily="18" charset="0"/>
              </a:rPr>
              <a:t>Stappen in het proces</a:t>
            </a:r>
            <a:r>
              <a:rPr lang="nl-NL" sz="1800">
                <a:effectLst/>
                <a:latin typeface="Aptos" panose="020B0004020202020204" pitchFamily="34" charset="0"/>
                <a:ea typeface="Aptos" panose="020B0004020202020204" pitchFamily="34" charset="0"/>
                <a:cs typeface="Times New Roman" panose="02020603050405020304" pitchFamily="18" charset="0"/>
              </a:rPr>
              <a:t>:</a:t>
            </a:r>
          </a:p>
          <a:p>
            <a:pPr marL="800100" lvl="1" indent="-342900">
              <a:buFont typeface="+mj-lt"/>
              <a:buAutoNum type="alphaUcPeriod"/>
            </a:pPr>
            <a:r>
              <a:rPr lang="nl-NL" sz="1400">
                <a:latin typeface="Aptos" panose="020B0004020202020204" pitchFamily="34" charset="0"/>
                <a:ea typeface="Aptos" panose="020B0004020202020204" pitchFamily="34" charset="0"/>
                <a:cs typeface="Times New Roman" panose="02020603050405020304" pitchFamily="18" charset="0"/>
              </a:rPr>
              <a:t>Vertrekkend vanuit een algemeen overzicht van subsidies (subsidie-inventaris / wetgevend kader / …)</a:t>
            </a:r>
          </a:p>
          <a:p>
            <a:pPr marL="800100" lvl="1" indent="-342900">
              <a:buFont typeface="+mj-lt"/>
              <a:buAutoNum type="alphaUcPeriod"/>
            </a:pPr>
            <a:r>
              <a:rPr lang="nl-NL" sz="1400">
                <a:effectLst/>
                <a:latin typeface="Aptos" panose="020B0004020202020204" pitchFamily="34" charset="0"/>
                <a:ea typeface="Aptos" panose="020B0004020202020204" pitchFamily="34" charset="0"/>
                <a:cs typeface="Times New Roman" panose="02020603050405020304" pitchFamily="18" charset="0"/>
              </a:rPr>
              <a:t>Welke subsidies kunnen we sowieso al uitsluiten?</a:t>
            </a:r>
          </a:p>
          <a:p>
            <a:pPr marL="0" indent="0">
              <a:buNone/>
            </a:pPr>
            <a:endParaRPr lang="nl-NL" sz="1800" b="1">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2" name="Picture 31">
            <a:extLst>
              <a:ext uri="{FF2B5EF4-FFF2-40B4-BE49-F238E27FC236}">
                <a16:creationId xmlns:a16="http://schemas.microsoft.com/office/drawing/2014/main" id="{8E7DD139-65C1-4DAC-A368-74A2F077C20A}"/>
              </a:ext>
            </a:extLst>
          </p:cNvPr>
          <p:cNvPicPr>
            <a:picLocks noChangeAspect="1"/>
          </p:cNvPicPr>
          <p:nvPr/>
        </p:nvPicPr>
        <p:blipFill>
          <a:blip r:embed="rId2"/>
          <a:stretch>
            <a:fillRect/>
          </a:stretch>
        </p:blipFill>
        <p:spPr>
          <a:xfrm>
            <a:off x="10831831" y="1868078"/>
            <a:ext cx="1265239" cy="1247443"/>
          </a:xfrm>
          <a:prstGeom prst="rect">
            <a:avLst/>
          </a:prstGeom>
        </p:spPr>
      </p:pic>
      <p:sp>
        <p:nvSpPr>
          <p:cNvPr id="41" name="Rectangle 40">
            <a:extLst>
              <a:ext uri="{FF2B5EF4-FFF2-40B4-BE49-F238E27FC236}">
                <a16:creationId xmlns:a16="http://schemas.microsoft.com/office/drawing/2014/main" id="{A1A5B9EB-A63E-7625-6996-EEC67ECBA993}"/>
              </a:ext>
            </a:extLst>
          </p:cNvPr>
          <p:cNvSpPr/>
          <p:nvPr/>
        </p:nvSpPr>
        <p:spPr>
          <a:xfrm>
            <a:off x="10749517" y="1809751"/>
            <a:ext cx="1442480" cy="58257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25791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AC308F-7F71-7A58-C1F7-945DABF9EA7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ADFB7D-B841-B176-7E7D-9510EB35A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F31C0F-63FB-2FE8-357E-B29B46C5E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A71183-ADC4-D250-C421-6BDC82B0D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29B61B-75A6-8404-F34A-D0A0F430B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070BADA-6FF9-70CF-C1E5-D20DA91BF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D8C4C8C-BA0B-279B-69F9-8CEA99783FAB}"/>
              </a:ext>
            </a:extLst>
          </p:cNvPr>
          <p:cNvSpPr>
            <a:spLocks noGrp="1"/>
          </p:cNvSpPr>
          <p:nvPr>
            <p:ph type="title"/>
          </p:nvPr>
        </p:nvSpPr>
        <p:spPr>
          <a:xfrm>
            <a:off x="838201" y="294538"/>
            <a:ext cx="10429349" cy="1033669"/>
          </a:xfrm>
        </p:spPr>
        <p:txBody>
          <a:bodyPr>
            <a:normAutofit fontScale="90000"/>
          </a:bodyPr>
          <a:lstStyle/>
          <a:p>
            <a:pPr lvl="0"/>
            <a:r>
              <a:rPr lang="nl-NL" sz="4000" b="1">
                <a:solidFill>
                  <a:schemeClr val="bg1"/>
                </a:solidFill>
                <a:latin typeface="Aptos" panose="020B0004020202020204" pitchFamily="34" charset="0"/>
                <a:ea typeface="Aptos" panose="020B0004020202020204" pitchFamily="34" charset="0"/>
                <a:cs typeface="Times New Roman" panose="02020603050405020304" pitchFamily="18" charset="0"/>
              </a:rPr>
              <a:t>Stap 0</a:t>
            </a:r>
            <a:r>
              <a:rPr lang="nl-NL" sz="4000">
                <a:solidFill>
                  <a:schemeClr val="bg1"/>
                </a:solidFill>
                <a:latin typeface="Aptos" panose="020B0004020202020204" pitchFamily="34" charset="0"/>
                <a:ea typeface="Aptos" panose="020B0004020202020204" pitchFamily="34" charset="0"/>
                <a:cs typeface="Times New Roman" panose="02020603050405020304" pitchFamily="18" charset="0"/>
              </a:rPr>
              <a:t>: Selectie prioritaire </a:t>
            </a:r>
            <a:r>
              <a:rPr lang="nl-NL" sz="4000" err="1">
                <a:solidFill>
                  <a:schemeClr val="bg1"/>
                </a:solidFill>
                <a:latin typeface="Aptos" panose="020B0004020202020204" pitchFamily="34" charset="0"/>
                <a:ea typeface="Aptos" panose="020B0004020202020204" pitchFamily="34" charset="0"/>
                <a:cs typeface="Times New Roman" panose="02020603050405020304" pitchFamily="18" charset="0"/>
              </a:rPr>
              <a:t>subsides</a:t>
            </a:r>
            <a:r>
              <a:rPr lang="nl-NL" sz="4000">
                <a:solidFill>
                  <a:schemeClr val="bg1"/>
                </a:solidFill>
                <a:latin typeface="Aptos" panose="020B0004020202020204" pitchFamily="34" charset="0"/>
                <a:ea typeface="Aptos" panose="020B0004020202020204" pitchFamily="34" charset="0"/>
                <a:cs typeface="Times New Roman" panose="02020603050405020304" pitchFamily="18" charset="0"/>
              </a:rPr>
              <a:t> die aan MSS checklist zullen worden onderworpen</a:t>
            </a:r>
            <a:endParaRPr lang="nl-BE" sz="4000">
              <a:solidFill>
                <a:schemeClr val="bg1"/>
              </a:solidFill>
              <a:latin typeface="Aptos" panose="020B0004020202020204" pitchFamily="34" charset="0"/>
              <a:cs typeface="Times New Roman" panose="02020603050405020304" pitchFamily="18" charset="0"/>
            </a:endParaRPr>
          </a:p>
        </p:txBody>
      </p:sp>
      <p:sp>
        <p:nvSpPr>
          <p:cNvPr id="6" name="Arrow: Pentagon 5">
            <a:extLst>
              <a:ext uri="{FF2B5EF4-FFF2-40B4-BE49-F238E27FC236}">
                <a16:creationId xmlns:a16="http://schemas.microsoft.com/office/drawing/2014/main" id="{0D871A34-03B6-510C-BE23-8EBE44BD32A7}"/>
              </a:ext>
            </a:extLst>
          </p:cNvPr>
          <p:cNvSpPr/>
          <p:nvPr/>
        </p:nvSpPr>
        <p:spPr>
          <a:xfrm>
            <a:off x="838201" y="2091690"/>
            <a:ext cx="3413760" cy="40011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solidFill>
                  <a:schemeClr val="bg1"/>
                </a:solidFill>
              </a:rPr>
              <a:t>Stap 0</a:t>
            </a:r>
          </a:p>
        </p:txBody>
      </p:sp>
      <p:sp>
        <p:nvSpPr>
          <p:cNvPr id="19" name="Tijdelijke aanduiding voor inhoud 4">
            <a:extLst>
              <a:ext uri="{FF2B5EF4-FFF2-40B4-BE49-F238E27FC236}">
                <a16:creationId xmlns:a16="http://schemas.microsoft.com/office/drawing/2014/main" id="{8961DE44-2004-E5D2-3AC0-B15009412E7D}"/>
              </a:ext>
            </a:extLst>
          </p:cNvPr>
          <p:cNvSpPr>
            <a:spLocks noGrp="1"/>
          </p:cNvSpPr>
          <p:nvPr>
            <p:ph idx="1"/>
          </p:nvPr>
        </p:nvSpPr>
        <p:spPr>
          <a:xfrm>
            <a:off x="838201" y="2801200"/>
            <a:ext cx="11258869" cy="1016420"/>
          </a:xfrm>
        </p:spPr>
        <p:txBody>
          <a:bodyPr vert="horz" lIns="91440" tIns="45720" rIns="91440" bIns="45720" rtlCol="0" anchor="t">
            <a:noAutofit/>
          </a:bodyPr>
          <a:lstStyle/>
          <a:p>
            <a:pPr marL="0" indent="0">
              <a:buNone/>
            </a:pPr>
            <a:r>
              <a:rPr lang="nl-NL" sz="1800" b="1">
                <a:effectLst/>
                <a:latin typeface="Aptos"/>
                <a:ea typeface="Aptos" panose="020B0004020202020204" pitchFamily="34" charset="0"/>
                <a:cs typeface="Times New Roman"/>
              </a:rPr>
              <a:t>Definitie ‘subsidie’ (</a:t>
            </a:r>
            <a:r>
              <a:rPr lang="nl-NL" sz="1800" b="1" i="1">
                <a:effectLst/>
                <a:latin typeface="Aptos"/>
                <a:ea typeface="Aptos" panose="020B0004020202020204" pitchFamily="34" charset="0"/>
                <a:cs typeface="Times New Roman"/>
              </a:rPr>
              <a:t>cf.</a:t>
            </a:r>
            <a:r>
              <a:rPr lang="nl-NL" sz="1800" b="1">
                <a:effectLst/>
                <a:latin typeface="Aptos"/>
                <a:ea typeface="Aptos" panose="020B0004020202020204" pitchFamily="34" charset="0"/>
                <a:cs typeface="Times New Roman"/>
              </a:rPr>
              <a:t> </a:t>
            </a:r>
            <a:r>
              <a:rPr lang="nl-NL" sz="1800" b="1" err="1">
                <a:effectLst/>
                <a:latin typeface="Aptos"/>
                <a:ea typeface="Aptos" panose="020B0004020202020204" pitchFamily="34" charset="0"/>
                <a:cs typeface="Times New Roman"/>
              </a:rPr>
              <a:t>Guidance</a:t>
            </a:r>
            <a:r>
              <a:rPr lang="nl-NL" sz="1800" b="1">
                <a:effectLst/>
                <a:latin typeface="Aptos"/>
                <a:ea typeface="Aptos" panose="020B0004020202020204" pitchFamily="34" charset="0"/>
                <a:cs typeface="Times New Roman"/>
              </a:rPr>
              <a:t> Document)</a:t>
            </a:r>
            <a:endParaRPr lang="nl-NL" sz="1800">
              <a:effectLst/>
              <a:latin typeface="Aptos"/>
              <a:ea typeface="Aptos" panose="020B0004020202020204" pitchFamily="34" charset="0"/>
              <a:cs typeface="Times New Roman"/>
            </a:endParaRPr>
          </a:p>
          <a:p>
            <a:pPr marL="0" indent="0">
              <a:buNone/>
            </a:pPr>
            <a:r>
              <a:rPr lang="nl-BE" sz="1800">
                <a:effectLst/>
                <a:latin typeface="Aptos"/>
                <a:ea typeface="Aptos" panose="020B0004020202020204" pitchFamily="34" charset="0"/>
                <a:cs typeface="Times New Roman"/>
              </a:rPr>
              <a:t>Een subsidie is een maatregel van de overheid die een voordeel toekent aan specifieke consumenten of producenten, door hun inkomen aan te vullen of hun kosten te verlagen.</a:t>
            </a:r>
          </a:p>
          <a:p>
            <a:pPr marL="857250" lvl="1" indent="-400050">
              <a:buFont typeface="+mj-lt"/>
              <a:buAutoNum type="romanLcPeriod"/>
            </a:pPr>
            <a:r>
              <a:rPr lang="nl-BE" sz="1400" b="1">
                <a:solidFill>
                  <a:schemeClr val="accent4"/>
                </a:solidFill>
                <a:effectLst/>
                <a:latin typeface="Aptos"/>
                <a:ea typeface="Aptos" panose="020B0004020202020204" pitchFamily="34" charset="0"/>
                <a:cs typeface="Times New Roman"/>
              </a:rPr>
              <a:t>Rechtstreekse geldtransfer</a:t>
            </a:r>
            <a:br>
              <a:rPr lang="nl-BE" sz="1400">
                <a:effectLst/>
                <a:latin typeface="Aptos" panose="020B0004020202020204" pitchFamily="34" charset="0"/>
                <a:ea typeface="Aptos" panose="020B0004020202020204" pitchFamily="34" charset="0"/>
                <a:cs typeface="Times New Roman" panose="02020603050405020304" pitchFamily="18" charset="0"/>
              </a:rPr>
            </a:br>
            <a:r>
              <a:rPr lang="nl-BE" sz="1200">
                <a:effectLst/>
                <a:latin typeface="Aptos"/>
                <a:ea typeface="Aptos" panose="020B0004020202020204" pitchFamily="34" charset="0"/>
                <a:cs typeface="Times New Roman"/>
              </a:rPr>
              <a:t>Rechtstreekse betalingen aan derden, toegekend voor specifieke investeringen of om een persoon / bedrijf / organisatie in staat te stellen haar algemene kosten of de kosten die verband houden met een specifieke activiteit (met inbegrip  van risico) geheel of gedeeltelijk te dekken.  Dit geldt ook voor laagrentende of preferentiële leningen die door de overheid worden verstrekt aan producenten.</a:t>
            </a:r>
          </a:p>
          <a:p>
            <a:pPr marL="857250" lvl="1" indent="-400050">
              <a:buFont typeface="+mj-lt"/>
              <a:buAutoNum type="romanLcPeriod"/>
            </a:pPr>
            <a:r>
              <a:rPr lang="nl-BE" sz="1400" b="1">
                <a:solidFill>
                  <a:schemeClr val="accent4"/>
                </a:solidFill>
                <a:latin typeface="Aptos"/>
                <a:ea typeface="Aptos" panose="020B0004020202020204" pitchFamily="34" charset="0"/>
                <a:cs typeface="Times New Roman"/>
              </a:rPr>
              <a:t>Prijs- en inkomenssteun</a:t>
            </a:r>
            <a:br>
              <a:rPr lang="nl-BE" sz="1400">
                <a:latin typeface="Aptos" panose="020B0004020202020204" pitchFamily="34" charset="0"/>
                <a:ea typeface="Aptos" panose="020B0004020202020204" pitchFamily="34" charset="0"/>
                <a:cs typeface="Times New Roman" panose="02020603050405020304" pitchFamily="18" charset="0"/>
              </a:rPr>
            </a:br>
            <a:r>
              <a:rPr lang="nl-BE" sz="1200">
                <a:effectLst/>
                <a:latin typeface="Aptos"/>
                <a:ea typeface="Aptos" panose="020B0004020202020204" pitchFamily="34" charset="0"/>
                <a:cs typeface="Times New Roman"/>
              </a:rPr>
              <a:t>Om de producentenprijzen op een hoger niveau of consumentenprijzen op een lager niveau te houden dan onder volledig concurrerende voorwaarden of als garantie voor een minimuminkomen wanneer er een rechtstreeks verband is tussen een subsidie en een grotere vraag naar of groter aanbod aan goederen of activiteiten. </a:t>
            </a:r>
          </a:p>
          <a:p>
            <a:pPr marL="857250" lvl="1" indent="-400050">
              <a:buFont typeface="+mj-lt"/>
              <a:buAutoNum type="romanLcPeriod"/>
            </a:pPr>
            <a:r>
              <a:rPr lang="nl-BE" sz="1400" b="1">
                <a:solidFill>
                  <a:schemeClr val="accent4"/>
                </a:solidFill>
                <a:effectLst/>
                <a:latin typeface="Aptos"/>
                <a:ea typeface="Aptos" panose="020B0004020202020204" pitchFamily="34" charset="0"/>
                <a:cs typeface="Times New Roman"/>
              </a:rPr>
              <a:t>Levering door de overheid van goederen en diensten</a:t>
            </a:r>
            <a:br>
              <a:rPr lang="nl-BE" sz="1400">
                <a:effectLst/>
                <a:latin typeface="Aptos" panose="020B0004020202020204" pitchFamily="34" charset="0"/>
                <a:ea typeface="Aptos" panose="020B0004020202020204" pitchFamily="34" charset="0"/>
                <a:cs typeface="Times New Roman" panose="02020603050405020304" pitchFamily="18" charset="0"/>
              </a:rPr>
            </a:br>
            <a:r>
              <a:rPr lang="nl-BE" sz="1200">
                <a:latin typeface="Aptos"/>
                <a:ea typeface="Aptos" panose="020B0004020202020204" pitchFamily="34" charset="0"/>
                <a:cs typeface="Times New Roman"/>
              </a:rPr>
              <a:t>Het betreft hier </a:t>
            </a:r>
            <a:r>
              <a:rPr lang="nl-BE" sz="1200" i="1">
                <a:latin typeface="Aptos"/>
                <a:ea typeface="Aptos" panose="020B0004020202020204" pitchFamily="34" charset="0"/>
                <a:cs typeface="Times New Roman"/>
              </a:rPr>
              <a:t>a</a:t>
            </a:r>
            <a:r>
              <a:rPr lang="nl-BE" sz="1200" i="1">
                <a:effectLst/>
                <a:latin typeface="Aptos"/>
                <a:ea typeface="Aptos" panose="020B0004020202020204" pitchFamily="34" charset="0"/>
                <a:cs typeface="Times New Roman"/>
              </a:rPr>
              <a:t>ndere goederen dan algemene infrastructuur</a:t>
            </a:r>
            <a:r>
              <a:rPr lang="nl-BE" sz="1200">
                <a:effectLst/>
                <a:latin typeface="Aptos"/>
                <a:ea typeface="Aptos" panose="020B0004020202020204" pitchFamily="34" charset="0"/>
                <a:cs typeface="Times New Roman"/>
              </a:rPr>
              <a:t>, of aankoop van goederen tegen niet-marktconforme voorwaarden, </a:t>
            </a:r>
            <a:br>
              <a:rPr lang="nl-BE" sz="1200">
                <a:effectLst/>
                <a:latin typeface="Aptos" panose="020B0004020202020204" pitchFamily="34" charset="0"/>
                <a:ea typeface="Aptos" panose="020B0004020202020204" pitchFamily="34" charset="0"/>
                <a:cs typeface="Times New Roman" panose="02020603050405020304" pitchFamily="18" charset="0"/>
              </a:rPr>
            </a:br>
            <a:r>
              <a:rPr lang="nl-BE" sz="1200">
                <a:effectLst/>
                <a:latin typeface="Aptos"/>
                <a:ea typeface="Aptos" panose="020B0004020202020204" pitchFamily="34" charset="0"/>
                <a:cs typeface="Times New Roman"/>
              </a:rPr>
              <a:t>met inbegrip van directe marktinterventie</a:t>
            </a:r>
          </a:p>
          <a:p>
            <a:pPr marL="857250" lvl="1" indent="-400050">
              <a:buFont typeface="+mj-lt"/>
              <a:buAutoNum type="romanLcPeriod"/>
            </a:pPr>
            <a:r>
              <a:rPr lang="nl-BE" sz="1400" b="1">
                <a:solidFill>
                  <a:schemeClr val="accent4"/>
                </a:solidFill>
                <a:latin typeface="Aptos"/>
                <a:ea typeface="Aptos" panose="020B0004020202020204" pitchFamily="34" charset="0"/>
                <a:cs typeface="Times New Roman"/>
              </a:rPr>
              <a:t>Gederfde overheidsinkomsten</a:t>
            </a:r>
            <a:br>
              <a:rPr lang="nl-BE" sz="1400">
                <a:latin typeface="Aptos" panose="020B0004020202020204" pitchFamily="34" charset="0"/>
                <a:ea typeface="Aptos" panose="020B0004020202020204" pitchFamily="34" charset="0"/>
                <a:cs typeface="Times New Roman" panose="02020603050405020304" pitchFamily="18" charset="0"/>
              </a:rPr>
            </a:br>
            <a:r>
              <a:rPr lang="nl-BE" sz="1200">
                <a:latin typeface="Aptos"/>
                <a:ea typeface="Aptos" panose="020B0004020202020204" pitchFamily="34" charset="0"/>
                <a:cs typeface="Times New Roman"/>
              </a:rPr>
              <a:t>Bv. </a:t>
            </a:r>
            <a:r>
              <a:rPr lang="nl-BE" sz="1200" err="1">
                <a:latin typeface="Aptos"/>
                <a:ea typeface="Aptos" panose="020B0004020202020204" pitchFamily="34" charset="0"/>
                <a:cs typeface="Times New Roman"/>
              </a:rPr>
              <a:t>belastingsvrijstellingen</a:t>
            </a:r>
            <a:r>
              <a:rPr lang="nl-BE" sz="1200">
                <a:latin typeface="Aptos"/>
                <a:ea typeface="Aptos" panose="020B0004020202020204" pitchFamily="34" charset="0"/>
                <a:cs typeface="Times New Roman"/>
              </a:rPr>
              <a:t>, kortingen, terugbetalingen, uitstel van betaling of verlaagde tarieven voor specifieke groepen, </a:t>
            </a:r>
            <a:br>
              <a:rPr lang="nl-BE" sz="1200">
                <a:latin typeface="Aptos" panose="020B0004020202020204" pitchFamily="34" charset="0"/>
                <a:ea typeface="Aptos" panose="020B0004020202020204" pitchFamily="34" charset="0"/>
                <a:cs typeface="Times New Roman" panose="02020603050405020304" pitchFamily="18" charset="0"/>
              </a:rPr>
            </a:br>
            <a:r>
              <a:rPr lang="nl-BE" sz="1200">
                <a:latin typeface="Aptos"/>
                <a:ea typeface="Aptos" panose="020B0004020202020204" pitchFamily="34" charset="0"/>
                <a:cs typeface="Times New Roman"/>
              </a:rPr>
              <a:t>activiteiten of producten.</a:t>
            </a:r>
            <a:endParaRPr lang="nl-BE" sz="1200">
              <a:effectLst/>
              <a:latin typeface="Aptos"/>
              <a:ea typeface="Aptos" panose="020B0004020202020204" pitchFamily="34" charset="0"/>
              <a:cs typeface="Times New Roman"/>
            </a:endParaRPr>
          </a:p>
          <a:p>
            <a:pPr marL="857250" lvl="1" indent="-400050">
              <a:buFont typeface="+mj-lt"/>
              <a:buAutoNum type="romanLcPeriod"/>
            </a:pPr>
            <a:endParaRPr lang="nl-BE" sz="14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BE" sz="180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18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2" name="Picture 31">
            <a:extLst>
              <a:ext uri="{FF2B5EF4-FFF2-40B4-BE49-F238E27FC236}">
                <a16:creationId xmlns:a16="http://schemas.microsoft.com/office/drawing/2014/main" id="{AE574059-1D09-BE0E-59E8-F023F64838C7}"/>
              </a:ext>
            </a:extLst>
          </p:cNvPr>
          <p:cNvPicPr>
            <a:picLocks noChangeAspect="1"/>
          </p:cNvPicPr>
          <p:nvPr/>
        </p:nvPicPr>
        <p:blipFill>
          <a:blip r:embed="rId2"/>
          <a:stretch>
            <a:fillRect/>
          </a:stretch>
        </p:blipFill>
        <p:spPr>
          <a:xfrm>
            <a:off x="10831831" y="1868078"/>
            <a:ext cx="1265239" cy="1247443"/>
          </a:xfrm>
          <a:prstGeom prst="rect">
            <a:avLst/>
          </a:prstGeom>
        </p:spPr>
      </p:pic>
      <p:sp>
        <p:nvSpPr>
          <p:cNvPr id="7" name="Rectangle 6">
            <a:extLst>
              <a:ext uri="{FF2B5EF4-FFF2-40B4-BE49-F238E27FC236}">
                <a16:creationId xmlns:a16="http://schemas.microsoft.com/office/drawing/2014/main" id="{1191B8C6-EA56-8098-6B40-3E619BA761B4}"/>
              </a:ext>
            </a:extLst>
          </p:cNvPr>
          <p:cNvSpPr/>
          <p:nvPr/>
        </p:nvSpPr>
        <p:spPr>
          <a:xfrm>
            <a:off x="10749517" y="1809751"/>
            <a:ext cx="1442480" cy="58257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voettekst 3">
            <a:extLst>
              <a:ext uri="{FF2B5EF4-FFF2-40B4-BE49-F238E27FC236}">
                <a16:creationId xmlns:a16="http://schemas.microsoft.com/office/drawing/2014/main" id="{19F46F69-AAB4-0376-F32E-FFA0C8D5E357}"/>
              </a:ext>
            </a:extLst>
          </p:cNvPr>
          <p:cNvSpPr>
            <a:spLocks noGrp="1"/>
          </p:cNvSpPr>
          <p:nvPr>
            <p:ph type="ftr" sz="quarter" idx="11"/>
          </p:nvPr>
        </p:nvSpPr>
        <p:spPr>
          <a:xfrm>
            <a:off x="4038600" y="6356350"/>
            <a:ext cx="4114800" cy="365125"/>
          </a:xfrm>
        </p:spPr>
        <p:txBody>
          <a:bodyPr/>
          <a:lstStyle/>
          <a:p>
            <a:r>
              <a:rPr lang="de-DE" err="1"/>
              <a:t>Inleidende</a:t>
            </a:r>
            <a:r>
              <a:rPr lang="de-DE"/>
              <a:t> </a:t>
            </a:r>
            <a:r>
              <a:rPr lang="de-DE" err="1"/>
              <a:t>sessie</a:t>
            </a:r>
            <a:r>
              <a:rPr lang="de-DE"/>
              <a:t> - 2025</a:t>
            </a:r>
            <a:endParaRPr lang="nl-NL"/>
          </a:p>
        </p:txBody>
      </p:sp>
    </p:spTree>
    <p:extLst>
      <p:ext uri="{BB962C8B-B14F-4D97-AF65-F5344CB8AC3E}">
        <p14:creationId xmlns:p14="http://schemas.microsoft.com/office/powerpoint/2010/main" val="1117015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8A6EC3-70C3-774A-34BB-FFFD3B6D63A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B78D7D-EF4A-0186-3954-4361B594F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0336A6-B88F-1C3B-3642-16C87CCD98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43F029-AC5E-EDD2-EBB3-91086DCF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587E632-CE52-6F0A-BB3A-811392BE5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5898AC-6CBD-AA23-2D63-0AE4CC6B5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37BB9BC-DBED-E892-C5B9-C0DCC9D8CB27}"/>
              </a:ext>
            </a:extLst>
          </p:cNvPr>
          <p:cNvSpPr>
            <a:spLocks noGrp="1"/>
          </p:cNvSpPr>
          <p:nvPr>
            <p:ph type="title"/>
          </p:nvPr>
        </p:nvSpPr>
        <p:spPr>
          <a:xfrm>
            <a:off x="838201" y="294538"/>
            <a:ext cx="10429349" cy="1033669"/>
          </a:xfrm>
        </p:spPr>
        <p:txBody>
          <a:bodyPr>
            <a:normAutofit fontScale="90000"/>
          </a:bodyPr>
          <a:lstStyle/>
          <a:p>
            <a:pPr lvl="0"/>
            <a:r>
              <a:rPr lang="nl-NL" sz="4000" b="1">
                <a:solidFill>
                  <a:schemeClr val="bg1"/>
                </a:solidFill>
                <a:latin typeface="Aptos" panose="020B0004020202020204" pitchFamily="34" charset="0"/>
                <a:ea typeface="Aptos" panose="020B0004020202020204" pitchFamily="34" charset="0"/>
                <a:cs typeface="Times New Roman" panose="02020603050405020304" pitchFamily="18" charset="0"/>
              </a:rPr>
              <a:t>Stap 0</a:t>
            </a:r>
            <a:r>
              <a:rPr lang="nl-NL" sz="4000">
                <a:solidFill>
                  <a:schemeClr val="bg1"/>
                </a:solidFill>
                <a:latin typeface="Aptos" panose="020B0004020202020204" pitchFamily="34" charset="0"/>
                <a:ea typeface="Aptos" panose="020B0004020202020204" pitchFamily="34" charset="0"/>
                <a:cs typeface="Times New Roman" panose="02020603050405020304" pitchFamily="18" charset="0"/>
              </a:rPr>
              <a:t>: Selectie prioritaire subsidies die aan MSS- checklist zullen worden onderworpen</a:t>
            </a:r>
            <a:endParaRPr lang="nl-BE" sz="4000">
              <a:solidFill>
                <a:schemeClr val="bg1"/>
              </a:solidFill>
              <a:latin typeface="Aptos" panose="020B0004020202020204" pitchFamily="34" charset="0"/>
              <a:cs typeface="Times New Roman" panose="02020603050405020304" pitchFamily="18" charset="0"/>
            </a:endParaRPr>
          </a:p>
        </p:txBody>
      </p:sp>
      <p:sp>
        <p:nvSpPr>
          <p:cNvPr id="6" name="Arrow: Pentagon 5">
            <a:extLst>
              <a:ext uri="{FF2B5EF4-FFF2-40B4-BE49-F238E27FC236}">
                <a16:creationId xmlns:a16="http://schemas.microsoft.com/office/drawing/2014/main" id="{0514DDCB-880C-E935-5B59-7FBC2D5F2970}"/>
              </a:ext>
            </a:extLst>
          </p:cNvPr>
          <p:cNvSpPr/>
          <p:nvPr/>
        </p:nvSpPr>
        <p:spPr>
          <a:xfrm>
            <a:off x="838201" y="2091690"/>
            <a:ext cx="3413760" cy="40011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solidFill>
                  <a:schemeClr val="bg1"/>
                </a:solidFill>
              </a:rPr>
              <a:t>Stap 0</a:t>
            </a:r>
          </a:p>
        </p:txBody>
      </p:sp>
      <p:sp>
        <p:nvSpPr>
          <p:cNvPr id="19" name="Tijdelijke aanduiding voor inhoud 4">
            <a:extLst>
              <a:ext uri="{FF2B5EF4-FFF2-40B4-BE49-F238E27FC236}">
                <a16:creationId xmlns:a16="http://schemas.microsoft.com/office/drawing/2014/main" id="{A6CB98A0-29F5-1F85-70E4-C6522D7931B2}"/>
              </a:ext>
            </a:extLst>
          </p:cNvPr>
          <p:cNvSpPr>
            <a:spLocks noGrp="1"/>
          </p:cNvSpPr>
          <p:nvPr>
            <p:ph idx="1"/>
          </p:nvPr>
        </p:nvSpPr>
        <p:spPr>
          <a:xfrm>
            <a:off x="838201" y="2801200"/>
            <a:ext cx="11258869" cy="1016420"/>
          </a:xfrm>
        </p:spPr>
        <p:txBody>
          <a:bodyPr>
            <a:noAutofit/>
          </a:bodyPr>
          <a:lstStyle/>
          <a:p>
            <a:pPr marL="0" indent="0">
              <a:buNone/>
            </a:pPr>
            <a:r>
              <a:rPr lang="nl-NL" sz="1800" b="1">
                <a:effectLst/>
                <a:latin typeface="Aptos" panose="020B0004020202020204" pitchFamily="34" charset="0"/>
                <a:ea typeface="Aptos" panose="020B0004020202020204" pitchFamily="34" charset="0"/>
                <a:cs typeface="Times New Roman" panose="02020603050405020304" pitchFamily="18" charset="0"/>
              </a:rPr>
              <a:t>Definitie ‘subsidie’ (</a:t>
            </a:r>
            <a:r>
              <a:rPr lang="nl-NL" sz="1800" b="1" err="1">
                <a:effectLst/>
                <a:latin typeface="Aptos" panose="020B0004020202020204" pitchFamily="34" charset="0"/>
                <a:ea typeface="Aptos" panose="020B0004020202020204" pitchFamily="34" charset="0"/>
                <a:cs typeface="Times New Roman" panose="02020603050405020304" pitchFamily="18" charset="0"/>
              </a:rPr>
              <a:t>cfr</a:t>
            </a:r>
            <a:r>
              <a:rPr lang="nl-NL" sz="1800" b="1">
                <a:effectLst/>
                <a:latin typeface="Aptos" panose="020B0004020202020204" pitchFamily="34" charset="0"/>
                <a:ea typeface="Aptos" panose="020B0004020202020204" pitchFamily="34" charset="0"/>
                <a:cs typeface="Times New Roman" panose="02020603050405020304" pitchFamily="18" charset="0"/>
              </a:rPr>
              <a:t>. </a:t>
            </a:r>
            <a:r>
              <a:rPr lang="nl-NL" sz="1800" b="1" err="1">
                <a:effectLst/>
                <a:latin typeface="Aptos" panose="020B0004020202020204" pitchFamily="34" charset="0"/>
                <a:ea typeface="Aptos" panose="020B0004020202020204" pitchFamily="34" charset="0"/>
                <a:cs typeface="Times New Roman" panose="02020603050405020304" pitchFamily="18" charset="0"/>
              </a:rPr>
              <a:t>Guidance</a:t>
            </a:r>
            <a:r>
              <a:rPr lang="nl-NL" sz="1800" b="1">
                <a:effectLst/>
                <a:latin typeface="Aptos" panose="020B0004020202020204" pitchFamily="34" charset="0"/>
                <a:ea typeface="Aptos" panose="020B0004020202020204" pitchFamily="34" charset="0"/>
                <a:cs typeface="Times New Roman" panose="02020603050405020304" pitchFamily="18" charset="0"/>
              </a:rPr>
              <a:t> Document)</a:t>
            </a:r>
            <a:endParaRPr lang="nl-NL" sz="18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nl-BE" sz="1800">
                <a:effectLst/>
                <a:latin typeface="Aptos" panose="020B0004020202020204" pitchFamily="34" charset="0"/>
                <a:ea typeface="Aptos" panose="020B0004020202020204" pitchFamily="34" charset="0"/>
                <a:cs typeface="Times New Roman" panose="02020603050405020304" pitchFamily="18" charset="0"/>
              </a:rPr>
              <a:t>Extra bepalingen:</a:t>
            </a:r>
          </a:p>
          <a:p>
            <a:pPr lvl="1">
              <a:buFont typeface="Symbol" panose="05050102010706020507" pitchFamily="18" charset="2"/>
              <a:buChar char="-"/>
            </a:pPr>
            <a:r>
              <a:rPr lang="nl-BE" sz="1400">
                <a:latin typeface="Aptos" panose="020B0004020202020204" pitchFamily="34" charset="0"/>
                <a:cs typeface="Times New Roman" panose="02020603050405020304" pitchFamily="18" charset="0"/>
              </a:rPr>
              <a:t>De MSS-definitie omvat enkel '</a:t>
            </a:r>
            <a:r>
              <a:rPr lang="nl-BE" sz="1400" b="1">
                <a:solidFill>
                  <a:schemeClr val="accent4"/>
                </a:solidFill>
                <a:latin typeface="Aptos" panose="020B0004020202020204" pitchFamily="34" charset="0"/>
                <a:cs typeface="Times New Roman" panose="02020603050405020304" pitchFamily="18" charset="0"/>
              </a:rPr>
              <a:t>maatregelen</a:t>
            </a:r>
            <a:r>
              <a:rPr lang="nl-BE" sz="1400">
                <a:latin typeface="Aptos" panose="020B0004020202020204" pitchFamily="34" charset="0"/>
                <a:cs typeface="Times New Roman" panose="02020603050405020304" pitchFamily="18" charset="0"/>
              </a:rPr>
              <a:t>', en vereist met andere woorden een actieve overheidsinterventie. Een gebrek aan overheidsinterventie, bijv. het niet reguleren van de toegang tot natuurlijke hulpbronnen, wordt niet als een MSS beschouwd</a:t>
            </a:r>
          </a:p>
          <a:p>
            <a:pPr lvl="1">
              <a:buFont typeface="Symbol" panose="05050102010706020507" pitchFamily="18" charset="2"/>
              <a:buChar char="-"/>
            </a:pPr>
            <a:r>
              <a:rPr lang="nl-BE" sz="1400" b="1">
                <a:solidFill>
                  <a:schemeClr val="accent4"/>
                </a:solidFill>
                <a:latin typeface="Aptos" panose="020B0004020202020204" pitchFamily="34" charset="0"/>
                <a:cs typeface="Times New Roman" panose="02020603050405020304" pitchFamily="18" charset="0"/>
              </a:rPr>
              <a:t>Energiesubsidies vallen buiten deze opgave</a:t>
            </a:r>
            <a:r>
              <a:rPr lang="nl-BE" sz="1400">
                <a:latin typeface="Aptos" panose="020B0004020202020204" pitchFamily="34" charset="0"/>
                <a:cs typeface="Times New Roman" panose="02020603050405020304" pitchFamily="18" charset="0"/>
              </a:rPr>
              <a:t>. Het beleid rond energiesubsidies, en daarmee ook fossiele brandstoffen, worden afzonderlijk geanalyseerd en gerapporteerd onder de Governance- verordening (EU) 2018/1999 -artikel 17(1) </a:t>
            </a:r>
          </a:p>
          <a:p>
            <a:pPr lvl="1">
              <a:buFont typeface="Symbol" panose="05050102010706020507" pitchFamily="18" charset="2"/>
              <a:buChar char="-"/>
            </a:pPr>
            <a:r>
              <a:rPr lang="nl-BE" sz="1400">
                <a:latin typeface="Aptos" panose="020B0004020202020204" pitchFamily="34" charset="0"/>
                <a:cs typeface="Times New Roman" panose="02020603050405020304" pitchFamily="18" charset="0"/>
              </a:rPr>
              <a:t>Zowel subsidies aan </a:t>
            </a:r>
            <a:r>
              <a:rPr lang="nl-BE" sz="1400" b="1">
                <a:solidFill>
                  <a:schemeClr val="accent4"/>
                </a:solidFill>
                <a:latin typeface="Aptos" panose="020B0004020202020204" pitchFamily="34" charset="0"/>
                <a:cs typeface="Times New Roman" panose="02020603050405020304" pitchFamily="18" charset="0"/>
              </a:rPr>
              <a:t>consumenten</a:t>
            </a:r>
            <a:r>
              <a:rPr lang="nl-BE" sz="1400">
                <a:latin typeface="Aptos" panose="020B0004020202020204" pitchFamily="34" charset="0"/>
                <a:cs typeface="Times New Roman" panose="02020603050405020304" pitchFamily="18" charset="0"/>
              </a:rPr>
              <a:t> als aan </a:t>
            </a:r>
            <a:r>
              <a:rPr lang="nl-BE" sz="1400" b="1">
                <a:solidFill>
                  <a:schemeClr val="accent4"/>
                </a:solidFill>
                <a:latin typeface="Aptos" panose="020B0004020202020204" pitchFamily="34" charset="0"/>
                <a:cs typeface="Times New Roman" panose="02020603050405020304" pitchFamily="18" charset="0"/>
              </a:rPr>
              <a:t>producenten</a:t>
            </a:r>
            <a:endParaRPr lang="nl-BE" sz="1400">
              <a:latin typeface="Aptos" panose="020B0004020202020204" pitchFamily="34" charset="0"/>
              <a:cs typeface="Times New Roman" panose="02020603050405020304" pitchFamily="18" charset="0"/>
            </a:endParaRPr>
          </a:p>
          <a:p>
            <a:pPr lvl="1">
              <a:buFont typeface="Symbol" panose="05050102010706020507" pitchFamily="18" charset="2"/>
              <a:buChar char="-"/>
            </a:pPr>
            <a:r>
              <a:rPr lang="nl-BE" sz="1400">
                <a:latin typeface="Aptos" panose="020B0004020202020204" pitchFamily="34" charset="0"/>
                <a:cs typeface="Times New Roman" panose="02020603050405020304" pitchFamily="18" charset="0"/>
              </a:rPr>
              <a:t>Ook subsidies met </a:t>
            </a:r>
            <a:r>
              <a:rPr lang="nl-BE" sz="1400" b="1">
                <a:solidFill>
                  <a:schemeClr val="accent4"/>
                </a:solidFill>
                <a:latin typeface="Aptos" panose="020B0004020202020204" pitchFamily="34" charset="0"/>
                <a:cs typeface="Times New Roman" panose="02020603050405020304" pitchFamily="18" charset="0"/>
              </a:rPr>
              <a:t>zowel positieve als negatieve effecten </a:t>
            </a:r>
            <a:r>
              <a:rPr lang="nl-BE" sz="1400">
                <a:latin typeface="Aptos" panose="020B0004020202020204" pitchFamily="34" charset="0"/>
                <a:cs typeface="Times New Roman" panose="02020603050405020304" pitchFamily="18" charset="0"/>
              </a:rPr>
              <a:t>(bijv. negatieve tweede orde effecten) </a:t>
            </a:r>
          </a:p>
          <a:p>
            <a:pPr lvl="1">
              <a:buFont typeface="Symbol" panose="05050102010706020507" pitchFamily="18" charset="2"/>
              <a:buChar char="-"/>
            </a:pPr>
            <a:r>
              <a:rPr lang="nl-BE" sz="1400">
                <a:latin typeface="Aptos" panose="020B0004020202020204" pitchFamily="34" charset="0"/>
                <a:cs typeface="Times New Roman" panose="02020603050405020304" pitchFamily="18" charset="0"/>
              </a:rPr>
              <a:t>Ook </a:t>
            </a:r>
            <a:r>
              <a:rPr lang="nl-BE" sz="1400" b="1">
                <a:solidFill>
                  <a:schemeClr val="accent4"/>
                </a:solidFill>
                <a:latin typeface="Aptos" panose="020B0004020202020204" pitchFamily="34" charset="0"/>
                <a:cs typeface="Times New Roman" panose="02020603050405020304" pitchFamily="18" charset="0"/>
              </a:rPr>
              <a:t>potentiële transfers </a:t>
            </a:r>
            <a:r>
              <a:rPr lang="nl-BE" sz="1400">
                <a:latin typeface="Aptos" panose="020B0004020202020204" pitchFamily="34" charset="0"/>
                <a:cs typeface="Times New Roman" panose="02020603050405020304" pitchFamily="18" charset="0"/>
              </a:rPr>
              <a:t>zoals staatsgaranties/waarborgen</a:t>
            </a:r>
          </a:p>
          <a:p>
            <a:pPr lvl="1">
              <a:buFont typeface="Symbol" panose="05050102010706020507" pitchFamily="18" charset="2"/>
              <a:buChar char="-"/>
            </a:pPr>
            <a:r>
              <a:rPr lang="nl-BE" sz="1400">
                <a:latin typeface="Aptos" panose="020B0004020202020204" pitchFamily="34" charset="0"/>
                <a:cs typeface="Times New Roman" panose="02020603050405020304" pitchFamily="18" charset="0"/>
              </a:rPr>
              <a:t>Enkel subsidie met monetaire/budgettaire impact in het </a:t>
            </a:r>
            <a:r>
              <a:rPr lang="nl-BE" sz="1400" b="1">
                <a:solidFill>
                  <a:schemeClr val="accent4"/>
                </a:solidFill>
                <a:latin typeface="Aptos" panose="020B0004020202020204" pitchFamily="34" charset="0"/>
                <a:cs typeface="Times New Roman" panose="02020603050405020304" pitchFamily="18" charset="0"/>
              </a:rPr>
              <a:t>inventarisatiejaar</a:t>
            </a:r>
            <a:r>
              <a:rPr lang="nl-BE" sz="1400">
                <a:latin typeface="Aptos" panose="020B0004020202020204" pitchFamily="34" charset="0"/>
                <a:cs typeface="Times New Roman" panose="02020603050405020304" pitchFamily="18" charset="0"/>
              </a:rPr>
              <a:t> (2024 voor 2025 inventaris) maar ook subsidies die dit jaar </a:t>
            </a:r>
            <a:br>
              <a:rPr lang="nl-BE" sz="1400">
                <a:latin typeface="Aptos" panose="020B0004020202020204" pitchFamily="34" charset="0"/>
                <a:cs typeface="Times New Roman" panose="02020603050405020304" pitchFamily="18" charset="0"/>
              </a:rPr>
            </a:br>
            <a:r>
              <a:rPr lang="nl-BE" sz="1400">
                <a:latin typeface="Aptos" panose="020B0004020202020204" pitchFamily="34" charset="0"/>
                <a:cs typeface="Times New Roman" panose="02020603050405020304" pitchFamily="18" charset="0"/>
              </a:rPr>
              <a:t>of op korte termijn zullen uitdoven</a:t>
            </a:r>
          </a:p>
          <a:p>
            <a:pPr lvl="1">
              <a:buFont typeface="Symbol" panose="05050102010706020507" pitchFamily="18" charset="2"/>
              <a:buChar char="-"/>
            </a:pPr>
            <a:r>
              <a:rPr lang="nl-BE" sz="1400">
                <a:latin typeface="Aptos" panose="020B0004020202020204" pitchFamily="34" charset="0"/>
                <a:cs typeface="Times New Roman" panose="02020603050405020304" pitchFamily="18" charset="0"/>
              </a:rPr>
              <a:t>Focus op </a:t>
            </a:r>
            <a:r>
              <a:rPr lang="nl-BE" sz="1400" b="1">
                <a:solidFill>
                  <a:schemeClr val="accent4"/>
                </a:solidFill>
                <a:latin typeface="Aptos" panose="020B0004020202020204" pitchFamily="34" charset="0"/>
                <a:cs typeface="Times New Roman" panose="02020603050405020304" pitchFamily="18" charset="0"/>
              </a:rPr>
              <a:t>prioritaire subsidies</a:t>
            </a:r>
            <a:r>
              <a:rPr lang="nl-BE" sz="1400">
                <a:latin typeface="Aptos" panose="020B0004020202020204" pitchFamily="34" charset="0"/>
                <a:cs typeface="Times New Roman" panose="02020603050405020304" pitchFamily="18" charset="0"/>
              </a:rPr>
              <a:t>, niet op kleine subsidies voor activiteiten die marginaal negatief zijn voor het milieu</a:t>
            </a:r>
          </a:p>
          <a:p>
            <a:pPr lvl="1">
              <a:buFont typeface="Symbol" panose="05050102010706020507" pitchFamily="18" charset="2"/>
              <a:buChar char="-"/>
            </a:pPr>
            <a:endParaRPr lang="nl-BE" sz="1400">
              <a:latin typeface="Aptos" panose="020B0004020202020204" pitchFamily="34" charset="0"/>
              <a:cs typeface="Times New Roman" panose="02020603050405020304" pitchFamily="18" charset="0"/>
            </a:endParaRPr>
          </a:p>
          <a:p>
            <a:pPr marL="0" indent="0">
              <a:buNone/>
            </a:pPr>
            <a:endParaRPr lang="nl-BE" sz="180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BE" sz="18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1800">
              <a:latin typeface="Aptos" panose="020B0004020202020204" pitchFamily="34" charset="0"/>
              <a:ea typeface="Aptos" panose="020B0004020202020204" pitchFamily="34" charset="0"/>
              <a:cs typeface="Times New Roman" panose="02020603050405020304" pitchFamily="18" charset="0"/>
            </a:endParaRPr>
          </a:p>
        </p:txBody>
      </p:sp>
      <p:pic>
        <p:nvPicPr>
          <p:cNvPr id="32" name="Picture 31">
            <a:extLst>
              <a:ext uri="{FF2B5EF4-FFF2-40B4-BE49-F238E27FC236}">
                <a16:creationId xmlns:a16="http://schemas.microsoft.com/office/drawing/2014/main" id="{781D7C7F-4EBC-16F4-9564-64699439099A}"/>
              </a:ext>
            </a:extLst>
          </p:cNvPr>
          <p:cNvPicPr>
            <a:picLocks noChangeAspect="1"/>
          </p:cNvPicPr>
          <p:nvPr/>
        </p:nvPicPr>
        <p:blipFill>
          <a:blip r:embed="rId2"/>
          <a:stretch>
            <a:fillRect/>
          </a:stretch>
        </p:blipFill>
        <p:spPr>
          <a:xfrm>
            <a:off x="10831831" y="1868078"/>
            <a:ext cx="1265239" cy="1247443"/>
          </a:xfrm>
          <a:prstGeom prst="rect">
            <a:avLst/>
          </a:prstGeom>
        </p:spPr>
      </p:pic>
      <p:sp>
        <p:nvSpPr>
          <p:cNvPr id="7" name="Rectangle 6">
            <a:extLst>
              <a:ext uri="{FF2B5EF4-FFF2-40B4-BE49-F238E27FC236}">
                <a16:creationId xmlns:a16="http://schemas.microsoft.com/office/drawing/2014/main" id="{990972F2-515B-05B3-ED35-D500684D26A3}"/>
              </a:ext>
            </a:extLst>
          </p:cNvPr>
          <p:cNvSpPr/>
          <p:nvPr/>
        </p:nvSpPr>
        <p:spPr>
          <a:xfrm>
            <a:off x="10749517" y="1809751"/>
            <a:ext cx="1442480" cy="58257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voettekst 3">
            <a:extLst>
              <a:ext uri="{FF2B5EF4-FFF2-40B4-BE49-F238E27FC236}">
                <a16:creationId xmlns:a16="http://schemas.microsoft.com/office/drawing/2014/main" id="{6BAB3FFF-45CE-E8B1-7CAD-0270D75D54FA}"/>
              </a:ext>
            </a:extLst>
          </p:cNvPr>
          <p:cNvSpPr>
            <a:spLocks noGrp="1"/>
          </p:cNvSpPr>
          <p:nvPr>
            <p:ph type="ftr" sz="quarter" idx="11"/>
          </p:nvPr>
        </p:nvSpPr>
        <p:spPr>
          <a:xfrm>
            <a:off x="4038600" y="6356350"/>
            <a:ext cx="4114800" cy="365125"/>
          </a:xfrm>
        </p:spPr>
        <p:txBody>
          <a:bodyPr/>
          <a:lstStyle/>
          <a:p>
            <a:r>
              <a:rPr lang="de-DE" err="1"/>
              <a:t>Inleidende</a:t>
            </a:r>
            <a:r>
              <a:rPr lang="de-DE"/>
              <a:t> </a:t>
            </a:r>
            <a:r>
              <a:rPr lang="de-DE" err="1"/>
              <a:t>sessie</a:t>
            </a:r>
            <a:r>
              <a:rPr lang="de-DE"/>
              <a:t> - 2025</a:t>
            </a:r>
            <a:endParaRPr lang="nl-NL"/>
          </a:p>
        </p:txBody>
      </p:sp>
    </p:spTree>
    <p:extLst>
      <p:ext uri="{BB962C8B-B14F-4D97-AF65-F5344CB8AC3E}">
        <p14:creationId xmlns:p14="http://schemas.microsoft.com/office/powerpoint/2010/main" val="2793895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EFE7F0-469C-DA42-5077-675D27B3D23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305893D-7C9A-818A-3B9F-B83349502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0482896-BDC7-1CE3-903B-AA52496A1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5F9CC1-D576-62D3-5DF8-15B9C44AD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0AC91AD-0ABA-55B6-823D-B1782C9B7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C901479-A657-BC01-0571-8137A3A41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51FC3A4-7C31-B845-4090-EDB34E9BB4AE}"/>
              </a:ext>
            </a:extLst>
          </p:cNvPr>
          <p:cNvSpPr>
            <a:spLocks noGrp="1"/>
          </p:cNvSpPr>
          <p:nvPr>
            <p:ph type="title"/>
          </p:nvPr>
        </p:nvSpPr>
        <p:spPr>
          <a:xfrm>
            <a:off x="838202" y="294538"/>
            <a:ext cx="9887856" cy="1033669"/>
          </a:xfrm>
        </p:spPr>
        <p:txBody>
          <a:bodyPr>
            <a:normAutofit fontScale="90000"/>
          </a:bodyPr>
          <a:lstStyle/>
          <a:p>
            <a:pPr lvl="0"/>
            <a:r>
              <a:rPr lang="nl-NL" sz="4000" b="1">
                <a:solidFill>
                  <a:schemeClr val="bg1"/>
                </a:solidFill>
                <a:latin typeface="Aptos" panose="020B0004020202020204" pitchFamily="34" charset="0"/>
                <a:ea typeface="Aptos" panose="020B0004020202020204" pitchFamily="34" charset="0"/>
                <a:cs typeface="Times New Roman" panose="02020603050405020304" pitchFamily="18" charset="0"/>
              </a:rPr>
              <a:t>Stap 0</a:t>
            </a:r>
            <a:r>
              <a:rPr lang="nl-NL" sz="4000">
                <a:solidFill>
                  <a:schemeClr val="bg1"/>
                </a:solidFill>
                <a:latin typeface="Aptos" panose="020B0004020202020204" pitchFamily="34" charset="0"/>
                <a:ea typeface="Aptos" panose="020B0004020202020204" pitchFamily="34" charset="0"/>
                <a:cs typeface="Times New Roman" panose="02020603050405020304" pitchFamily="18" charset="0"/>
              </a:rPr>
              <a:t>: Selectie prioritaire subsidies die aan MSS- checklist zullen worden onderworpen</a:t>
            </a:r>
            <a:endParaRPr lang="nl-BE" sz="4000">
              <a:solidFill>
                <a:schemeClr val="bg1"/>
              </a:solidFill>
              <a:latin typeface="Aptos" panose="020B0004020202020204" pitchFamily="34" charset="0"/>
              <a:cs typeface="Times New Roman" panose="02020603050405020304" pitchFamily="18" charset="0"/>
            </a:endParaRPr>
          </a:p>
        </p:txBody>
      </p:sp>
      <p:sp>
        <p:nvSpPr>
          <p:cNvPr id="6" name="Arrow: Pentagon 5">
            <a:extLst>
              <a:ext uri="{FF2B5EF4-FFF2-40B4-BE49-F238E27FC236}">
                <a16:creationId xmlns:a16="http://schemas.microsoft.com/office/drawing/2014/main" id="{C5743DDD-4D15-B49F-6AE6-A96444380DC4}"/>
              </a:ext>
            </a:extLst>
          </p:cNvPr>
          <p:cNvSpPr/>
          <p:nvPr/>
        </p:nvSpPr>
        <p:spPr>
          <a:xfrm>
            <a:off x="838201" y="2091690"/>
            <a:ext cx="3413760" cy="40011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solidFill>
                  <a:schemeClr val="bg1"/>
                </a:solidFill>
              </a:rPr>
              <a:t>Stap 0</a:t>
            </a:r>
          </a:p>
        </p:txBody>
      </p:sp>
      <p:sp>
        <p:nvSpPr>
          <p:cNvPr id="19" name="Tijdelijke aanduiding voor inhoud 4">
            <a:extLst>
              <a:ext uri="{FF2B5EF4-FFF2-40B4-BE49-F238E27FC236}">
                <a16:creationId xmlns:a16="http://schemas.microsoft.com/office/drawing/2014/main" id="{4AEEEE65-63B5-C8B7-992D-2B0A46B74994}"/>
              </a:ext>
            </a:extLst>
          </p:cNvPr>
          <p:cNvSpPr>
            <a:spLocks noGrp="1"/>
          </p:cNvSpPr>
          <p:nvPr>
            <p:ph idx="1"/>
          </p:nvPr>
        </p:nvSpPr>
        <p:spPr>
          <a:xfrm>
            <a:off x="838201" y="2641546"/>
            <a:ext cx="11258869" cy="1016420"/>
          </a:xfrm>
        </p:spPr>
        <p:txBody>
          <a:bodyPr>
            <a:noAutofit/>
          </a:bodyPr>
          <a:lstStyle/>
          <a:p>
            <a:pPr marL="0" indent="0">
              <a:buNone/>
            </a:pPr>
            <a:r>
              <a:rPr lang="nl-NL" sz="1800" b="1">
                <a:effectLst/>
                <a:latin typeface="Aptos" panose="020B0004020202020204" pitchFamily="34" charset="0"/>
                <a:ea typeface="Aptos" panose="020B0004020202020204" pitchFamily="34" charset="0"/>
                <a:cs typeface="Times New Roman" panose="02020603050405020304" pitchFamily="18" charset="0"/>
              </a:rPr>
              <a:t>Processtappen (uit te voeren door de subsidieverlenende overheid)</a:t>
            </a:r>
            <a:endParaRPr lang="nl-NL" sz="1800" b="1">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nl-BE" sz="1800">
                <a:latin typeface="Aptos" panose="020B0004020202020204" pitchFamily="34" charset="0"/>
                <a:ea typeface="Aptos" panose="020B0004020202020204" pitchFamily="34" charset="0"/>
                <a:cs typeface="Times New Roman" panose="02020603050405020304" pitchFamily="18" charset="0"/>
              </a:rPr>
              <a:t>Opmaak volledig overzicht van subsidies – volgens definitie hierboven = </a:t>
            </a:r>
            <a:r>
              <a:rPr lang="nl-BE" sz="1800" b="1">
                <a:latin typeface="Aptos" panose="020B0004020202020204" pitchFamily="34" charset="0"/>
                <a:ea typeface="Aptos" panose="020B0004020202020204" pitchFamily="34" charset="0"/>
                <a:cs typeface="Times New Roman" panose="02020603050405020304" pitchFamily="18" charset="0"/>
              </a:rPr>
              <a:t>long list</a:t>
            </a:r>
            <a:br>
              <a:rPr lang="nl-BE" sz="1800">
                <a:latin typeface="Aptos" panose="020B0004020202020204" pitchFamily="34" charset="0"/>
                <a:ea typeface="Aptos" panose="020B0004020202020204" pitchFamily="34" charset="0"/>
                <a:cs typeface="Times New Roman" panose="02020603050405020304" pitchFamily="18" charset="0"/>
              </a:rPr>
            </a:br>
            <a:r>
              <a:rPr lang="nl-BE" sz="1800">
                <a:latin typeface="Aptos" panose="020B0004020202020204" pitchFamily="34" charset="0"/>
                <a:ea typeface="Aptos" panose="020B0004020202020204" pitchFamily="34" charset="0"/>
                <a:cs typeface="Times New Roman" panose="02020603050405020304" pitchFamily="18" charset="0"/>
              </a:rPr>
              <a:t>(vertrekkende vanuit ‘subsidieregister’ / eigen regelgeving / …)</a:t>
            </a:r>
          </a:p>
          <a:p>
            <a:pPr marL="342900" indent="-342900">
              <a:buAutoNum type="arabicPeriod"/>
            </a:pPr>
            <a:r>
              <a:rPr lang="nl-BE" sz="1800" b="1">
                <a:solidFill>
                  <a:srgbClr val="000000"/>
                </a:solidFill>
                <a:latin typeface="Aptos" panose="020B0004020202020204" pitchFamily="34" charset="0"/>
                <a:cs typeface="Times New Roman" panose="02020603050405020304" pitchFamily="18" charset="0"/>
              </a:rPr>
              <a:t>Sluiten de subsidies uit </a:t>
            </a:r>
            <a:r>
              <a:rPr lang="nl-BE" sz="1800">
                <a:solidFill>
                  <a:srgbClr val="000000"/>
                </a:solidFill>
                <a:latin typeface="Aptos" panose="020B0004020202020204" pitchFamily="34" charset="0"/>
                <a:cs typeface="Times New Roman" panose="02020603050405020304" pitchFamily="18" charset="0"/>
              </a:rPr>
              <a:t>die omwille van hun voorwerp redelijkerwijze met een hoge mate van zekerheid geen ernstige afbreuk kunnen doen aan één of meerdere van de zes  voormelde milieudoelstellingen, bv. subsidies voor opleiding, fundamenteel wetenschappelijk onderzoek (lage TRL-niveaus), consultancy, enz. Bij  twijfel legt de subsidieverlenende entiteit de subsidie voor aan de coördinator van de MSS-inventaris, die zal beslissen.</a:t>
            </a:r>
            <a:endParaRPr lang="nl-BE" sz="18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1800">
              <a:latin typeface="Aptos" panose="020B0004020202020204" pitchFamily="34" charset="0"/>
              <a:ea typeface="Aptos" panose="020B0004020202020204" pitchFamily="34" charset="0"/>
              <a:cs typeface="Times New Roman" panose="02020603050405020304" pitchFamily="18" charset="0"/>
            </a:endParaRPr>
          </a:p>
        </p:txBody>
      </p:sp>
      <p:sp>
        <p:nvSpPr>
          <p:cNvPr id="20" name="Tijdelijke aanduiding voor voettekst 3">
            <a:extLst>
              <a:ext uri="{FF2B5EF4-FFF2-40B4-BE49-F238E27FC236}">
                <a16:creationId xmlns:a16="http://schemas.microsoft.com/office/drawing/2014/main" id="{90702714-C8D4-543C-B685-1D0A93AB541D}"/>
              </a:ext>
            </a:extLst>
          </p:cNvPr>
          <p:cNvSpPr>
            <a:spLocks noGrp="1"/>
          </p:cNvSpPr>
          <p:nvPr>
            <p:ph type="ftr" sz="quarter" idx="11"/>
          </p:nvPr>
        </p:nvSpPr>
        <p:spPr>
          <a:xfrm>
            <a:off x="4038600" y="6356350"/>
            <a:ext cx="4114800" cy="365125"/>
          </a:xfrm>
        </p:spPr>
        <p:txBody>
          <a:bodyPr/>
          <a:lstStyle/>
          <a:p>
            <a:r>
              <a:rPr lang="de-DE" err="1"/>
              <a:t>Inleidende</a:t>
            </a:r>
            <a:r>
              <a:rPr lang="de-DE"/>
              <a:t> </a:t>
            </a:r>
            <a:r>
              <a:rPr lang="de-DE" err="1"/>
              <a:t>sessie</a:t>
            </a:r>
            <a:r>
              <a:rPr lang="de-DE"/>
              <a:t> - 2025</a:t>
            </a:r>
            <a:endParaRPr lang="nl-NL"/>
          </a:p>
        </p:txBody>
      </p:sp>
      <p:sp>
        <p:nvSpPr>
          <p:cNvPr id="21" name="Tijdelijke aanduiding voor dianummer 4">
            <a:extLst>
              <a:ext uri="{FF2B5EF4-FFF2-40B4-BE49-F238E27FC236}">
                <a16:creationId xmlns:a16="http://schemas.microsoft.com/office/drawing/2014/main" id="{B63A0D05-0233-BC14-672F-5D11563F5B0C}"/>
              </a:ext>
            </a:extLst>
          </p:cNvPr>
          <p:cNvSpPr>
            <a:spLocks noGrp="1"/>
          </p:cNvSpPr>
          <p:nvPr>
            <p:ph type="sldNum" sz="quarter" idx="12"/>
          </p:nvPr>
        </p:nvSpPr>
        <p:spPr>
          <a:xfrm>
            <a:off x="8610600" y="6356350"/>
            <a:ext cx="2743200" cy="365125"/>
          </a:xfrm>
        </p:spPr>
        <p:txBody>
          <a:bodyPr/>
          <a:lstStyle/>
          <a:p>
            <a:fld id="{00203DE1-50C5-D241-B52C-37C6DAC8FC4D}" type="slidenum">
              <a:rPr lang="nl-NL" smtClean="0"/>
              <a:t>15</a:t>
            </a:fld>
            <a:endParaRPr lang="nl-NL"/>
          </a:p>
        </p:txBody>
      </p:sp>
      <p:sp>
        <p:nvSpPr>
          <p:cNvPr id="11" name="Tekstvak 10">
            <a:extLst>
              <a:ext uri="{FF2B5EF4-FFF2-40B4-BE49-F238E27FC236}">
                <a16:creationId xmlns:a16="http://schemas.microsoft.com/office/drawing/2014/main" id="{DAC1788C-E582-C9F0-BA3A-9F64CBD40EEE}"/>
              </a:ext>
            </a:extLst>
          </p:cNvPr>
          <p:cNvSpPr txBox="1"/>
          <p:nvPr/>
        </p:nvSpPr>
        <p:spPr>
          <a:xfrm>
            <a:off x="838201" y="5012640"/>
            <a:ext cx="8596713" cy="1323439"/>
          </a:xfrm>
          <a:prstGeom prst="rect">
            <a:avLst/>
          </a:prstGeom>
          <a:noFill/>
        </p:spPr>
        <p:txBody>
          <a:bodyPr wrap="square">
            <a:spAutoFit/>
          </a:bodyPr>
          <a:lstStyle/>
          <a:p>
            <a:pPr marL="342900" indent="-342900">
              <a:buFont typeface="+mj-lt"/>
              <a:buAutoNum type="arabicPeriod" startAt="2"/>
              <a:tabLst>
                <a:tab pos="457200" algn="l"/>
              </a:tabLst>
            </a:pPr>
            <a:r>
              <a:rPr lang="nl-BE" sz="1600" b="1" i="0" u="none" strike="noStrike">
                <a:solidFill>
                  <a:srgbClr val="000000"/>
                </a:solidFill>
                <a:effectLst/>
                <a:latin typeface="Segoe UI Web (West European)"/>
              </a:rPr>
              <a:t>Rangschik</a:t>
            </a:r>
            <a:r>
              <a:rPr lang="nl-BE" sz="1600" b="0" i="0" u="none" strike="noStrike">
                <a:solidFill>
                  <a:srgbClr val="000000"/>
                </a:solidFill>
                <a:effectLst/>
                <a:latin typeface="Segoe UI Web (West European)"/>
              </a:rPr>
              <a:t> de overige subsidies op de long list van de grootste (in termen van volume) tot de kleinste, op basis van het bedrag van de subsidie-envelop dat in 2024 werd toegekend/uitbetaald. Subsidies, waarvan het totale bedrag 80% van het totaal aantal toegekende subsidies vertegenwoordigt, worden als prioritair beschouwd en moeten worden onderworpen aan de MSS-checklist (= </a:t>
            </a:r>
            <a:r>
              <a:rPr lang="nl-BE" sz="1600" b="1" i="0" u="none" strike="noStrike">
                <a:solidFill>
                  <a:srgbClr val="000000"/>
                </a:solidFill>
                <a:effectLst/>
                <a:latin typeface="Segoe UI Web (West European)"/>
              </a:rPr>
              <a:t>80/20-regel</a:t>
            </a:r>
            <a:r>
              <a:rPr lang="nl-BE" sz="1600" b="0" i="0" u="none" strike="noStrike">
                <a:solidFill>
                  <a:srgbClr val="000000"/>
                </a:solidFill>
                <a:effectLst/>
                <a:latin typeface="Segoe UI Web (West European)"/>
              </a:rPr>
              <a:t>).</a:t>
            </a:r>
            <a:endParaRPr lang="nl-BE" sz="1600">
              <a:latin typeface="Aptos" panose="020B0004020202020204" pitchFamily="34" charset="0"/>
              <a:ea typeface="Aptos" panose="020B0004020202020204" pitchFamily="34" charset="0"/>
              <a:cs typeface="Times New Roman" panose="02020603050405020304" pitchFamily="18" charset="0"/>
            </a:endParaRPr>
          </a:p>
        </p:txBody>
      </p:sp>
      <p:pic>
        <p:nvPicPr>
          <p:cNvPr id="23" name="Afbeelding 22">
            <a:extLst>
              <a:ext uri="{FF2B5EF4-FFF2-40B4-BE49-F238E27FC236}">
                <a16:creationId xmlns:a16="http://schemas.microsoft.com/office/drawing/2014/main" id="{CA5C74D8-11C3-B697-45A0-D952857BD4AB}"/>
              </a:ext>
            </a:extLst>
          </p:cNvPr>
          <p:cNvPicPr>
            <a:picLocks noChangeAspect="1"/>
          </p:cNvPicPr>
          <p:nvPr/>
        </p:nvPicPr>
        <p:blipFill>
          <a:blip r:embed="rId2"/>
          <a:stretch>
            <a:fillRect/>
          </a:stretch>
        </p:blipFill>
        <p:spPr>
          <a:xfrm>
            <a:off x="9438839" y="5103807"/>
            <a:ext cx="2190704" cy="1232272"/>
          </a:xfrm>
          <a:prstGeom prst="rect">
            <a:avLst/>
          </a:prstGeom>
          <a:ln>
            <a:solidFill>
              <a:schemeClr val="accent1"/>
            </a:solidFill>
          </a:ln>
        </p:spPr>
      </p:pic>
    </p:spTree>
    <p:extLst>
      <p:ext uri="{BB962C8B-B14F-4D97-AF65-F5344CB8AC3E}">
        <p14:creationId xmlns:p14="http://schemas.microsoft.com/office/powerpoint/2010/main" val="2480341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2AFDD4-691B-1BFE-45D5-E6F43756BAA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DAFF0F-79C1-9983-BB46-5B184DE9A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B90204-3F3C-1EB9-153D-FB6AF232F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93EB09-13B8-128D-F821-1D5AFEEC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505F67-5179-14AC-270D-B0CBA753E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55691A1-1E73-D998-8D7A-9FBB00B0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4CD134-E116-FD6A-04CB-A4052E391A7D}"/>
              </a:ext>
            </a:extLst>
          </p:cNvPr>
          <p:cNvSpPr>
            <a:spLocks noGrp="1"/>
          </p:cNvSpPr>
          <p:nvPr>
            <p:ph type="title"/>
          </p:nvPr>
        </p:nvSpPr>
        <p:spPr>
          <a:xfrm>
            <a:off x="838202" y="294538"/>
            <a:ext cx="9887856" cy="1033669"/>
          </a:xfrm>
        </p:spPr>
        <p:txBody>
          <a:bodyPr>
            <a:normAutofit fontScale="90000"/>
          </a:bodyPr>
          <a:lstStyle/>
          <a:p>
            <a:pPr lvl="0"/>
            <a:r>
              <a:rPr lang="nl-NL" sz="4000" b="1">
                <a:solidFill>
                  <a:schemeClr val="bg1"/>
                </a:solidFill>
                <a:latin typeface="Aptos" panose="020B0004020202020204" pitchFamily="34" charset="0"/>
                <a:ea typeface="Aptos" panose="020B0004020202020204" pitchFamily="34" charset="0"/>
                <a:cs typeface="Times New Roman" panose="02020603050405020304" pitchFamily="18" charset="0"/>
              </a:rPr>
              <a:t>Stap 0</a:t>
            </a:r>
            <a:r>
              <a:rPr lang="nl-NL" sz="4000">
                <a:solidFill>
                  <a:schemeClr val="bg1"/>
                </a:solidFill>
                <a:latin typeface="Aptos" panose="020B0004020202020204" pitchFamily="34" charset="0"/>
                <a:ea typeface="Aptos" panose="020B0004020202020204" pitchFamily="34" charset="0"/>
                <a:cs typeface="Times New Roman" panose="02020603050405020304" pitchFamily="18" charset="0"/>
              </a:rPr>
              <a:t>: Selectie prioritaire subsidies die aan MSS- checklist zullen worden onderworpen</a:t>
            </a:r>
            <a:endParaRPr lang="nl-BE" sz="4000">
              <a:solidFill>
                <a:schemeClr val="bg1"/>
              </a:solidFill>
              <a:latin typeface="Aptos" panose="020B0004020202020204" pitchFamily="34" charset="0"/>
              <a:cs typeface="Times New Roman" panose="02020603050405020304" pitchFamily="18" charset="0"/>
            </a:endParaRPr>
          </a:p>
        </p:txBody>
      </p:sp>
      <p:sp>
        <p:nvSpPr>
          <p:cNvPr id="20" name="Tijdelijke aanduiding voor voettekst 3">
            <a:extLst>
              <a:ext uri="{FF2B5EF4-FFF2-40B4-BE49-F238E27FC236}">
                <a16:creationId xmlns:a16="http://schemas.microsoft.com/office/drawing/2014/main" id="{944695B6-0015-5F87-955F-A57F47EB0279}"/>
              </a:ext>
            </a:extLst>
          </p:cNvPr>
          <p:cNvSpPr>
            <a:spLocks noGrp="1"/>
          </p:cNvSpPr>
          <p:nvPr>
            <p:ph type="ftr" sz="quarter" idx="11"/>
          </p:nvPr>
        </p:nvSpPr>
        <p:spPr>
          <a:xfrm>
            <a:off x="4038600" y="6356350"/>
            <a:ext cx="4114800" cy="365125"/>
          </a:xfrm>
        </p:spPr>
        <p:txBody>
          <a:bodyPr/>
          <a:lstStyle/>
          <a:p>
            <a:r>
              <a:rPr lang="de-DE" err="1"/>
              <a:t>Inleidende</a:t>
            </a:r>
            <a:r>
              <a:rPr lang="de-DE"/>
              <a:t> </a:t>
            </a:r>
            <a:r>
              <a:rPr lang="de-DE" err="1"/>
              <a:t>sessie</a:t>
            </a:r>
            <a:r>
              <a:rPr lang="de-DE"/>
              <a:t> - 2025</a:t>
            </a:r>
            <a:endParaRPr lang="nl-NL"/>
          </a:p>
        </p:txBody>
      </p:sp>
      <p:sp>
        <p:nvSpPr>
          <p:cNvPr id="21" name="Tijdelijke aanduiding voor dianummer 4">
            <a:extLst>
              <a:ext uri="{FF2B5EF4-FFF2-40B4-BE49-F238E27FC236}">
                <a16:creationId xmlns:a16="http://schemas.microsoft.com/office/drawing/2014/main" id="{1B17EE88-6F7C-E88B-B165-153319A14680}"/>
              </a:ext>
            </a:extLst>
          </p:cNvPr>
          <p:cNvSpPr>
            <a:spLocks noGrp="1"/>
          </p:cNvSpPr>
          <p:nvPr>
            <p:ph type="sldNum" sz="quarter" idx="12"/>
          </p:nvPr>
        </p:nvSpPr>
        <p:spPr>
          <a:xfrm>
            <a:off x="8610600" y="6356350"/>
            <a:ext cx="2743200" cy="365125"/>
          </a:xfrm>
        </p:spPr>
        <p:txBody>
          <a:bodyPr/>
          <a:lstStyle/>
          <a:p>
            <a:fld id="{00203DE1-50C5-D241-B52C-37C6DAC8FC4D}" type="slidenum">
              <a:rPr lang="nl-NL" smtClean="0"/>
              <a:t>16</a:t>
            </a:fld>
            <a:endParaRPr lang="nl-NL"/>
          </a:p>
        </p:txBody>
      </p:sp>
      <p:grpSp>
        <p:nvGrpSpPr>
          <p:cNvPr id="5" name="Groep 4">
            <a:extLst>
              <a:ext uri="{FF2B5EF4-FFF2-40B4-BE49-F238E27FC236}">
                <a16:creationId xmlns:a16="http://schemas.microsoft.com/office/drawing/2014/main" id="{EA33290D-0D57-246A-2443-4770F1096AB5}"/>
              </a:ext>
            </a:extLst>
          </p:cNvPr>
          <p:cNvGrpSpPr/>
          <p:nvPr/>
        </p:nvGrpSpPr>
        <p:grpSpPr>
          <a:xfrm>
            <a:off x="838202" y="1444319"/>
            <a:ext cx="10894448" cy="4976462"/>
            <a:chOff x="475016" y="275337"/>
            <a:chExt cx="11144767" cy="6214162"/>
          </a:xfrm>
        </p:grpSpPr>
        <p:graphicFrame>
          <p:nvGraphicFramePr>
            <p:cNvPr id="7" name="Grafiek 6">
              <a:extLst>
                <a:ext uri="{FF2B5EF4-FFF2-40B4-BE49-F238E27FC236}">
                  <a16:creationId xmlns:a16="http://schemas.microsoft.com/office/drawing/2014/main" id="{5BFE9A16-8ADA-2C14-EBC1-062D71947F12}"/>
                </a:ext>
              </a:extLst>
            </p:cNvPr>
            <p:cNvGraphicFramePr>
              <a:graphicFrameLocks/>
            </p:cNvGraphicFramePr>
            <p:nvPr>
              <p:extLst>
                <p:ext uri="{D42A27DB-BD31-4B8C-83A1-F6EECF244321}">
                  <p14:modId xmlns:p14="http://schemas.microsoft.com/office/powerpoint/2010/main" val="2330332432"/>
                </p:ext>
              </p:extLst>
            </p:nvPr>
          </p:nvGraphicFramePr>
          <p:xfrm>
            <a:off x="475016" y="275337"/>
            <a:ext cx="11144767" cy="5571067"/>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ep 8">
              <a:extLst>
                <a:ext uri="{FF2B5EF4-FFF2-40B4-BE49-F238E27FC236}">
                  <a16:creationId xmlns:a16="http://schemas.microsoft.com/office/drawing/2014/main" id="{ADFBFED5-2EFE-1C01-762C-41DE5B0FE691}"/>
                </a:ext>
              </a:extLst>
            </p:cNvPr>
            <p:cNvGrpSpPr/>
            <p:nvPr/>
          </p:nvGrpSpPr>
          <p:grpSpPr>
            <a:xfrm>
              <a:off x="2042554" y="1280197"/>
              <a:ext cx="9260030" cy="5209302"/>
              <a:chOff x="2042554" y="1280197"/>
              <a:chExt cx="9260030" cy="5209302"/>
            </a:xfrm>
          </p:grpSpPr>
          <p:cxnSp>
            <p:nvCxnSpPr>
              <p:cNvPr id="13" name="Rechte verbindingslijn 12">
                <a:extLst>
                  <a:ext uri="{FF2B5EF4-FFF2-40B4-BE49-F238E27FC236}">
                    <a16:creationId xmlns:a16="http://schemas.microsoft.com/office/drawing/2014/main" id="{48ECB2F6-8372-5CD2-0B44-621E6DA79E5C}"/>
                  </a:ext>
                </a:extLst>
              </p:cNvPr>
              <p:cNvCxnSpPr>
                <a:cxnSpLocks/>
              </p:cNvCxnSpPr>
              <p:nvPr/>
            </p:nvCxnSpPr>
            <p:spPr>
              <a:xfrm>
                <a:off x="4841824" y="1280197"/>
                <a:ext cx="0" cy="4961745"/>
              </a:xfrm>
              <a:prstGeom prst="line">
                <a:avLst/>
              </a:prstGeom>
              <a:ln w="254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5" name="Tekstvak 14">
                <a:extLst>
                  <a:ext uri="{FF2B5EF4-FFF2-40B4-BE49-F238E27FC236}">
                    <a16:creationId xmlns:a16="http://schemas.microsoft.com/office/drawing/2014/main" id="{89436653-8DD8-3AFB-3D47-AD96211479CD}"/>
                  </a:ext>
                </a:extLst>
              </p:cNvPr>
              <p:cNvSpPr txBox="1"/>
              <p:nvPr/>
            </p:nvSpPr>
            <p:spPr>
              <a:xfrm>
                <a:off x="3177915" y="5456040"/>
                <a:ext cx="668773" cy="369332"/>
              </a:xfrm>
              <a:prstGeom prst="rect">
                <a:avLst/>
              </a:prstGeom>
              <a:noFill/>
            </p:spPr>
            <p:txBody>
              <a:bodyPr wrap="none" rtlCol="0">
                <a:spAutoFit/>
              </a:bodyPr>
              <a:lstStyle/>
              <a:p>
                <a:r>
                  <a:rPr lang="en-GB"/>
                  <a:t>80% </a:t>
                </a:r>
              </a:p>
            </p:txBody>
          </p:sp>
          <p:cxnSp>
            <p:nvCxnSpPr>
              <p:cNvPr id="17" name="Rechte verbindingslijn met pijl 16">
                <a:extLst>
                  <a:ext uri="{FF2B5EF4-FFF2-40B4-BE49-F238E27FC236}">
                    <a16:creationId xmlns:a16="http://schemas.microsoft.com/office/drawing/2014/main" id="{F0D53934-5D4A-FF1B-2DC7-39182E330413}"/>
                  </a:ext>
                </a:extLst>
              </p:cNvPr>
              <p:cNvCxnSpPr>
                <a:cxnSpLocks/>
              </p:cNvCxnSpPr>
              <p:nvPr/>
            </p:nvCxnSpPr>
            <p:spPr>
              <a:xfrm>
                <a:off x="2218544" y="5442640"/>
                <a:ext cx="2524441" cy="7013"/>
              </a:xfrm>
              <a:prstGeom prst="straightConnector1">
                <a:avLst/>
              </a:prstGeom>
              <a:ln w="254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63DB9889-9575-0270-B9BD-AEEA2E1287A7}"/>
                  </a:ext>
                </a:extLst>
              </p:cNvPr>
              <p:cNvCxnSpPr>
                <a:cxnSpLocks/>
              </p:cNvCxnSpPr>
              <p:nvPr/>
            </p:nvCxnSpPr>
            <p:spPr>
              <a:xfrm>
                <a:off x="4901784" y="5442640"/>
                <a:ext cx="6400800" cy="0"/>
              </a:xfrm>
              <a:prstGeom prst="straightConnector1">
                <a:avLst/>
              </a:prstGeom>
              <a:ln w="25400">
                <a:headEnd type="triangle"/>
                <a:tailEnd type="triangle"/>
              </a:ln>
            </p:spPr>
            <p:style>
              <a:lnRef idx="2">
                <a:schemeClr val="accent1"/>
              </a:lnRef>
              <a:fillRef idx="0">
                <a:schemeClr val="accent1"/>
              </a:fillRef>
              <a:effectRef idx="1">
                <a:schemeClr val="accent1"/>
              </a:effectRef>
              <a:fontRef idx="minor">
                <a:schemeClr val="tx1"/>
              </a:fontRef>
            </p:style>
          </p:cxnSp>
          <p:sp>
            <p:nvSpPr>
              <p:cNvPr id="22" name="Tekstvak 21">
                <a:extLst>
                  <a:ext uri="{FF2B5EF4-FFF2-40B4-BE49-F238E27FC236}">
                    <a16:creationId xmlns:a16="http://schemas.microsoft.com/office/drawing/2014/main" id="{615C7762-C14D-2B24-6279-649604B3C8DE}"/>
                  </a:ext>
                </a:extLst>
              </p:cNvPr>
              <p:cNvSpPr txBox="1"/>
              <p:nvPr/>
            </p:nvSpPr>
            <p:spPr>
              <a:xfrm>
                <a:off x="8058518" y="5456040"/>
                <a:ext cx="622286" cy="369332"/>
              </a:xfrm>
              <a:prstGeom prst="rect">
                <a:avLst/>
              </a:prstGeom>
              <a:noFill/>
            </p:spPr>
            <p:txBody>
              <a:bodyPr wrap="none" rtlCol="0">
                <a:spAutoFit/>
              </a:bodyPr>
              <a:lstStyle/>
              <a:p>
                <a:r>
                  <a:rPr lang="en-GB"/>
                  <a:t>20%</a:t>
                </a:r>
              </a:p>
            </p:txBody>
          </p:sp>
          <p:sp>
            <p:nvSpPr>
              <p:cNvPr id="23" name="Tekstvak 22">
                <a:extLst>
                  <a:ext uri="{FF2B5EF4-FFF2-40B4-BE49-F238E27FC236}">
                    <a16:creationId xmlns:a16="http://schemas.microsoft.com/office/drawing/2014/main" id="{26AC6352-AC14-2FD8-500D-17793AD94912}"/>
                  </a:ext>
                </a:extLst>
              </p:cNvPr>
              <p:cNvSpPr txBox="1"/>
              <p:nvPr/>
            </p:nvSpPr>
            <p:spPr>
              <a:xfrm>
                <a:off x="2042554" y="5759284"/>
                <a:ext cx="2859227" cy="730215"/>
              </a:xfrm>
              <a:prstGeom prst="rect">
                <a:avLst/>
              </a:prstGeom>
              <a:noFill/>
            </p:spPr>
            <p:txBody>
              <a:bodyPr wrap="square" rtlCol="0">
                <a:spAutoFit/>
              </a:bodyPr>
              <a:lstStyle/>
              <a:p>
                <a:pPr algn="ctr"/>
                <a:r>
                  <a:rPr lang="en-GB" sz="1600"/>
                  <a:t>van de </a:t>
                </a:r>
                <a:r>
                  <a:rPr lang="en-GB" sz="1600" err="1"/>
                  <a:t>waarde</a:t>
                </a:r>
                <a:r>
                  <a:rPr lang="en-GB" sz="1600"/>
                  <a:t> van de in 2024 </a:t>
                </a:r>
                <a:r>
                  <a:rPr lang="en-GB" sz="1600" err="1"/>
                  <a:t>uitbetaalde</a:t>
                </a:r>
                <a:r>
                  <a:rPr lang="en-GB" sz="1600"/>
                  <a:t> subsidies</a:t>
                </a:r>
              </a:p>
            </p:txBody>
          </p:sp>
          <p:sp>
            <p:nvSpPr>
              <p:cNvPr id="24" name="Tekstvak 23">
                <a:extLst>
                  <a:ext uri="{FF2B5EF4-FFF2-40B4-BE49-F238E27FC236}">
                    <a16:creationId xmlns:a16="http://schemas.microsoft.com/office/drawing/2014/main" id="{C7E67B8C-1CA4-654C-F798-AD209A942229}"/>
                  </a:ext>
                </a:extLst>
              </p:cNvPr>
              <p:cNvSpPr txBox="1"/>
              <p:nvPr/>
            </p:nvSpPr>
            <p:spPr>
              <a:xfrm>
                <a:off x="6877019" y="5759284"/>
                <a:ext cx="2859226" cy="730215"/>
              </a:xfrm>
              <a:prstGeom prst="rect">
                <a:avLst/>
              </a:prstGeom>
              <a:noFill/>
            </p:spPr>
            <p:txBody>
              <a:bodyPr wrap="square" rtlCol="0">
                <a:spAutoFit/>
              </a:bodyPr>
              <a:lstStyle/>
              <a:p>
                <a:pPr algn="ctr"/>
                <a:r>
                  <a:rPr lang="en-GB" sz="1600"/>
                  <a:t>van de </a:t>
                </a:r>
                <a:r>
                  <a:rPr lang="en-GB" sz="1600" err="1"/>
                  <a:t>waarde</a:t>
                </a:r>
                <a:r>
                  <a:rPr lang="en-GB" sz="1600"/>
                  <a:t> van de in 2024 </a:t>
                </a:r>
                <a:r>
                  <a:rPr lang="en-GB" sz="1600" err="1"/>
                  <a:t>uitbetaalde</a:t>
                </a:r>
                <a:r>
                  <a:rPr lang="en-GB" sz="1600"/>
                  <a:t> subsidies</a:t>
                </a:r>
              </a:p>
            </p:txBody>
          </p:sp>
        </p:grpSp>
      </p:grpSp>
    </p:spTree>
    <p:extLst>
      <p:ext uri="{BB962C8B-B14F-4D97-AF65-F5344CB8AC3E}">
        <p14:creationId xmlns:p14="http://schemas.microsoft.com/office/powerpoint/2010/main" val="3446438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3C7101-7152-378A-CA7E-1918B46BA47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22E56D-3687-5EDD-EA52-96186756F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CF98FA-1B3D-F952-CC08-4A41BE453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0F5CFF9-67CC-2D38-05FF-BE6AF00B2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D4BFE1-7E6C-54B8-C06F-40B0C4316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1419F8D-CB0D-71B3-EAA2-74A59E948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3F2413E-ABD2-FE09-ACFE-D3F5EA61E931}"/>
              </a:ext>
            </a:extLst>
          </p:cNvPr>
          <p:cNvSpPr>
            <a:spLocks noGrp="1"/>
          </p:cNvSpPr>
          <p:nvPr>
            <p:ph type="title"/>
          </p:nvPr>
        </p:nvSpPr>
        <p:spPr>
          <a:xfrm>
            <a:off x="838202" y="294538"/>
            <a:ext cx="9887856" cy="1033669"/>
          </a:xfrm>
        </p:spPr>
        <p:txBody>
          <a:bodyPr>
            <a:normAutofit fontScale="90000"/>
          </a:bodyPr>
          <a:lstStyle/>
          <a:p>
            <a:pPr lvl="0"/>
            <a:r>
              <a:rPr lang="nl-NL" sz="4000" b="1">
                <a:solidFill>
                  <a:schemeClr val="bg1"/>
                </a:solidFill>
                <a:latin typeface="Aptos" panose="020B0004020202020204" pitchFamily="34" charset="0"/>
                <a:ea typeface="Aptos" panose="020B0004020202020204" pitchFamily="34" charset="0"/>
                <a:cs typeface="Times New Roman" panose="02020603050405020304" pitchFamily="18" charset="0"/>
              </a:rPr>
              <a:t>Stap 0</a:t>
            </a:r>
            <a:r>
              <a:rPr lang="nl-NL" sz="4000">
                <a:solidFill>
                  <a:schemeClr val="bg1"/>
                </a:solidFill>
                <a:latin typeface="Aptos" panose="020B0004020202020204" pitchFamily="34" charset="0"/>
                <a:ea typeface="Aptos" panose="020B0004020202020204" pitchFamily="34" charset="0"/>
                <a:cs typeface="Times New Roman" panose="02020603050405020304" pitchFamily="18" charset="0"/>
              </a:rPr>
              <a:t>: Selectie prioritaire subsidies die aan MSS- checklist zullen worden onderworpen</a:t>
            </a:r>
            <a:endParaRPr lang="nl-BE" sz="4000">
              <a:solidFill>
                <a:schemeClr val="bg1"/>
              </a:solidFill>
              <a:latin typeface="Aptos" panose="020B0004020202020204" pitchFamily="34" charset="0"/>
              <a:cs typeface="Times New Roman" panose="02020603050405020304" pitchFamily="18" charset="0"/>
            </a:endParaRPr>
          </a:p>
        </p:txBody>
      </p:sp>
      <p:sp>
        <p:nvSpPr>
          <p:cNvPr id="6" name="Arrow: Pentagon 5">
            <a:extLst>
              <a:ext uri="{FF2B5EF4-FFF2-40B4-BE49-F238E27FC236}">
                <a16:creationId xmlns:a16="http://schemas.microsoft.com/office/drawing/2014/main" id="{B8D55022-B5CE-E3DB-0E35-04CF8165F0FB}"/>
              </a:ext>
            </a:extLst>
          </p:cNvPr>
          <p:cNvSpPr/>
          <p:nvPr/>
        </p:nvSpPr>
        <p:spPr>
          <a:xfrm>
            <a:off x="838201" y="2091690"/>
            <a:ext cx="3413760" cy="40011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solidFill>
                  <a:schemeClr val="bg1"/>
                </a:solidFill>
              </a:rPr>
              <a:t>Stap 0</a:t>
            </a:r>
          </a:p>
        </p:txBody>
      </p:sp>
      <p:sp>
        <p:nvSpPr>
          <p:cNvPr id="19" name="Tijdelijke aanduiding voor inhoud 4">
            <a:extLst>
              <a:ext uri="{FF2B5EF4-FFF2-40B4-BE49-F238E27FC236}">
                <a16:creationId xmlns:a16="http://schemas.microsoft.com/office/drawing/2014/main" id="{3C9952ED-2EB6-D200-C85A-8E5EA82F9ADB}"/>
              </a:ext>
            </a:extLst>
          </p:cNvPr>
          <p:cNvSpPr>
            <a:spLocks noGrp="1"/>
          </p:cNvSpPr>
          <p:nvPr>
            <p:ph idx="1"/>
          </p:nvPr>
        </p:nvSpPr>
        <p:spPr>
          <a:xfrm>
            <a:off x="838201" y="2641546"/>
            <a:ext cx="11258869" cy="1016420"/>
          </a:xfrm>
        </p:spPr>
        <p:txBody>
          <a:bodyPr>
            <a:noAutofit/>
          </a:bodyPr>
          <a:lstStyle/>
          <a:p>
            <a:pPr marL="0" indent="0">
              <a:buNone/>
            </a:pPr>
            <a:r>
              <a:rPr lang="nl-BE" sz="2000" b="0" i="0" u="none" strike="noStrike">
                <a:solidFill>
                  <a:srgbClr val="000000"/>
                </a:solidFill>
                <a:effectLst/>
              </a:rPr>
              <a:t>Tot slot dienen aan de lijst van prioritaire subsidies de volgende zaken toegevoegd te worden: </a:t>
            </a:r>
          </a:p>
          <a:p>
            <a:pPr marL="457200" indent="-457200">
              <a:buFont typeface="+mj-lt"/>
              <a:buAutoNum type="arabicPeriod" startAt="3"/>
            </a:pPr>
            <a:r>
              <a:rPr lang="nl-BE" sz="2000" b="0" i="0" u="none" strike="noStrike">
                <a:solidFill>
                  <a:srgbClr val="000000"/>
                </a:solidFill>
                <a:effectLst/>
              </a:rPr>
              <a:t>Van de resterende 20%, de subsidies die - op het eerste gezicht - een aanzienlijk negatief effect kunnen hebben op de milieudoelstellingen. Tip: keer terug naar deze 20% na de prioritaire subsidies (uit de 80%) aande MSS-Checklist te hebben onderworpen.</a:t>
            </a:r>
          </a:p>
          <a:p>
            <a:pPr marL="457200" indent="-457200">
              <a:buFont typeface="+mj-lt"/>
              <a:buAutoNum type="arabicPeriod" startAt="3"/>
            </a:pPr>
            <a:r>
              <a:rPr lang="nl-BE" sz="2000" b="0" i="0" u="none" strike="noStrike">
                <a:solidFill>
                  <a:srgbClr val="000000"/>
                </a:solidFill>
                <a:effectLst/>
              </a:rPr>
              <a:t>Subsidies waarvoor er geen directe geldtransfer van de overheid naar de begunstige plaatsvindt, bijvoorbeeld voor vrijstellingen, verminderingen, garanties, enz., EN waarvoor een kwantificering van het geldelijke voordeel niet direct beschikbaar is.</a:t>
            </a:r>
          </a:p>
          <a:p>
            <a:pPr marL="0" indent="0">
              <a:buNone/>
            </a:pPr>
            <a:endParaRPr lang="fr-FR" sz="2000">
              <a:effectLst/>
              <a:ea typeface="Aptos" panose="020B0004020202020204" pitchFamily="34" charset="0"/>
              <a:cs typeface="Times New Roman" panose="02020603050405020304" pitchFamily="18" charset="0"/>
            </a:endParaRPr>
          </a:p>
          <a:p>
            <a:pPr marL="0" indent="0">
              <a:buNone/>
            </a:pPr>
            <a:r>
              <a:rPr lang="fr-FR" sz="2000" err="1">
                <a:ea typeface="Aptos" panose="020B0004020202020204" pitchFamily="34" charset="0"/>
                <a:cs typeface="Times New Roman" panose="02020603050405020304" pitchFamily="18" charset="0"/>
              </a:rPr>
              <a:t>Resultaat</a:t>
            </a:r>
            <a:r>
              <a:rPr lang="fr-FR" sz="2000">
                <a:ea typeface="Aptos" panose="020B0004020202020204" pitchFamily="34" charset="0"/>
                <a:cs typeface="Times New Roman" panose="02020603050405020304" pitchFamily="18" charset="0"/>
              </a:rPr>
              <a:t> van de </a:t>
            </a:r>
            <a:r>
              <a:rPr lang="fr-FR" sz="2000" err="1">
                <a:ea typeface="Aptos" panose="020B0004020202020204" pitchFamily="34" charset="0"/>
                <a:cs typeface="Times New Roman" panose="02020603050405020304" pitchFamily="18" charset="0"/>
              </a:rPr>
              <a:t>acties</a:t>
            </a:r>
            <a:r>
              <a:rPr lang="fr-FR" sz="2000">
                <a:ea typeface="Aptos" panose="020B0004020202020204" pitchFamily="34" charset="0"/>
                <a:cs typeface="Times New Roman" panose="02020603050405020304" pitchFamily="18" charset="0"/>
              </a:rPr>
              <a:t> 1 </a:t>
            </a:r>
            <a:r>
              <a:rPr lang="fr-FR" sz="2000" err="1">
                <a:ea typeface="Aptos" panose="020B0004020202020204" pitchFamily="34" charset="0"/>
                <a:cs typeface="Times New Roman" panose="02020603050405020304" pitchFamily="18" charset="0"/>
              </a:rPr>
              <a:t>tot</a:t>
            </a:r>
            <a:r>
              <a:rPr lang="fr-FR" sz="2000">
                <a:ea typeface="Aptos" panose="020B0004020202020204" pitchFamily="34" charset="0"/>
                <a:cs typeface="Times New Roman" panose="02020603050405020304" pitchFamily="18" charset="0"/>
              </a:rPr>
              <a:t> 4 (</a:t>
            </a:r>
            <a:r>
              <a:rPr lang="fr-FR" sz="2000" err="1">
                <a:ea typeface="Aptos" panose="020B0004020202020204" pitchFamily="34" charset="0"/>
                <a:cs typeface="Times New Roman" panose="02020603050405020304" pitchFamily="18" charset="0"/>
              </a:rPr>
              <a:t>vertrekkende</a:t>
            </a:r>
            <a:r>
              <a:rPr lang="fr-FR" sz="2000">
                <a:ea typeface="Aptos" panose="020B0004020202020204" pitchFamily="34" charset="0"/>
                <a:cs typeface="Times New Roman" panose="02020603050405020304" pitchFamily="18" charset="0"/>
              </a:rPr>
              <a:t> van de long </a:t>
            </a:r>
            <a:r>
              <a:rPr lang="fr-FR" sz="2000" err="1">
                <a:ea typeface="Aptos" panose="020B0004020202020204" pitchFamily="34" charset="0"/>
                <a:cs typeface="Times New Roman" panose="02020603050405020304" pitchFamily="18" charset="0"/>
              </a:rPr>
              <a:t>list</a:t>
            </a:r>
            <a:r>
              <a:rPr lang="fr-FR" sz="2000">
                <a:ea typeface="Aptos" panose="020B0004020202020204" pitchFamily="34" charset="0"/>
                <a:cs typeface="Times New Roman" panose="02020603050405020304" pitchFamily="18" charset="0"/>
              </a:rPr>
              <a:t>) = de </a:t>
            </a:r>
            <a:r>
              <a:rPr lang="fr-FR" sz="2000" err="1">
                <a:ea typeface="Aptos" panose="020B0004020202020204" pitchFamily="34" charset="0"/>
                <a:cs typeface="Times New Roman" panose="02020603050405020304" pitchFamily="18" charset="0"/>
              </a:rPr>
              <a:t>lijst</a:t>
            </a:r>
            <a:r>
              <a:rPr lang="fr-FR" sz="2000">
                <a:ea typeface="Aptos" panose="020B0004020202020204" pitchFamily="34" charset="0"/>
                <a:cs typeface="Times New Roman" panose="02020603050405020304" pitchFamily="18" charset="0"/>
              </a:rPr>
              <a:t> van prioritaire subsidies die </a:t>
            </a:r>
            <a:r>
              <a:rPr lang="fr-FR" sz="2000" err="1">
                <a:ea typeface="Aptos" panose="020B0004020202020204" pitchFamily="34" charset="0"/>
                <a:cs typeface="Times New Roman" panose="02020603050405020304" pitchFamily="18" charset="0"/>
              </a:rPr>
              <a:t>aan</a:t>
            </a:r>
            <a:r>
              <a:rPr lang="fr-FR" sz="2000">
                <a:ea typeface="Aptos" panose="020B0004020202020204" pitchFamily="34" charset="0"/>
                <a:cs typeface="Times New Roman" panose="02020603050405020304" pitchFamily="18" charset="0"/>
              </a:rPr>
              <a:t> de MSS-checklist </a:t>
            </a:r>
            <a:r>
              <a:rPr lang="fr-FR" sz="2000" err="1">
                <a:ea typeface="Aptos" panose="020B0004020202020204" pitchFamily="34" charset="0"/>
                <a:cs typeface="Times New Roman" panose="02020603050405020304" pitchFamily="18" charset="0"/>
              </a:rPr>
              <a:t>moeten</a:t>
            </a:r>
            <a:r>
              <a:rPr lang="fr-FR" sz="2000">
                <a:ea typeface="Aptos" panose="020B0004020202020204" pitchFamily="34" charset="0"/>
                <a:cs typeface="Times New Roman" panose="02020603050405020304" pitchFamily="18" charset="0"/>
              </a:rPr>
              <a:t> </a:t>
            </a:r>
            <a:r>
              <a:rPr lang="fr-FR" sz="2000" err="1">
                <a:ea typeface="Aptos" panose="020B0004020202020204" pitchFamily="34" charset="0"/>
                <a:cs typeface="Times New Roman" panose="02020603050405020304" pitchFamily="18" charset="0"/>
              </a:rPr>
              <a:t>worden</a:t>
            </a:r>
            <a:r>
              <a:rPr lang="fr-FR" sz="2000">
                <a:ea typeface="Aptos" panose="020B0004020202020204" pitchFamily="34" charset="0"/>
                <a:cs typeface="Times New Roman" panose="02020603050405020304" pitchFamily="18" charset="0"/>
              </a:rPr>
              <a:t> </a:t>
            </a:r>
            <a:r>
              <a:rPr lang="fr-FR" sz="2000" err="1">
                <a:ea typeface="Aptos" panose="020B0004020202020204" pitchFamily="34" charset="0"/>
                <a:cs typeface="Times New Roman" panose="02020603050405020304" pitchFamily="18" charset="0"/>
              </a:rPr>
              <a:t>onderworpen</a:t>
            </a:r>
            <a:r>
              <a:rPr lang="fr-FR" sz="2000">
                <a:ea typeface="Aptos" panose="020B0004020202020204" pitchFamily="34" charset="0"/>
                <a:cs typeface="Times New Roman" panose="02020603050405020304" pitchFamily="18" charset="0"/>
              </a:rPr>
              <a:t>.</a:t>
            </a:r>
            <a:endParaRPr lang="nl-BE" sz="2000">
              <a:effectLst/>
              <a:ea typeface="Aptos" panose="020B0004020202020204" pitchFamily="34" charset="0"/>
              <a:cs typeface="Times New Roman" panose="02020603050405020304" pitchFamily="18" charset="0"/>
            </a:endParaRPr>
          </a:p>
        </p:txBody>
      </p:sp>
      <p:sp>
        <p:nvSpPr>
          <p:cNvPr id="20" name="Tijdelijke aanduiding voor voettekst 3">
            <a:extLst>
              <a:ext uri="{FF2B5EF4-FFF2-40B4-BE49-F238E27FC236}">
                <a16:creationId xmlns:a16="http://schemas.microsoft.com/office/drawing/2014/main" id="{2855324B-F282-3B9F-D5AA-66CDCE3A728F}"/>
              </a:ext>
            </a:extLst>
          </p:cNvPr>
          <p:cNvSpPr>
            <a:spLocks noGrp="1"/>
          </p:cNvSpPr>
          <p:nvPr>
            <p:ph type="ftr" sz="quarter" idx="11"/>
          </p:nvPr>
        </p:nvSpPr>
        <p:spPr>
          <a:xfrm>
            <a:off x="4038600" y="6356350"/>
            <a:ext cx="4114800" cy="365125"/>
          </a:xfrm>
        </p:spPr>
        <p:txBody>
          <a:bodyPr/>
          <a:lstStyle/>
          <a:p>
            <a:r>
              <a:rPr lang="de-DE" err="1"/>
              <a:t>Inleidende</a:t>
            </a:r>
            <a:r>
              <a:rPr lang="de-DE"/>
              <a:t> </a:t>
            </a:r>
            <a:r>
              <a:rPr lang="de-DE" err="1"/>
              <a:t>sessie</a:t>
            </a:r>
            <a:r>
              <a:rPr lang="de-DE"/>
              <a:t> - 2025</a:t>
            </a:r>
            <a:endParaRPr lang="nl-NL"/>
          </a:p>
        </p:txBody>
      </p:sp>
      <p:sp>
        <p:nvSpPr>
          <p:cNvPr id="21" name="Tijdelijke aanduiding voor dianummer 4">
            <a:extLst>
              <a:ext uri="{FF2B5EF4-FFF2-40B4-BE49-F238E27FC236}">
                <a16:creationId xmlns:a16="http://schemas.microsoft.com/office/drawing/2014/main" id="{15287386-1263-67C6-8063-F89F1EF45A3E}"/>
              </a:ext>
            </a:extLst>
          </p:cNvPr>
          <p:cNvSpPr>
            <a:spLocks noGrp="1"/>
          </p:cNvSpPr>
          <p:nvPr>
            <p:ph type="sldNum" sz="quarter" idx="12"/>
          </p:nvPr>
        </p:nvSpPr>
        <p:spPr>
          <a:xfrm>
            <a:off x="8610600" y="6356350"/>
            <a:ext cx="2743200" cy="365125"/>
          </a:xfrm>
        </p:spPr>
        <p:txBody>
          <a:bodyPr/>
          <a:lstStyle/>
          <a:p>
            <a:fld id="{00203DE1-50C5-D241-B52C-37C6DAC8FC4D}" type="slidenum">
              <a:rPr lang="nl-NL" smtClean="0"/>
              <a:t>17</a:t>
            </a:fld>
            <a:endParaRPr lang="nl-NL"/>
          </a:p>
        </p:txBody>
      </p:sp>
    </p:spTree>
    <p:extLst>
      <p:ext uri="{BB962C8B-B14F-4D97-AF65-F5344CB8AC3E}">
        <p14:creationId xmlns:p14="http://schemas.microsoft.com/office/powerpoint/2010/main" val="1013626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26B67E-ED2F-7442-B3FF-30920DE5171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492151E-777B-69D9-8433-2539B6424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FDC95D-00FC-A889-10BE-1083E854E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D3B95A-6578-EC1E-D23E-6A436C030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A2D372-CDC8-4D04-CB74-9994D5BEA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C6AF7ED-8FC5-516B-FB33-30FC4A95BA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ACD2B51-5A25-03AA-ACAE-ABABC0680588}"/>
              </a:ext>
            </a:extLst>
          </p:cNvPr>
          <p:cNvSpPr>
            <a:spLocks noGrp="1"/>
          </p:cNvSpPr>
          <p:nvPr>
            <p:ph type="title"/>
          </p:nvPr>
        </p:nvSpPr>
        <p:spPr>
          <a:xfrm>
            <a:off x="838201" y="294538"/>
            <a:ext cx="10429349" cy="1033669"/>
          </a:xfrm>
        </p:spPr>
        <p:txBody>
          <a:bodyPr>
            <a:normAutofit/>
          </a:bodyPr>
          <a:lstStyle/>
          <a:p>
            <a:pPr lvl="0"/>
            <a:r>
              <a:rPr lang="nl-NL" sz="4000" b="1">
                <a:solidFill>
                  <a:schemeClr val="bg1"/>
                </a:solidFill>
                <a:effectLst/>
                <a:latin typeface="Aptos" panose="020B0004020202020204" pitchFamily="34" charset="0"/>
                <a:ea typeface="Aptos" panose="020B0004020202020204" pitchFamily="34" charset="0"/>
                <a:cs typeface="Times New Roman" panose="02020603050405020304" pitchFamily="18" charset="0"/>
              </a:rPr>
              <a:t>Stap 1</a:t>
            </a:r>
            <a:r>
              <a:rPr lang="nl-NL" sz="4000">
                <a:solidFill>
                  <a:schemeClr val="bg1"/>
                </a:solidFill>
                <a:effectLst/>
                <a:latin typeface="Aptos" panose="020B0004020202020204" pitchFamily="34" charset="0"/>
                <a:ea typeface="Aptos" panose="020B0004020202020204" pitchFamily="34" charset="0"/>
                <a:cs typeface="Times New Roman" panose="02020603050405020304" pitchFamily="18" charset="0"/>
              </a:rPr>
              <a:t>: Toepassing MSS checklist</a:t>
            </a:r>
            <a:endParaRPr lang="nl-BE" sz="4000">
              <a:solidFill>
                <a:schemeClr val="bg1"/>
              </a:solidFill>
              <a:latin typeface="Aptos" panose="020B0004020202020204" pitchFamily="34"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C365C8B3-C02F-A8F3-A6FC-55E576B6C43E}"/>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
        <p:nvSpPr>
          <p:cNvPr id="5" name="Tijdelijke aanduiding voor dianummer 4">
            <a:extLst>
              <a:ext uri="{FF2B5EF4-FFF2-40B4-BE49-F238E27FC236}">
                <a16:creationId xmlns:a16="http://schemas.microsoft.com/office/drawing/2014/main" id="{9CEFA2CF-3040-24FA-D627-5910F948C508}"/>
              </a:ext>
            </a:extLst>
          </p:cNvPr>
          <p:cNvSpPr>
            <a:spLocks noGrp="1"/>
          </p:cNvSpPr>
          <p:nvPr>
            <p:ph type="sldNum" sz="quarter" idx="12"/>
          </p:nvPr>
        </p:nvSpPr>
        <p:spPr/>
        <p:txBody>
          <a:bodyPr/>
          <a:lstStyle/>
          <a:p>
            <a:fld id="{00203DE1-50C5-D241-B52C-37C6DAC8FC4D}" type="slidenum">
              <a:rPr lang="nl-NL" smtClean="0"/>
              <a:t>18</a:t>
            </a:fld>
            <a:endParaRPr lang="nl-NL"/>
          </a:p>
        </p:txBody>
      </p:sp>
      <p:sp>
        <p:nvSpPr>
          <p:cNvPr id="9" name="Arrow: Chevron 8">
            <a:extLst>
              <a:ext uri="{FF2B5EF4-FFF2-40B4-BE49-F238E27FC236}">
                <a16:creationId xmlns:a16="http://schemas.microsoft.com/office/drawing/2014/main" id="{6EC14416-FC19-D75C-29EA-79280D4FD0C7}"/>
              </a:ext>
            </a:extLst>
          </p:cNvPr>
          <p:cNvSpPr/>
          <p:nvPr/>
        </p:nvSpPr>
        <p:spPr>
          <a:xfrm>
            <a:off x="4202431" y="2084999"/>
            <a:ext cx="2392679" cy="406801"/>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Stap 1</a:t>
            </a:r>
          </a:p>
        </p:txBody>
      </p:sp>
      <p:sp>
        <p:nvSpPr>
          <p:cNvPr id="15" name="Tijdelijke aanduiding voor inhoud 4">
            <a:extLst>
              <a:ext uri="{FF2B5EF4-FFF2-40B4-BE49-F238E27FC236}">
                <a16:creationId xmlns:a16="http://schemas.microsoft.com/office/drawing/2014/main" id="{38685830-1FF1-B954-D737-9F769398FD2B}"/>
              </a:ext>
            </a:extLst>
          </p:cNvPr>
          <p:cNvSpPr>
            <a:spLocks noGrp="1"/>
          </p:cNvSpPr>
          <p:nvPr>
            <p:ph idx="1"/>
          </p:nvPr>
        </p:nvSpPr>
        <p:spPr>
          <a:xfrm>
            <a:off x="838201" y="2801199"/>
            <a:ext cx="10515599" cy="2931429"/>
          </a:xfrm>
        </p:spPr>
        <p:txBody>
          <a:bodyPr>
            <a:noAutofit/>
          </a:bodyPr>
          <a:lstStyle/>
          <a:p>
            <a:pPr marL="0" indent="0">
              <a:buNone/>
            </a:pPr>
            <a:r>
              <a:rPr lang="nl-NL" sz="1800" b="1">
                <a:effectLst/>
                <a:latin typeface="Aptos" panose="020B0004020202020204" pitchFamily="34" charset="0"/>
                <a:ea typeface="Aptos" panose="020B0004020202020204" pitchFamily="34" charset="0"/>
                <a:cs typeface="Times New Roman" panose="02020603050405020304" pitchFamily="18" charset="0"/>
              </a:rPr>
              <a:t>Doel: </a:t>
            </a:r>
            <a:r>
              <a:rPr lang="nl-NL" sz="1800">
                <a:latin typeface="Aptos" panose="020B0004020202020204" pitchFamily="34" charset="0"/>
                <a:ea typeface="Aptos" panose="020B0004020202020204" pitchFamily="34" charset="0"/>
                <a:cs typeface="Times New Roman" panose="02020603050405020304" pitchFamily="18" charset="0"/>
              </a:rPr>
              <a:t>op een ‘snelle manier’ aanduiden welke subsidies ‘potentieel’ milieuschadelijk zijn</a:t>
            </a:r>
            <a:endParaRPr lang="nl-NL" sz="1800" b="1">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nl-NL" sz="1800" b="1">
                <a:effectLst/>
                <a:latin typeface="Aptos" panose="020B0004020202020204" pitchFamily="34" charset="0"/>
                <a:ea typeface="Aptos" panose="020B0004020202020204" pitchFamily="34" charset="0"/>
                <a:cs typeface="Times New Roman" panose="02020603050405020304" pitchFamily="18" charset="0"/>
              </a:rPr>
              <a:t>Definitie ‘milieuschadelijkheid’ volgens </a:t>
            </a:r>
            <a:r>
              <a:rPr lang="nl-NL" sz="1800" b="1" err="1">
                <a:effectLst/>
                <a:latin typeface="Aptos" panose="020B0004020202020204" pitchFamily="34" charset="0"/>
                <a:ea typeface="Aptos" panose="020B0004020202020204" pitchFamily="34" charset="0"/>
                <a:cs typeface="Times New Roman" panose="02020603050405020304" pitchFamily="18" charset="0"/>
              </a:rPr>
              <a:t>Guidance</a:t>
            </a:r>
            <a:r>
              <a:rPr lang="nl-NL" sz="1800" b="1">
                <a:effectLst/>
                <a:latin typeface="Aptos" panose="020B0004020202020204" pitchFamily="34" charset="0"/>
                <a:ea typeface="Aptos" panose="020B0004020202020204" pitchFamily="34" charset="0"/>
                <a:cs typeface="Times New Roman" panose="02020603050405020304" pitchFamily="18" charset="0"/>
              </a:rPr>
              <a:t> document</a:t>
            </a:r>
            <a:endParaRPr lang="nl-NL" sz="18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nl-BE" sz="1800">
                <a:effectLst/>
                <a:latin typeface="Aptos" panose="020B0004020202020204" pitchFamily="34" charset="0"/>
                <a:ea typeface="Aptos" panose="020B0004020202020204" pitchFamily="34" charset="0"/>
                <a:cs typeface="Times New Roman" panose="02020603050405020304" pitchFamily="18" charset="0"/>
              </a:rPr>
              <a:t>Een subsidie wordt beschouwd als schadelijk voor de milieu als het aanzienlijk verhoogde negatieve milieueffecten veroorzaakt.</a:t>
            </a:r>
          </a:p>
          <a:p>
            <a:pPr marL="0" indent="0">
              <a:buNone/>
            </a:pPr>
            <a:r>
              <a:rPr lang="nl-BE" sz="1800">
                <a:latin typeface="Aptos" panose="020B0004020202020204" pitchFamily="34" charset="0"/>
                <a:ea typeface="Aptos" panose="020B0004020202020204" pitchFamily="34" charset="0"/>
                <a:cs typeface="Times New Roman" panose="02020603050405020304" pitchFamily="18" charset="0"/>
              </a:rPr>
              <a:t>6 impactcategorieën (incl. beschrijving) vertrekkende vanuit de 6 doelstellingen in de Taxonomie verordening</a:t>
            </a:r>
          </a:p>
          <a:p>
            <a:pPr marL="800100" lvl="1" indent="-342900">
              <a:buClr>
                <a:srgbClr val="00B0F0"/>
              </a:buClr>
              <a:buFont typeface="+mj-lt"/>
              <a:buAutoNum type="arabicPeriod"/>
            </a:pPr>
            <a:r>
              <a:rPr lang="nl-BE" sz="1600">
                <a:effectLst/>
                <a:latin typeface="Aptos" panose="020B0004020202020204" pitchFamily="34" charset="0"/>
                <a:ea typeface="Aptos" panose="020B0004020202020204" pitchFamily="34" charset="0"/>
                <a:cs typeface="Times New Roman" panose="02020603050405020304" pitchFamily="18" charset="0"/>
              </a:rPr>
              <a:t>Climate Change </a:t>
            </a:r>
            <a:r>
              <a:rPr lang="nl-BE" sz="1600" err="1">
                <a:effectLst/>
                <a:latin typeface="Aptos" panose="020B0004020202020204" pitchFamily="34" charset="0"/>
                <a:ea typeface="Aptos" panose="020B0004020202020204" pitchFamily="34" charset="0"/>
                <a:cs typeface="Times New Roman" panose="02020603050405020304" pitchFamily="18" charset="0"/>
              </a:rPr>
              <a:t>Mitigation</a:t>
            </a:r>
            <a:endParaRPr lang="nl-BE" sz="160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buClr>
                <a:srgbClr val="00B0F0"/>
              </a:buClr>
              <a:buFont typeface="+mj-lt"/>
              <a:buAutoNum type="arabicPeriod"/>
            </a:pPr>
            <a:r>
              <a:rPr lang="nl-BE" sz="1600">
                <a:latin typeface="Aptos" panose="020B0004020202020204" pitchFamily="34" charset="0"/>
                <a:ea typeface="Aptos" panose="020B0004020202020204" pitchFamily="34" charset="0"/>
                <a:cs typeface="Times New Roman" panose="02020603050405020304" pitchFamily="18" charset="0"/>
              </a:rPr>
              <a:t>Climate Change Adaptation</a:t>
            </a:r>
          </a:p>
          <a:p>
            <a:pPr marL="800100" lvl="1" indent="-342900">
              <a:buClr>
                <a:srgbClr val="00B0F0"/>
              </a:buClr>
              <a:buFont typeface="+mj-lt"/>
              <a:buAutoNum type="arabicPeriod"/>
            </a:pPr>
            <a:r>
              <a:rPr lang="nl-BE" sz="1600" err="1">
                <a:effectLst/>
                <a:latin typeface="Aptos" panose="020B0004020202020204" pitchFamily="34" charset="0"/>
                <a:ea typeface="Aptos" panose="020B0004020202020204" pitchFamily="34" charset="0"/>
                <a:cs typeface="Times New Roman" panose="02020603050405020304" pitchFamily="18" charset="0"/>
              </a:rPr>
              <a:t>Sustainable</a:t>
            </a:r>
            <a:r>
              <a:rPr lang="nl-BE" sz="1600">
                <a:effectLst/>
                <a:latin typeface="Aptos" panose="020B0004020202020204" pitchFamily="34" charset="0"/>
                <a:ea typeface="Aptos" panose="020B0004020202020204" pitchFamily="34" charset="0"/>
                <a:cs typeface="Times New Roman" panose="02020603050405020304" pitchFamily="18" charset="0"/>
              </a:rPr>
              <a:t> </a:t>
            </a:r>
            <a:r>
              <a:rPr lang="nl-BE" sz="1600" err="1">
                <a:effectLst/>
                <a:latin typeface="Aptos" panose="020B0004020202020204" pitchFamily="34" charset="0"/>
                <a:ea typeface="Aptos" panose="020B0004020202020204" pitchFamily="34" charset="0"/>
                <a:cs typeface="Times New Roman" panose="02020603050405020304" pitchFamily="18" charset="0"/>
              </a:rPr>
              <a:t>us</a:t>
            </a:r>
            <a:r>
              <a:rPr lang="nl-BE" sz="1600" err="1">
                <a:latin typeface="Aptos" panose="020B0004020202020204" pitchFamily="34" charset="0"/>
                <a:ea typeface="Aptos" panose="020B0004020202020204" pitchFamily="34" charset="0"/>
                <a:cs typeface="Times New Roman" panose="02020603050405020304" pitchFamily="18" charset="0"/>
              </a:rPr>
              <a:t>e</a:t>
            </a:r>
            <a:r>
              <a:rPr lang="nl-BE" sz="1600">
                <a:latin typeface="Aptos" panose="020B0004020202020204" pitchFamily="34" charset="0"/>
                <a:ea typeface="Aptos" panose="020B0004020202020204" pitchFamily="34" charset="0"/>
                <a:cs typeface="Times New Roman" panose="02020603050405020304" pitchFamily="18" charset="0"/>
              </a:rPr>
              <a:t> </a:t>
            </a:r>
            <a:r>
              <a:rPr lang="nl-BE" sz="1600" err="1">
                <a:latin typeface="Aptos" panose="020B0004020202020204" pitchFamily="34" charset="0"/>
                <a:ea typeface="Aptos" panose="020B0004020202020204" pitchFamily="34" charset="0"/>
                <a:cs typeface="Times New Roman" panose="02020603050405020304" pitchFamily="18" charset="0"/>
              </a:rPr>
              <a:t>and</a:t>
            </a:r>
            <a:r>
              <a:rPr lang="nl-BE" sz="1600">
                <a:latin typeface="Aptos" panose="020B0004020202020204" pitchFamily="34" charset="0"/>
                <a:ea typeface="Aptos" panose="020B0004020202020204" pitchFamily="34" charset="0"/>
                <a:cs typeface="Times New Roman" panose="02020603050405020304" pitchFamily="18" charset="0"/>
              </a:rPr>
              <a:t> </a:t>
            </a:r>
            <a:r>
              <a:rPr lang="nl-BE" sz="1600" err="1">
                <a:latin typeface="Aptos" panose="020B0004020202020204" pitchFamily="34" charset="0"/>
                <a:ea typeface="Aptos" panose="020B0004020202020204" pitchFamily="34" charset="0"/>
                <a:cs typeface="Times New Roman" panose="02020603050405020304" pitchFamily="18" charset="0"/>
              </a:rPr>
              <a:t>protection</a:t>
            </a:r>
            <a:r>
              <a:rPr lang="nl-BE" sz="1600">
                <a:latin typeface="Aptos" panose="020B0004020202020204" pitchFamily="34" charset="0"/>
                <a:ea typeface="Aptos" panose="020B0004020202020204" pitchFamily="34" charset="0"/>
                <a:cs typeface="Times New Roman" panose="02020603050405020304" pitchFamily="18" charset="0"/>
              </a:rPr>
              <a:t> of water </a:t>
            </a:r>
            <a:r>
              <a:rPr lang="nl-BE" sz="1600" err="1">
                <a:latin typeface="Aptos" panose="020B0004020202020204" pitchFamily="34" charset="0"/>
                <a:ea typeface="Aptos" panose="020B0004020202020204" pitchFamily="34" charset="0"/>
                <a:cs typeface="Times New Roman" panose="02020603050405020304" pitchFamily="18" charset="0"/>
              </a:rPr>
              <a:t>and</a:t>
            </a:r>
            <a:r>
              <a:rPr lang="nl-BE" sz="1600">
                <a:latin typeface="Aptos" panose="020B0004020202020204" pitchFamily="34" charset="0"/>
                <a:ea typeface="Aptos" panose="020B0004020202020204" pitchFamily="34" charset="0"/>
                <a:cs typeface="Times New Roman" panose="02020603050405020304" pitchFamily="18" charset="0"/>
              </a:rPr>
              <a:t> marine resources</a:t>
            </a:r>
          </a:p>
          <a:p>
            <a:pPr marL="800100" lvl="1" indent="-342900">
              <a:buClr>
                <a:srgbClr val="00B0F0"/>
              </a:buClr>
              <a:buFont typeface="+mj-lt"/>
              <a:buAutoNum type="arabicPeriod"/>
            </a:pPr>
            <a:r>
              <a:rPr lang="nl-BE" sz="1600" err="1">
                <a:effectLst/>
                <a:latin typeface="Aptos" panose="020B0004020202020204" pitchFamily="34" charset="0"/>
                <a:ea typeface="Aptos" panose="020B0004020202020204" pitchFamily="34" charset="0"/>
                <a:cs typeface="Times New Roman" panose="02020603050405020304" pitchFamily="18" charset="0"/>
              </a:rPr>
              <a:t>Transition</a:t>
            </a:r>
            <a:r>
              <a:rPr lang="nl-BE" sz="1600">
                <a:effectLst/>
                <a:latin typeface="Aptos" panose="020B0004020202020204" pitchFamily="34" charset="0"/>
                <a:ea typeface="Aptos" panose="020B0004020202020204" pitchFamily="34" charset="0"/>
                <a:cs typeface="Times New Roman" panose="02020603050405020304" pitchFamily="18" charset="0"/>
              </a:rPr>
              <a:t> </a:t>
            </a:r>
            <a:r>
              <a:rPr lang="nl-BE" sz="1600" err="1">
                <a:effectLst/>
                <a:latin typeface="Aptos" panose="020B0004020202020204" pitchFamily="34" charset="0"/>
                <a:ea typeface="Aptos" panose="020B0004020202020204" pitchFamily="34" charset="0"/>
                <a:cs typeface="Times New Roman" panose="02020603050405020304" pitchFamily="18" charset="0"/>
              </a:rPr>
              <a:t>to</a:t>
            </a:r>
            <a:r>
              <a:rPr lang="nl-BE" sz="1600">
                <a:effectLst/>
                <a:latin typeface="Aptos" panose="020B0004020202020204" pitchFamily="34" charset="0"/>
                <a:ea typeface="Aptos" panose="020B0004020202020204" pitchFamily="34" charset="0"/>
                <a:cs typeface="Times New Roman" panose="02020603050405020304" pitchFamily="18" charset="0"/>
              </a:rPr>
              <a:t> a </a:t>
            </a:r>
            <a:r>
              <a:rPr lang="nl-BE" sz="1600" err="1">
                <a:effectLst/>
                <a:latin typeface="Aptos" panose="020B0004020202020204" pitchFamily="34" charset="0"/>
                <a:ea typeface="Aptos" panose="020B0004020202020204" pitchFamily="34" charset="0"/>
                <a:cs typeface="Times New Roman" panose="02020603050405020304" pitchFamily="18" charset="0"/>
              </a:rPr>
              <a:t>circular</a:t>
            </a:r>
            <a:r>
              <a:rPr lang="nl-BE" sz="1600">
                <a:effectLst/>
                <a:latin typeface="Aptos" panose="020B0004020202020204" pitchFamily="34" charset="0"/>
                <a:ea typeface="Aptos" panose="020B0004020202020204" pitchFamily="34" charset="0"/>
                <a:cs typeface="Times New Roman" panose="02020603050405020304" pitchFamily="18" charset="0"/>
              </a:rPr>
              <a:t> </a:t>
            </a:r>
            <a:r>
              <a:rPr lang="nl-BE" sz="1600" err="1">
                <a:effectLst/>
                <a:latin typeface="Aptos" panose="020B0004020202020204" pitchFamily="34" charset="0"/>
                <a:ea typeface="Aptos" panose="020B0004020202020204" pitchFamily="34" charset="0"/>
                <a:cs typeface="Times New Roman" panose="02020603050405020304" pitchFamily="18" charset="0"/>
              </a:rPr>
              <a:t>economy</a:t>
            </a:r>
            <a:endParaRPr lang="nl-BE" sz="160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buClr>
                <a:srgbClr val="00B0F0"/>
              </a:buClr>
              <a:buFont typeface="+mj-lt"/>
              <a:buAutoNum type="arabicPeriod"/>
            </a:pPr>
            <a:r>
              <a:rPr lang="nl-BE" sz="1600" err="1">
                <a:latin typeface="Aptos" panose="020B0004020202020204" pitchFamily="34" charset="0"/>
                <a:ea typeface="Aptos" panose="020B0004020202020204" pitchFamily="34" charset="0"/>
                <a:cs typeface="Times New Roman" panose="02020603050405020304" pitchFamily="18" charset="0"/>
              </a:rPr>
              <a:t>Pollution</a:t>
            </a:r>
            <a:r>
              <a:rPr lang="nl-BE" sz="1600">
                <a:latin typeface="Aptos" panose="020B0004020202020204" pitchFamily="34" charset="0"/>
                <a:ea typeface="Aptos" panose="020B0004020202020204" pitchFamily="34" charset="0"/>
                <a:cs typeface="Times New Roman" panose="02020603050405020304" pitchFamily="18" charset="0"/>
              </a:rPr>
              <a:t> prevention </a:t>
            </a:r>
            <a:r>
              <a:rPr lang="nl-BE" sz="1600" err="1">
                <a:latin typeface="Aptos" panose="020B0004020202020204" pitchFamily="34" charset="0"/>
                <a:ea typeface="Aptos" panose="020B0004020202020204" pitchFamily="34" charset="0"/>
                <a:cs typeface="Times New Roman" panose="02020603050405020304" pitchFamily="18" charset="0"/>
              </a:rPr>
              <a:t>and</a:t>
            </a:r>
            <a:r>
              <a:rPr lang="nl-BE" sz="1600">
                <a:latin typeface="Aptos" panose="020B0004020202020204" pitchFamily="34" charset="0"/>
                <a:ea typeface="Aptos" panose="020B0004020202020204" pitchFamily="34" charset="0"/>
                <a:cs typeface="Times New Roman" panose="02020603050405020304" pitchFamily="18" charset="0"/>
              </a:rPr>
              <a:t> control</a:t>
            </a:r>
          </a:p>
          <a:p>
            <a:pPr marL="800100" lvl="1" indent="-342900">
              <a:buClr>
                <a:srgbClr val="00B0F0"/>
              </a:buClr>
              <a:buFont typeface="+mj-lt"/>
              <a:buAutoNum type="arabicPeriod"/>
            </a:pPr>
            <a:r>
              <a:rPr lang="nl-BE" sz="1600">
                <a:effectLst/>
                <a:latin typeface="Aptos" panose="020B0004020202020204" pitchFamily="34" charset="0"/>
                <a:ea typeface="Aptos" panose="020B0004020202020204" pitchFamily="34" charset="0"/>
                <a:cs typeface="Times New Roman" panose="02020603050405020304" pitchFamily="18" charset="0"/>
              </a:rPr>
              <a:t>Protection and restoration of biodiversity and ecosystems</a:t>
            </a:r>
          </a:p>
        </p:txBody>
      </p:sp>
      <p:sp>
        <p:nvSpPr>
          <p:cNvPr id="3" name="Callout: Line with Accent Bar 2">
            <a:extLst>
              <a:ext uri="{FF2B5EF4-FFF2-40B4-BE49-F238E27FC236}">
                <a16:creationId xmlns:a16="http://schemas.microsoft.com/office/drawing/2014/main" id="{7D03DF30-2A49-CB87-AD1D-1B7272C8B275}"/>
              </a:ext>
            </a:extLst>
          </p:cNvPr>
          <p:cNvSpPr/>
          <p:nvPr/>
        </p:nvSpPr>
        <p:spPr>
          <a:xfrm>
            <a:off x="7825563" y="4925318"/>
            <a:ext cx="3317358" cy="786809"/>
          </a:xfrm>
          <a:prstGeom prst="accentCallout1">
            <a:avLst>
              <a:gd name="adj1" fmla="val 22804"/>
              <a:gd name="adj2" fmla="val -2884"/>
              <a:gd name="adj3" fmla="val 24662"/>
              <a:gd name="adj4" fmla="val -841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200"/>
              <a:t>De subsidie leidt tot ‘een toegenomen ongunstig effect van het klimaat op een activiteit zelf of op de mens, de natuur of activa’</a:t>
            </a:r>
            <a:endParaRPr lang="nl-BE" sz="1200">
              <a:solidFill>
                <a:schemeClr val="bg1"/>
              </a:solidFill>
            </a:endParaRPr>
          </a:p>
        </p:txBody>
      </p:sp>
      <p:sp>
        <p:nvSpPr>
          <p:cNvPr id="6" name="TextBox 5">
            <a:extLst>
              <a:ext uri="{FF2B5EF4-FFF2-40B4-BE49-F238E27FC236}">
                <a16:creationId xmlns:a16="http://schemas.microsoft.com/office/drawing/2014/main" id="{AA01F8BD-248A-D7F4-8ABA-0EC543287991}"/>
              </a:ext>
            </a:extLst>
          </p:cNvPr>
          <p:cNvSpPr txBox="1"/>
          <p:nvPr/>
        </p:nvSpPr>
        <p:spPr>
          <a:xfrm>
            <a:off x="7825563" y="4627818"/>
            <a:ext cx="1871330" cy="276999"/>
          </a:xfrm>
          <a:prstGeom prst="rect">
            <a:avLst/>
          </a:prstGeom>
          <a:noFill/>
        </p:spPr>
        <p:txBody>
          <a:bodyPr wrap="square" rtlCol="0">
            <a:spAutoFit/>
          </a:bodyPr>
          <a:lstStyle/>
          <a:p>
            <a:r>
              <a:rPr lang="nl-BE" sz="1200">
                <a:solidFill>
                  <a:schemeClr val="accent1"/>
                </a:solidFill>
              </a:rPr>
              <a:t>Beschrijving:</a:t>
            </a:r>
          </a:p>
        </p:txBody>
      </p:sp>
    </p:spTree>
    <p:extLst>
      <p:ext uri="{BB962C8B-B14F-4D97-AF65-F5344CB8AC3E}">
        <p14:creationId xmlns:p14="http://schemas.microsoft.com/office/powerpoint/2010/main" val="898908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22976C-86FD-8A51-97EA-EB75EC3E54B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45BD3D-5D9F-8D44-F398-61A576B657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DE9090-3343-C8BC-7345-FF15B8E2A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AD2A9E-EDB8-C6D5-5247-0ECCA5F16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5548376-F744-9360-CFDE-66BCCA6139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E7AF39C-7D56-F0AE-8156-4A940F061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D434AC-2A5E-FED7-1AC1-60C4DB17CEF4}"/>
              </a:ext>
            </a:extLst>
          </p:cNvPr>
          <p:cNvSpPr>
            <a:spLocks noGrp="1"/>
          </p:cNvSpPr>
          <p:nvPr>
            <p:ph type="title"/>
          </p:nvPr>
        </p:nvSpPr>
        <p:spPr>
          <a:xfrm>
            <a:off x="838201" y="294538"/>
            <a:ext cx="10429349" cy="1033669"/>
          </a:xfrm>
        </p:spPr>
        <p:txBody>
          <a:bodyPr>
            <a:normAutofit/>
          </a:bodyPr>
          <a:lstStyle/>
          <a:p>
            <a:pPr lvl="0"/>
            <a:r>
              <a:rPr lang="nl-NL" sz="4000" b="1">
                <a:solidFill>
                  <a:schemeClr val="bg1"/>
                </a:solidFill>
                <a:effectLst/>
                <a:latin typeface="Aptos" panose="020B0004020202020204" pitchFamily="34" charset="0"/>
                <a:ea typeface="Aptos" panose="020B0004020202020204" pitchFamily="34" charset="0"/>
                <a:cs typeface="Times New Roman" panose="02020603050405020304" pitchFamily="18" charset="0"/>
              </a:rPr>
              <a:t>Stap 1</a:t>
            </a:r>
            <a:r>
              <a:rPr lang="nl-NL" sz="4000">
                <a:solidFill>
                  <a:schemeClr val="bg1"/>
                </a:solidFill>
                <a:effectLst/>
                <a:latin typeface="Aptos" panose="020B0004020202020204" pitchFamily="34" charset="0"/>
                <a:ea typeface="Aptos" panose="020B0004020202020204" pitchFamily="34" charset="0"/>
                <a:cs typeface="Times New Roman" panose="02020603050405020304" pitchFamily="18" charset="0"/>
              </a:rPr>
              <a:t>: Toepassing MSS checklist</a:t>
            </a:r>
            <a:endParaRPr lang="nl-BE" sz="4000">
              <a:solidFill>
                <a:schemeClr val="bg1"/>
              </a:solidFill>
              <a:latin typeface="Aptos" panose="020B0004020202020204" pitchFamily="34"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473B08CD-E560-9AAB-3BC5-FEA2590AC098}"/>
              </a:ext>
            </a:extLst>
          </p:cNvPr>
          <p:cNvSpPr>
            <a:spLocks noGrp="1"/>
          </p:cNvSpPr>
          <p:nvPr>
            <p:ph type="ftr" sz="quarter" idx="11"/>
          </p:nvPr>
        </p:nvSpPr>
        <p:spPr>
          <a:xfrm>
            <a:off x="4038600" y="6468431"/>
            <a:ext cx="4114800" cy="365125"/>
          </a:xfrm>
        </p:spPr>
        <p:txBody>
          <a:bodyPr/>
          <a:lstStyle/>
          <a:p>
            <a:r>
              <a:rPr lang="de-DE" err="1"/>
              <a:t>Inleidende</a:t>
            </a:r>
            <a:r>
              <a:rPr lang="de-DE"/>
              <a:t> </a:t>
            </a:r>
            <a:r>
              <a:rPr lang="de-DE" err="1"/>
              <a:t>sessie</a:t>
            </a:r>
            <a:r>
              <a:rPr lang="de-DE"/>
              <a:t> - 2025</a:t>
            </a:r>
            <a:endParaRPr lang="nl-NL"/>
          </a:p>
        </p:txBody>
      </p:sp>
      <p:sp>
        <p:nvSpPr>
          <p:cNvPr id="5" name="Tijdelijke aanduiding voor dianummer 4">
            <a:extLst>
              <a:ext uri="{FF2B5EF4-FFF2-40B4-BE49-F238E27FC236}">
                <a16:creationId xmlns:a16="http://schemas.microsoft.com/office/drawing/2014/main" id="{06DE0AD8-8FAE-5DC7-D0AB-D7D43C9B5C40}"/>
              </a:ext>
            </a:extLst>
          </p:cNvPr>
          <p:cNvSpPr>
            <a:spLocks noGrp="1"/>
          </p:cNvSpPr>
          <p:nvPr>
            <p:ph type="sldNum" sz="quarter" idx="12"/>
          </p:nvPr>
        </p:nvSpPr>
        <p:spPr>
          <a:xfrm>
            <a:off x="8610600" y="6513401"/>
            <a:ext cx="2743200" cy="365125"/>
          </a:xfrm>
        </p:spPr>
        <p:txBody>
          <a:bodyPr/>
          <a:lstStyle/>
          <a:p>
            <a:fld id="{00203DE1-50C5-D241-B52C-37C6DAC8FC4D}" type="slidenum">
              <a:rPr lang="nl-NL" smtClean="0"/>
              <a:t>19</a:t>
            </a:fld>
            <a:endParaRPr lang="nl-NL"/>
          </a:p>
        </p:txBody>
      </p:sp>
      <p:sp>
        <p:nvSpPr>
          <p:cNvPr id="9" name="Arrow: Chevron 8">
            <a:extLst>
              <a:ext uri="{FF2B5EF4-FFF2-40B4-BE49-F238E27FC236}">
                <a16:creationId xmlns:a16="http://schemas.microsoft.com/office/drawing/2014/main" id="{C6753081-8E26-19FC-9A3F-A0A77C654194}"/>
              </a:ext>
            </a:extLst>
          </p:cNvPr>
          <p:cNvSpPr/>
          <p:nvPr/>
        </p:nvSpPr>
        <p:spPr>
          <a:xfrm>
            <a:off x="4202431" y="2084999"/>
            <a:ext cx="2392679" cy="406801"/>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Stap 1</a:t>
            </a:r>
          </a:p>
        </p:txBody>
      </p:sp>
      <p:pic>
        <p:nvPicPr>
          <p:cNvPr id="11" name="Picture 10">
            <a:extLst>
              <a:ext uri="{FF2B5EF4-FFF2-40B4-BE49-F238E27FC236}">
                <a16:creationId xmlns:a16="http://schemas.microsoft.com/office/drawing/2014/main" id="{EDD662DB-2BC1-981A-1246-A32853CA7505}"/>
              </a:ext>
            </a:extLst>
          </p:cNvPr>
          <p:cNvPicPr>
            <a:picLocks noChangeAspect="1"/>
          </p:cNvPicPr>
          <p:nvPr/>
        </p:nvPicPr>
        <p:blipFill>
          <a:blip r:embed="rId3"/>
          <a:stretch>
            <a:fillRect/>
          </a:stretch>
        </p:blipFill>
        <p:spPr>
          <a:xfrm>
            <a:off x="10831831" y="1868078"/>
            <a:ext cx="1265239" cy="1247443"/>
          </a:xfrm>
          <a:prstGeom prst="rect">
            <a:avLst/>
          </a:prstGeom>
        </p:spPr>
      </p:pic>
      <p:sp>
        <p:nvSpPr>
          <p:cNvPr id="13" name="Rectangle 12">
            <a:extLst>
              <a:ext uri="{FF2B5EF4-FFF2-40B4-BE49-F238E27FC236}">
                <a16:creationId xmlns:a16="http://schemas.microsoft.com/office/drawing/2014/main" id="{AF3887F9-EADA-F37B-6D03-47BA3652720B}"/>
              </a:ext>
            </a:extLst>
          </p:cNvPr>
          <p:cNvSpPr/>
          <p:nvPr/>
        </p:nvSpPr>
        <p:spPr>
          <a:xfrm>
            <a:off x="10743210" y="2139951"/>
            <a:ext cx="1442480" cy="58257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ijdelijke aanduiding voor inhoud 4">
            <a:extLst>
              <a:ext uri="{FF2B5EF4-FFF2-40B4-BE49-F238E27FC236}">
                <a16:creationId xmlns:a16="http://schemas.microsoft.com/office/drawing/2014/main" id="{10959E63-FC67-D944-AC58-9ABBD2BA708A}"/>
              </a:ext>
            </a:extLst>
          </p:cNvPr>
          <p:cNvSpPr>
            <a:spLocks noGrp="1"/>
          </p:cNvSpPr>
          <p:nvPr>
            <p:ph idx="1"/>
          </p:nvPr>
        </p:nvSpPr>
        <p:spPr>
          <a:xfrm>
            <a:off x="838201" y="2801199"/>
            <a:ext cx="10515599" cy="2931429"/>
          </a:xfrm>
        </p:spPr>
        <p:txBody>
          <a:bodyPr>
            <a:noAutofit/>
          </a:bodyPr>
          <a:lstStyle/>
          <a:p>
            <a:pPr marL="0" indent="0">
              <a:buNone/>
            </a:pPr>
            <a:r>
              <a:rPr lang="nl-NL" sz="1800" b="1">
                <a:effectLst/>
                <a:latin typeface="Aptos" panose="020B0004020202020204" pitchFamily="34" charset="0"/>
                <a:ea typeface="Aptos" panose="020B0004020202020204" pitchFamily="34" charset="0"/>
                <a:cs typeface="Times New Roman" panose="02020603050405020304" pitchFamily="18" charset="0"/>
              </a:rPr>
              <a:t>Rollen en verantwoordelijkheden </a:t>
            </a:r>
            <a:endParaRPr lang="nl-NL" sz="180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lphaUcPeriod"/>
            </a:pPr>
            <a:r>
              <a:rPr lang="nl-BE" sz="1800">
                <a:effectLst/>
                <a:latin typeface="Aptos" panose="020B0004020202020204" pitchFamily="34" charset="0"/>
                <a:ea typeface="Aptos" panose="020B0004020202020204" pitchFamily="34" charset="0"/>
                <a:cs typeface="Times New Roman" panose="02020603050405020304" pitchFamily="18" charset="0"/>
              </a:rPr>
              <a:t>Subsdieverlenende entiteit doorloopt MSS-checklist voor elke prioritaire subsidies opgelijst in stap 0</a:t>
            </a:r>
          </a:p>
          <a:p>
            <a:pPr marL="342900" indent="-342900">
              <a:buFont typeface="+mj-lt"/>
              <a:buAutoNum type="alphaUcPeriod"/>
            </a:pPr>
            <a:r>
              <a:rPr lang="nl-BE" sz="1800">
                <a:latin typeface="Aptos" panose="020B0004020202020204" pitchFamily="34" charset="0"/>
                <a:ea typeface="Aptos" panose="020B0004020202020204" pitchFamily="34" charset="0"/>
                <a:cs typeface="Times New Roman" panose="02020603050405020304" pitchFamily="18" charset="0"/>
              </a:rPr>
              <a:t>Aftoetsen openstaande vragen / knelpunten met consultant (1-op-1 gesprek)</a:t>
            </a:r>
            <a:endParaRPr lang="nl-BE" sz="140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nl-BE" sz="1800">
                <a:latin typeface="Aptos" panose="020B0004020202020204" pitchFamily="34" charset="0"/>
                <a:cs typeface="Times New Roman" panose="02020603050405020304" pitchFamily="18" charset="0"/>
              </a:rPr>
              <a:t>MSS Checklist maakt </a:t>
            </a:r>
            <a:r>
              <a:rPr lang="nl-BE" sz="1800">
                <a:latin typeface="Aptos" panose="020B0004020202020204" pitchFamily="34" charset="0"/>
                <a:ea typeface="Aptos" panose="020B0004020202020204" pitchFamily="34" charset="0"/>
                <a:cs typeface="Times New Roman" panose="02020603050405020304" pitchFamily="18" charset="0"/>
              </a:rPr>
              <a:t>‘omweg’ via ‘impactbepalende factoren’ per impactcategorie</a:t>
            </a:r>
            <a:br>
              <a:rPr lang="nl-BE" sz="1800">
                <a:latin typeface="Aptos" panose="020B0004020202020204" pitchFamily="34" charset="0"/>
                <a:ea typeface="Aptos" panose="020B0004020202020204" pitchFamily="34" charset="0"/>
                <a:cs typeface="Times New Roman" panose="02020603050405020304" pitchFamily="18" charset="0"/>
              </a:rPr>
            </a:br>
            <a:r>
              <a:rPr lang="nl-BE" sz="1800">
                <a:latin typeface="Aptos" panose="020B0004020202020204" pitchFamily="34" charset="0"/>
                <a:ea typeface="Aptos" panose="020B0004020202020204" pitchFamily="34" charset="0"/>
                <a:cs typeface="Times New Roman" panose="02020603050405020304" pitchFamily="18" charset="0"/>
              </a:rPr>
              <a:t>+ vertaling </a:t>
            </a:r>
            <a:r>
              <a:rPr lang="nl-BE" sz="1800">
                <a:effectLst/>
                <a:latin typeface="Aptos" panose="020B0004020202020204" pitchFamily="34" charset="0"/>
                <a:ea typeface="Aptos" panose="020B0004020202020204" pitchFamily="34" charset="0"/>
                <a:cs typeface="Times New Roman" panose="02020603050405020304" pitchFamily="18" charset="0"/>
              </a:rPr>
              <a:t>naar checklist vragen)</a:t>
            </a:r>
          </a:p>
          <a:p>
            <a:pPr marL="0" indent="0">
              <a:buNone/>
            </a:pPr>
            <a:endParaRPr lang="nl-NL" sz="180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1800" b="1">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9829A440-24F3-B9F8-0D90-F2D4284504C7}"/>
              </a:ext>
            </a:extLst>
          </p:cNvPr>
          <p:cNvSpPr/>
          <p:nvPr/>
        </p:nvSpPr>
        <p:spPr>
          <a:xfrm>
            <a:off x="2117755" y="4585818"/>
            <a:ext cx="9866290" cy="1839453"/>
          </a:xfrm>
          <a:prstGeom prst="rect">
            <a:avLst/>
          </a:prstGeom>
          <a:noFill/>
          <a:ln w="9525">
            <a:solidFill>
              <a:schemeClr val="accent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TextBox 16">
            <a:extLst>
              <a:ext uri="{FF2B5EF4-FFF2-40B4-BE49-F238E27FC236}">
                <a16:creationId xmlns:a16="http://schemas.microsoft.com/office/drawing/2014/main" id="{82F938A9-3E79-9B88-7356-F4FD66EF59C3}"/>
              </a:ext>
            </a:extLst>
          </p:cNvPr>
          <p:cNvSpPr txBox="1"/>
          <p:nvPr/>
        </p:nvSpPr>
        <p:spPr>
          <a:xfrm rot="16200000">
            <a:off x="852688" y="5243934"/>
            <a:ext cx="1951520" cy="523220"/>
          </a:xfrm>
          <a:prstGeom prst="rect">
            <a:avLst/>
          </a:prstGeom>
          <a:noFill/>
        </p:spPr>
        <p:txBody>
          <a:bodyPr wrap="square" rtlCol="0">
            <a:spAutoFit/>
          </a:bodyPr>
          <a:lstStyle/>
          <a:p>
            <a:pPr algn="ctr"/>
            <a:r>
              <a:rPr lang="nl-BE" sz="1400" b="1" i="1">
                <a:solidFill>
                  <a:schemeClr val="accent1"/>
                </a:solidFill>
              </a:rPr>
              <a:t>Werkwijze via impact-bepalende factoren</a:t>
            </a:r>
          </a:p>
        </p:txBody>
      </p:sp>
      <p:sp>
        <p:nvSpPr>
          <p:cNvPr id="20" name="TextBox 19">
            <a:extLst>
              <a:ext uri="{FF2B5EF4-FFF2-40B4-BE49-F238E27FC236}">
                <a16:creationId xmlns:a16="http://schemas.microsoft.com/office/drawing/2014/main" id="{C02C0739-02C2-071B-0239-47BE05BA55E5}"/>
              </a:ext>
            </a:extLst>
          </p:cNvPr>
          <p:cNvSpPr txBox="1"/>
          <p:nvPr/>
        </p:nvSpPr>
        <p:spPr>
          <a:xfrm>
            <a:off x="2158208" y="4727173"/>
            <a:ext cx="3069571" cy="1815882"/>
          </a:xfrm>
          <a:prstGeom prst="rect">
            <a:avLst/>
          </a:prstGeom>
          <a:noFill/>
        </p:spPr>
        <p:txBody>
          <a:bodyPr wrap="square" rtlCol="0">
            <a:spAutoFit/>
          </a:bodyPr>
          <a:lstStyle/>
          <a:p>
            <a:r>
              <a:rPr lang="nl-BE" sz="1400" b="1" u="sng">
                <a:solidFill>
                  <a:schemeClr val="accent1"/>
                </a:solidFill>
              </a:rPr>
              <a:t>Milieu-impactcategorieën</a:t>
            </a:r>
          </a:p>
          <a:p>
            <a:r>
              <a:rPr lang="nl-BE" sz="1400">
                <a:solidFill>
                  <a:schemeClr val="accent1"/>
                </a:solidFill>
              </a:rPr>
              <a:t>Climate Change </a:t>
            </a:r>
            <a:r>
              <a:rPr lang="nl-BE" sz="1400" err="1">
                <a:solidFill>
                  <a:schemeClr val="accent1"/>
                </a:solidFill>
              </a:rPr>
              <a:t>Mitigation</a:t>
            </a:r>
            <a:endParaRPr lang="nl-BE" sz="1400">
              <a:solidFill>
                <a:schemeClr val="accent1"/>
              </a:solidFill>
            </a:endParaRPr>
          </a:p>
          <a:p>
            <a:r>
              <a:rPr lang="nl-BE" sz="1400">
                <a:solidFill>
                  <a:schemeClr val="accent1"/>
                </a:solidFill>
              </a:rPr>
              <a:t>…</a:t>
            </a:r>
          </a:p>
          <a:p>
            <a:r>
              <a:rPr lang="nl-BE" sz="1400">
                <a:solidFill>
                  <a:schemeClr val="accent1"/>
                </a:solidFill>
              </a:rPr>
              <a:t>…</a:t>
            </a:r>
          </a:p>
          <a:p>
            <a:r>
              <a:rPr lang="nl-BE" sz="1400">
                <a:solidFill>
                  <a:schemeClr val="accent1"/>
                </a:solidFill>
              </a:rPr>
              <a:t>…</a:t>
            </a:r>
          </a:p>
          <a:p>
            <a:r>
              <a:rPr lang="nl-BE" sz="1400" err="1">
                <a:solidFill>
                  <a:schemeClr val="accent1"/>
                </a:solidFill>
              </a:rPr>
              <a:t>Protection</a:t>
            </a:r>
            <a:r>
              <a:rPr lang="nl-BE" sz="1400">
                <a:solidFill>
                  <a:schemeClr val="accent1"/>
                </a:solidFill>
              </a:rPr>
              <a:t> </a:t>
            </a:r>
            <a:r>
              <a:rPr lang="nl-BE" sz="1400" err="1">
                <a:solidFill>
                  <a:schemeClr val="accent1"/>
                </a:solidFill>
              </a:rPr>
              <a:t>and</a:t>
            </a:r>
            <a:r>
              <a:rPr lang="nl-BE" sz="1400">
                <a:solidFill>
                  <a:schemeClr val="accent1"/>
                </a:solidFill>
              </a:rPr>
              <a:t> </a:t>
            </a:r>
            <a:r>
              <a:rPr lang="nl-BE" sz="1400" err="1">
                <a:solidFill>
                  <a:schemeClr val="accent1"/>
                </a:solidFill>
              </a:rPr>
              <a:t>restoration</a:t>
            </a:r>
            <a:r>
              <a:rPr lang="nl-BE" sz="1400">
                <a:solidFill>
                  <a:schemeClr val="accent1"/>
                </a:solidFill>
              </a:rPr>
              <a:t> of </a:t>
            </a:r>
            <a:r>
              <a:rPr lang="nl-BE" sz="1400" err="1">
                <a:solidFill>
                  <a:schemeClr val="accent1"/>
                </a:solidFill>
              </a:rPr>
              <a:t>biodiversity</a:t>
            </a:r>
            <a:r>
              <a:rPr lang="nl-BE" sz="1400">
                <a:solidFill>
                  <a:schemeClr val="accent1"/>
                </a:solidFill>
              </a:rPr>
              <a:t> </a:t>
            </a:r>
            <a:r>
              <a:rPr lang="nl-BE" sz="1400" err="1">
                <a:solidFill>
                  <a:schemeClr val="accent1"/>
                </a:solidFill>
              </a:rPr>
              <a:t>and</a:t>
            </a:r>
            <a:r>
              <a:rPr lang="nl-BE" sz="1400">
                <a:solidFill>
                  <a:schemeClr val="accent1"/>
                </a:solidFill>
              </a:rPr>
              <a:t> </a:t>
            </a:r>
            <a:r>
              <a:rPr lang="nl-BE" sz="1400" err="1">
                <a:solidFill>
                  <a:schemeClr val="accent1"/>
                </a:solidFill>
              </a:rPr>
              <a:t>ecosystems</a:t>
            </a:r>
            <a:endParaRPr lang="nl-BE" sz="1400">
              <a:solidFill>
                <a:schemeClr val="accent1"/>
              </a:solidFill>
            </a:endParaRPr>
          </a:p>
          <a:p>
            <a:endParaRPr lang="nl-BE" sz="1400">
              <a:solidFill>
                <a:schemeClr val="accent1"/>
              </a:solidFill>
            </a:endParaRPr>
          </a:p>
        </p:txBody>
      </p:sp>
      <p:pic>
        <p:nvPicPr>
          <p:cNvPr id="22" name="Graphic 21" descr="Arrow Down with solid fill">
            <a:extLst>
              <a:ext uri="{FF2B5EF4-FFF2-40B4-BE49-F238E27FC236}">
                <a16:creationId xmlns:a16="http://schemas.microsoft.com/office/drawing/2014/main" id="{E01427F0-D7F6-B172-B47A-E80F459EF3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4552770" y="4590648"/>
            <a:ext cx="606949" cy="606949"/>
          </a:xfrm>
          <a:prstGeom prst="rect">
            <a:avLst/>
          </a:prstGeom>
        </p:spPr>
      </p:pic>
      <p:sp>
        <p:nvSpPr>
          <p:cNvPr id="23" name="TextBox 22">
            <a:extLst>
              <a:ext uri="{FF2B5EF4-FFF2-40B4-BE49-F238E27FC236}">
                <a16:creationId xmlns:a16="http://schemas.microsoft.com/office/drawing/2014/main" id="{E377AFCC-82C6-8CCC-9721-4E1D876F665E}"/>
              </a:ext>
            </a:extLst>
          </p:cNvPr>
          <p:cNvSpPr txBox="1"/>
          <p:nvPr/>
        </p:nvSpPr>
        <p:spPr>
          <a:xfrm>
            <a:off x="5240102" y="4727173"/>
            <a:ext cx="3238848" cy="1261884"/>
          </a:xfrm>
          <a:prstGeom prst="rect">
            <a:avLst/>
          </a:prstGeom>
          <a:noFill/>
        </p:spPr>
        <p:txBody>
          <a:bodyPr wrap="square" rtlCol="0">
            <a:spAutoFit/>
          </a:bodyPr>
          <a:lstStyle/>
          <a:p>
            <a:r>
              <a:rPr lang="nl-BE" sz="1400" b="1" u="sng">
                <a:solidFill>
                  <a:schemeClr val="accent1"/>
                </a:solidFill>
              </a:rPr>
              <a:t>Impactbepalende factoren</a:t>
            </a:r>
          </a:p>
          <a:p>
            <a:r>
              <a:rPr lang="nl-BE" sz="1400">
                <a:solidFill>
                  <a:schemeClr val="accent1"/>
                </a:solidFill>
              </a:rPr>
              <a:t>Toename in broeikasgassen</a:t>
            </a:r>
          </a:p>
          <a:p>
            <a:pPr marL="628650" lvl="1" indent="-171450">
              <a:buClr>
                <a:schemeClr val="accent4"/>
              </a:buClr>
              <a:buFont typeface="Wingdings" panose="05000000000000000000" pitchFamily="2" charset="2"/>
              <a:buChar char="q"/>
            </a:pPr>
            <a:r>
              <a:rPr lang="nl-BE" sz="1200">
                <a:solidFill>
                  <a:schemeClr val="accent1"/>
                </a:solidFill>
              </a:rPr>
              <a:t>Toename in de landbouwactiviteiten</a:t>
            </a:r>
          </a:p>
          <a:p>
            <a:pPr marL="628650" lvl="1" indent="-171450">
              <a:buClr>
                <a:schemeClr val="accent4"/>
              </a:buClr>
              <a:buFont typeface="Wingdings" panose="05000000000000000000" pitchFamily="2" charset="2"/>
              <a:buChar char="q"/>
            </a:pPr>
            <a:r>
              <a:rPr lang="nl-BE" sz="1200">
                <a:solidFill>
                  <a:schemeClr val="accent1"/>
                </a:solidFill>
              </a:rPr>
              <a:t>Toename in de productie met (hoge) uitstoot van broeikasgassen</a:t>
            </a:r>
          </a:p>
          <a:p>
            <a:pPr marL="628650" lvl="1" indent="-171450">
              <a:buClr>
                <a:schemeClr val="accent4"/>
              </a:buClr>
              <a:buFont typeface="Wingdings" panose="05000000000000000000" pitchFamily="2" charset="2"/>
              <a:buChar char="q"/>
            </a:pPr>
            <a:r>
              <a:rPr lang="nl-BE" sz="1200">
                <a:solidFill>
                  <a:schemeClr val="accent1"/>
                </a:solidFill>
              </a:rPr>
              <a:t>Toename nood aan verwarming</a:t>
            </a:r>
          </a:p>
        </p:txBody>
      </p:sp>
      <p:sp>
        <p:nvSpPr>
          <p:cNvPr id="24" name="TextBox 23">
            <a:extLst>
              <a:ext uri="{FF2B5EF4-FFF2-40B4-BE49-F238E27FC236}">
                <a16:creationId xmlns:a16="http://schemas.microsoft.com/office/drawing/2014/main" id="{B98AABC5-FB39-A0DA-E639-E6805242413C}"/>
              </a:ext>
            </a:extLst>
          </p:cNvPr>
          <p:cNvSpPr txBox="1"/>
          <p:nvPr/>
        </p:nvSpPr>
        <p:spPr>
          <a:xfrm>
            <a:off x="8610600" y="4727173"/>
            <a:ext cx="3373445" cy="1661993"/>
          </a:xfrm>
          <a:prstGeom prst="rect">
            <a:avLst/>
          </a:prstGeom>
          <a:noFill/>
        </p:spPr>
        <p:txBody>
          <a:bodyPr wrap="square" rtlCol="0">
            <a:spAutoFit/>
          </a:bodyPr>
          <a:lstStyle/>
          <a:p>
            <a:r>
              <a:rPr lang="nl-BE" sz="1400" b="1" u="sng">
                <a:solidFill>
                  <a:schemeClr val="accent1"/>
                </a:solidFill>
              </a:rPr>
              <a:t>Vraagstelling in MSS checklist</a:t>
            </a:r>
          </a:p>
          <a:p>
            <a:r>
              <a:rPr lang="nl-BE" sz="1400">
                <a:solidFill>
                  <a:schemeClr val="accent1"/>
                </a:solidFill>
              </a:rPr>
              <a:t>Leidt de subsidie tot een toename in de uitstoot van broeikasgassen?</a:t>
            </a:r>
          </a:p>
          <a:p>
            <a:pPr marL="628650" lvl="1" indent="-171450">
              <a:buClr>
                <a:schemeClr val="accent4"/>
              </a:buClr>
              <a:buFont typeface="Wingdings" panose="05000000000000000000" pitchFamily="2" charset="2"/>
              <a:buChar char="q"/>
            </a:pPr>
            <a:r>
              <a:rPr lang="nl-BE" sz="1200">
                <a:solidFill>
                  <a:schemeClr val="accent1"/>
                </a:solidFill>
              </a:rPr>
              <a:t>Leidt de subsidie tot een toename in de landbouwactiviteiten?</a:t>
            </a:r>
          </a:p>
          <a:p>
            <a:pPr marL="628650" lvl="1" indent="-171450">
              <a:buClr>
                <a:schemeClr val="accent4"/>
              </a:buClr>
              <a:buFont typeface="Wingdings" panose="05000000000000000000" pitchFamily="2" charset="2"/>
              <a:buChar char="q"/>
            </a:pPr>
            <a:r>
              <a:rPr lang="nl-BE" sz="1200">
                <a:solidFill>
                  <a:schemeClr val="accent1"/>
                </a:solidFill>
              </a:rPr>
              <a:t>Leidt de subsidie tot een toename in de productie met (hoge) uitstoot van broeikasgassen?</a:t>
            </a:r>
          </a:p>
        </p:txBody>
      </p:sp>
      <p:pic>
        <p:nvPicPr>
          <p:cNvPr id="26" name="Graphic 25" descr="Arrow Down with solid fill">
            <a:extLst>
              <a:ext uri="{FF2B5EF4-FFF2-40B4-BE49-F238E27FC236}">
                <a16:creationId xmlns:a16="http://schemas.microsoft.com/office/drawing/2014/main" id="{CE6886E5-F352-64F4-AB96-697E6BCAA8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7737783" y="4590648"/>
            <a:ext cx="606949" cy="606949"/>
          </a:xfrm>
          <a:prstGeom prst="rect">
            <a:avLst/>
          </a:prstGeom>
        </p:spPr>
      </p:pic>
    </p:spTree>
    <p:extLst>
      <p:ext uri="{BB962C8B-B14F-4D97-AF65-F5344CB8AC3E}">
        <p14:creationId xmlns:p14="http://schemas.microsoft.com/office/powerpoint/2010/main" val="60799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P spid="23" grpId="0"/>
      <p:bldP spid="24" grpId="0"/>
    </p:bldLst>
  </p:timing>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C472B21-C1EE-5875-0644-09606BFC04D0}"/>
              </a:ext>
            </a:extLst>
          </p:cNvPr>
          <p:cNvSpPr>
            <a:spLocks noGrp="1"/>
          </p:cNvSpPr>
          <p:nvPr>
            <p:ph type="title"/>
          </p:nvPr>
        </p:nvSpPr>
        <p:spPr>
          <a:xfrm>
            <a:off x="1371599" y="294538"/>
            <a:ext cx="9895951" cy="1033669"/>
          </a:xfrm>
        </p:spPr>
        <p:txBody>
          <a:bodyPr>
            <a:normAutofit/>
          </a:bodyPr>
          <a:lstStyle/>
          <a:p>
            <a:r>
              <a:rPr lang="nl-NL" sz="4000">
                <a:solidFill>
                  <a:srgbClr val="FFFFFF"/>
                </a:solidFill>
              </a:rPr>
              <a:t>Agenda </a:t>
            </a:r>
          </a:p>
        </p:txBody>
      </p:sp>
      <p:sp>
        <p:nvSpPr>
          <p:cNvPr id="3" name="Tijdelijke aanduiding voor inhoud 2">
            <a:extLst>
              <a:ext uri="{FF2B5EF4-FFF2-40B4-BE49-F238E27FC236}">
                <a16:creationId xmlns:a16="http://schemas.microsoft.com/office/drawing/2014/main" id="{619759F2-6CB7-4101-DC1E-670E83292C01}"/>
              </a:ext>
            </a:extLst>
          </p:cNvPr>
          <p:cNvSpPr>
            <a:spLocks noGrp="1"/>
          </p:cNvSpPr>
          <p:nvPr>
            <p:ph idx="1"/>
          </p:nvPr>
        </p:nvSpPr>
        <p:spPr>
          <a:xfrm>
            <a:off x="1371599" y="2318197"/>
            <a:ext cx="9724031" cy="3683358"/>
          </a:xfrm>
        </p:spPr>
        <p:txBody>
          <a:bodyPr anchor="ctr">
            <a:normAutofit/>
          </a:bodyPr>
          <a:lstStyle/>
          <a:p>
            <a:pPr marL="457200" lvl="0" indent="-457200">
              <a:buAutoNum type="arabicPeriod"/>
            </a:pPr>
            <a:r>
              <a:rPr lang="nl-BE" sz="2400">
                <a:latin typeface="Aptos" panose="020B0004020202020204" pitchFamily="34" charset="0"/>
                <a:ea typeface="Aptos" panose="020B0004020202020204" pitchFamily="34" charset="0"/>
                <a:cs typeface="Times New Roman" panose="02020603050405020304" pitchFamily="18" charset="0"/>
              </a:rPr>
              <a:t>Context</a:t>
            </a:r>
          </a:p>
          <a:p>
            <a:pPr marL="457200" lvl="0" indent="-457200">
              <a:buAutoNum type="arabicPeriod"/>
            </a:pPr>
            <a:r>
              <a:rPr lang="nl-BE" sz="2400">
                <a:latin typeface="Aptos" panose="020B0004020202020204" pitchFamily="34" charset="0"/>
                <a:ea typeface="Aptos" panose="020B0004020202020204" pitchFamily="34" charset="0"/>
                <a:cs typeface="Times New Roman" panose="02020603050405020304" pitchFamily="18" charset="0"/>
              </a:rPr>
              <a:t>Inventarisatieprotocol</a:t>
            </a:r>
          </a:p>
          <a:p>
            <a:pPr marL="457200" lvl="0" indent="-457200">
              <a:buAutoNum type="arabicPeriod"/>
            </a:pPr>
            <a:r>
              <a:rPr lang="nl-BE" sz="2400">
                <a:latin typeface="Aptos" panose="020B0004020202020204" pitchFamily="34" charset="0"/>
                <a:ea typeface="Aptos" panose="020B0004020202020204" pitchFamily="34" charset="0"/>
                <a:cs typeface="Times New Roman" panose="02020603050405020304" pitchFamily="18" charset="0"/>
              </a:rPr>
              <a:t>Uitvoering stappen 0 en 1</a:t>
            </a:r>
          </a:p>
          <a:p>
            <a:pPr marL="457200" lvl="0" indent="-457200">
              <a:buAutoNum type="arabicPeriod"/>
            </a:pPr>
            <a:r>
              <a:rPr lang="nl-BE" sz="2400">
                <a:effectLst/>
                <a:latin typeface="Aptos" panose="020B0004020202020204" pitchFamily="34" charset="0"/>
                <a:ea typeface="Aptos" panose="020B0004020202020204" pitchFamily="34" charset="0"/>
                <a:cs typeface="Times New Roman" panose="02020603050405020304" pitchFamily="18" charset="0"/>
              </a:rPr>
              <a:t>Voorlopige resultaten Vlaams gewest</a:t>
            </a:r>
          </a:p>
          <a:p>
            <a:pPr marL="457200" lvl="0" indent="-457200">
              <a:buAutoNum type="arabicPeriod"/>
            </a:pPr>
            <a:r>
              <a:rPr lang="nl-BE" sz="2400">
                <a:latin typeface="Aptos" panose="020B0004020202020204" pitchFamily="34" charset="0"/>
                <a:ea typeface="Aptos" panose="020B0004020202020204" pitchFamily="34" charset="0"/>
                <a:cs typeface="Times New Roman" panose="02020603050405020304" pitchFamily="18" charset="0"/>
              </a:rPr>
              <a:t>Volgende stappen</a:t>
            </a:r>
            <a:endParaRPr lang="nl-BE" sz="24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E3B840AD-7156-2312-972B-B388B0D71D5B}"/>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
        <p:nvSpPr>
          <p:cNvPr id="5" name="Tijdelijke aanduiding voor dianummer 4">
            <a:extLst>
              <a:ext uri="{FF2B5EF4-FFF2-40B4-BE49-F238E27FC236}">
                <a16:creationId xmlns:a16="http://schemas.microsoft.com/office/drawing/2014/main" id="{00DD7467-1D83-3580-0B21-ADAF26FD32BA}"/>
              </a:ext>
            </a:extLst>
          </p:cNvPr>
          <p:cNvSpPr>
            <a:spLocks noGrp="1"/>
          </p:cNvSpPr>
          <p:nvPr>
            <p:ph type="sldNum" sz="quarter" idx="12"/>
          </p:nvPr>
        </p:nvSpPr>
        <p:spPr/>
        <p:txBody>
          <a:bodyPr/>
          <a:lstStyle/>
          <a:p>
            <a:fld id="{00203DE1-50C5-D241-B52C-37C6DAC8FC4D}" type="slidenum">
              <a:rPr lang="nl-NL" smtClean="0"/>
              <a:t>2</a:t>
            </a:fld>
            <a:endParaRPr lang="nl-NL"/>
          </a:p>
        </p:txBody>
      </p:sp>
      <p:pic>
        <p:nvPicPr>
          <p:cNvPr id="6" name="Afbeelding 5">
            <a:extLst>
              <a:ext uri="{FF2B5EF4-FFF2-40B4-BE49-F238E27FC236}">
                <a16:creationId xmlns:a16="http://schemas.microsoft.com/office/drawing/2014/main" id="{362AE4AC-87BA-00C4-DD9B-40B90CF6B014}"/>
              </a:ext>
            </a:extLst>
          </p:cNvPr>
          <p:cNvPicPr>
            <a:picLocks noChangeAspect="1"/>
          </p:cNvPicPr>
          <p:nvPr/>
        </p:nvPicPr>
        <p:blipFill>
          <a:blip r:embed="rId2"/>
          <a:stretch>
            <a:fillRect/>
          </a:stretch>
        </p:blipFill>
        <p:spPr>
          <a:xfrm>
            <a:off x="8254999" y="2445376"/>
            <a:ext cx="2665195" cy="3429000"/>
          </a:xfrm>
          <a:prstGeom prst="rect">
            <a:avLst/>
          </a:prstGeom>
          <a:ln>
            <a:solidFill>
              <a:schemeClr val="accent1"/>
            </a:solidFill>
          </a:ln>
        </p:spPr>
      </p:pic>
      <p:cxnSp>
        <p:nvCxnSpPr>
          <p:cNvPr id="7" name="Rechte verbindingslijn met pijl 6">
            <a:extLst>
              <a:ext uri="{FF2B5EF4-FFF2-40B4-BE49-F238E27FC236}">
                <a16:creationId xmlns:a16="http://schemas.microsoft.com/office/drawing/2014/main" id="{3B7097AC-7E84-B2BB-FF71-3B4B2D724C15}"/>
              </a:ext>
            </a:extLst>
          </p:cNvPr>
          <p:cNvCxnSpPr>
            <a:cxnSpLocks/>
          </p:cNvCxnSpPr>
          <p:nvPr/>
        </p:nvCxnSpPr>
        <p:spPr>
          <a:xfrm>
            <a:off x="5361709" y="4159876"/>
            <a:ext cx="27535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9668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9815EC-84D0-5370-A772-55960F6BEBB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CD1025-86AF-0B5A-7530-3D1D08610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784F6E-6474-5840-42D4-18194836B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8F29CA1-D259-7714-E875-D199D5325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CBDEAB-F7AE-DC8F-0BFC-3686F17B1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088561F-195E-753B-A166-380FE4005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3C05635-7377-AF28-B479-7C218E6FCB79}"/>
              </a:ext>
            </a:extLst>
          </p:cNvPr>
          <p:cNvSpPr>
            <a:spLocks noGrp="1"/>
          </p:cNvSpPr>
          <p:nvPr>
            <p:ph type="title"/>
          </p:nvPr>
        </p:nvSpPr>
        <p:spPr>
          <a:xfrm>
            <a:off x="838201" y="294538"/>
            <a:ext cx="10429349" cy="1033669"/>
          </a:xfrm>
        </p:spPr>
        <p:txBody>
          <a:bodyPr>
            <a:normAutofit/>
          </a:bodyPr>
          <a:lstStyle/>
          <a:p>
            <a:pPr lvl="0"/>
            <a:r>
              <a:rPr lang="nl-NL" sz="4000" b="1">
                <a:solidFill>
                  <a:schemeClr val="bg1"/>
                </a:solidFill>
                <a:effectLst/>
                <a:latin typeface="Aptos" panose="020B0004020202020204" pitchFamily="34" charset="0"/>
                <a:ea typeface="Aptos" panose="020B0004020202020204" pitchFamily="34" charset="0"/>
                <a:cs typeface="Times New Roman" panose="02020603050405020304" pitchFamily="18" charset="0"/>
              </a:rPr>
              <a:t>Stap 2</a:t>
            </a:r>
            <a:r>
              <a:rPr lang="nl-NL" sz="4000">
                <a:solidFill>
                  <a:schemeClr val="bg1"/>
                </a:solidFill>
                <a:effectLst/>
                <a:latin typeface="Aptos" panose="020B0004020202020204" pitchFamily="34" charset="0"/>
                <a:ea typeface="Aptos" panose="020B0004020202020204" pitchFamily="34" charset="0"/>
                <a:cs typeface="Times New Roman" panose="02020603050405020304" pitchFamily="18" charset="0"/>
              </a:rPr>
              <a:t>: Evaluatie toewijsbaarheid</a:t>
            </a:r>
            <a:endParaRPr lang="nl-BE" sz="4000">
              <a:solidFill>
                <a:schemeClr val="bg1"/>
              </a:solidFill>
              <a:latin typeface="Aptos" panose="020B0004020202020204" pitchFamily="34" charset="0"/>
              <a:cs typeface="Times New Roman" panose="02020603050405020304" pitchFamily="18" charset="0"/>
            </a:endParaRPr>
          </a:p>
        </p:txBody>
      </p:sp>
      <p:sp>
        <p:nvSpPr>
          <p:cNvPr id="5" name="Tijdelijke aanduiding voor dianummer 4">
            <a:extLst>
              <a:ext uri="{FF2B5EF4-FFF2-40B4-BE49-F238E27FC236}">
                <a16:creationId xmlns:a16="http://schemas.microsoft.com/office/drawing/2014/main" id="{B58A6D39-D22E-E623-FEB6-0AA9FEDD6A31}"/>
              </a:ext>
            </a:extLst>
          </p:cNvPr>
          <p:cNvSpPr>
            <a:spLocks noGrp="1"/>
          </p:cNvSpPr>
          <p:nvPr>
            <p:ph type="sldNum" sz="quarter" idx="12"/>
          </p:nvPr>
        </p:nvSpPr>
        <p:spPr/>
        <p:txBody>
          <a:bodyPr/>
          <a:lstStyle/>
          <a:p>
            <a:fld id="{00203DE1-50C5-D241-B52C-37C6DAC8FC4D}" type="slidenum">
              <a:rPr lang="nl-NL" smtClean="0"/>
              <a:t>20</a:t>
            </a:fld>
            <a:endParaRPr lang="nl-NL"/>
          </a:p>
        </p:txBody>
      </p:sp>
      <p:sp>
        <p:nvSpPr>
          <p:cNvPr id="25" name="Arrow: Chevron 24">
            <a:extLst>
              <a:ext uri="{FF2B5EF4-FFF2-40B4-BE49-F238E27FC236}">
                <a16:creationId xmlns:a16="http://schemas.microsoft.com/office/drawing/2014/main" id="{03749911-4213-2F2D-0198-EF57784BF2B8}"/>
              </a:ext>
            </a:extLst>
          </p:cNvPr>
          <p:cNvSpPr/>
          <p:nvPr/>
        </p:nvSpPr>
        <p:spPr>
          <a:xfrm>
            <a:off x="6532245" y="2072130"/>
            <a:ext cx="2392679" cy="406801"/>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Stap 2a</a:t>
            </a:r>
          </a:p>
        </p:txBody>
      </p:sp>
      <p:pic>
        <p:nvPicPr>
          <p:cNvPr id="7" name="Picture 6">
            <a:extLst>
              <a:ext uri="{FF2B5EF4-FFF2-40B4-BE49-F238E27FC236}">
                <a16:creationId xmlns:a16="http://schemas.microsoft.com/office/drawing/2014/main" id="{AFB4A2CE-C8B6-95BB-411D-36C96D74BC0F}"/>
              </a:ext>
            </a:extLst>
          </p:cNvPr>
          <p:cNvPicPr>
            <a:picLocks noChangeAspect="1"/>
          </p:cNvPicPr>
          <p:nvPr/>
        </p:nvPicPr>
        <p:blipFill>
          <a:blip r:embed="rId2"/>
          <a:stretch>
            <a:fillRect/>
          </a:stretch>
        </p:blipFill>
        <p:spPr>
          <a:xfrm>
            <a:off x="10831831" y="1868078"/>
            <a:ext cx="1265239" cy="1247443"/>
          </a:xfrm>
          <a:prstGeom prst="rect">
            <a:avLst/>
          </a:prstGeom>
        </p:spPr>
      </p:pic>
      <p:sp>
        <p:nvSpPr>
          <p:cNvPr id="9" name="Rectangle 8">
            <a:extLst>
              <a:ext uri="{FF2B5EF4-FFF2-40B4-BE49-F238E27FC236}">
                <a16:creationId xmlns:a16="http://schemas.microsoft.com/office/drawing/2014/main" id="{19A70424-A8A6-1088-9CFB-E71E9289C5F4}"/>
              </a:ext>
            </a:extLst>
          </p:cNvPr>
          <p:cNvSpPr/>
          <p:nvPr/>
        </p:nvSpPr>
        <p:spPr>
          <a:xfrm>
            <a:off x="10743210" y="2437131"/>
            <a:ext cx="1442480" cy="58257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ijdelijke aanduiding voor inhoud 4">
            <a:extLst>
              <a:ext uri="{FF2B5EF4-FFF2-40B4-BE49-F238E27FC236}">
                <a16:creationId xmlns:a16="http://schemas.microsoft.com/office/drawing/2014/main" id="{7F7FA8CF-6139-0372-343D-30873AAED98D}"/>
              </a:ext>
            </a:extLst>
          </p:cNvPr>
          <p:cNvSpPr txBox="1">
            <a:spLocks/>
          </p:cNvSpPr>
          <p:nvPr/>
        </p:nvSpPr>
        <p:spPr>
          <a:xfrm>
            <a:off x="838201" y="2801199"/>
            <a:ext cx="10515599" cy="29314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b="1">
                <a:latin typeface="Aptos" panose="020B0004020202020204" pitchFamily="34" charset="0"/>
                <a:ea typeface="Aptos" panose="020B0004020202020204" pitchFamily="34" charset="0"/>
                <a:cs typeface="Times New Roman" panose="02020603050405020304" pitchFamily="18" charset="0"/>
              </a:rPr>
              <a:t>Doel: </a:t>
            </a:r>
            <a:r>
              <a:rPr lang="nl-NL" sz="1800">
                <a:latin typeface="Aptos" panose="020B0004020202020204" pitchFamily="34" charset="0"/>
                <a:ea typeface="Aptos" panose="020B0004020202020204" pitchFamily="34" charset="0"/>
                <a:cs typeface="Times New Roman" panose="02020603050405020304" pitchFamily="18" charset="0"/>
              </a:rPr>
              <a:t>nagaan of de milieu-impact </a:t>
            </a:r>
            <a:r>
              <a:rPr lang="nl-NL" sz="1800" i="1">
                <a:latin typeface="Aptos" panose="020B0004020202020204" pitchFamily="34" charset="0"/>
                <a:ea typeface="Aptos" panose="020B0004020202020204" pitchFamily="34" charset="0"/>
                <a:cs typeface="Times New Roman" panose="02020603050405020304" pitchFamily="18" charset="0"/>
              </a:rPr>
              <a:t>het gevolg is van </a:t>
            </a:r>
            <a:r>
              <a:rPr lang="nl-NL" sz="1800">
                <a:latin typeface="Aptos" panose="020B0004020202020204" pitchFamily="34" charset="0"/>
                <a:ea typeface="Aptos" panose="020B0004020202020204" pitchFamily="34" charset="0"/>
                <a:cs typeface="Times New Roman" panose="02020603050405020304" pitchFamily="18" charset="0"/>
              </a:rPr>
              <a:t>de subsidie </a:t>
            </a:r>
            <a:br>
              <a:rPr lang="nl-NL" sz="1800">
                <a:latin typeface="Aptos" panose="020B0004020202020204" pitchFamily="34" charset="0"/>
                <a:ea typeface="Aptos" panose="020B0004020202020204" pitchFamily="34" charset="0"/>
                <a:cs typeface="Times New Roman" panose="02020603050405020304" pitchFamily="18" charset="0"/>
              </a:rPr>
            </a:br>
            <a:r>
              <a:rPr lang="nl-NL" sz="1800">
                <a:latin typeface="Aptos" panose="020B0004020202020204" pitchFamily="34" charset="0"/>
                <a:ea typeface="Aptos" panose="020B0004020202020204" pitchFamily="34" charset="0"/>
                <a:cs typeface="Times New Roman" panose="02020603050405020304" pitchFamily="18" charset="0"/>
              </a:rPr>
              <a:t>(</a:t>
            </a:r>
            <a:r>
              <a:rPr lang="nl-NL" sz="180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impact is </a:t>
            </a:r>
            <a:r>
              <a:rPr lang="nl-NL" sz="1800">
                <a:latin typeface="Aptos" panose="020B0004020202020204" pitchFamily="34" charset="0"/>
                <a:ea typeface="Aptos" panose="020B0004020202020204" pitchFamily="34" charset="0"/>
                <a:cs typeface="Times New Roman" panose="02020603050405020304" pitchFamily="18" charset="0"/>
              </a:rPr>
              <a:t>‘toewijsbaar’ aan de subsidie)</a:t>
            </a:r>
          </a:p>
          <a:p>
            <a:pPr marL="0" indent="0">
              <a:buFont typeface="Arial" panose="020B0604020202020204" pitchFamily="34" charset="0"/>
              <a:buNone/>
            </a:pPr>
            <a:r>
              <a:rPr lang="nl-NL" sz="1800" b="1">
                <a:latin typeface="Aptos" panose="020B0004020202020204" pitchFamily="34" charset="0"/>
                <a:ea typeface="Aptos" panose="020B0004020202020204" pitchFamily="34" charset="0"/>
                <a:cs typeface="Times New Roman" panose="02020603050405020304" pitchFamily="18" charset="0"/>
              </a:rPr>
              <a:t>Rollen en verantwoordelijkheden </a:t>
            </a:r>
            <a:r>
              <a:rPr lang="nl-NL" sz="1800">
                <a:latin typeface="Aptos" panose="020B0004020202020204" pitchFamily="34" charset="0"/>
                <a:ea typeface="Aptos" panose="020B0004020202020204" pitchFamily="34" charset="0"/>
                <a:cs typeface="Times New Roman" panose="02020603050405020304" pitchFamily="18" charset="0"/>
              </a:rPr>
              <a:t>:</a:t>
            </a:r>
          </a:p>
          <a:p>
            <a:pPr marL="800100" lvl="1" indent="-342900">
              <a:buFont typeface="+mj-lt"/>
              <a:buAutoNum type="alphaUcPeriod"/>
            </a:pPr>
            <a:r>
              <a:rPr lang="nl-NL" sz="1400">
                <a:latin typeface="Aptos" panose="020B0004020202020204" pitchFamily="34" charset="0"/>
                <a:ea typeface="Aptos" panose="020B0004020202020204" pitchFamily="34" charset="0"/>
                <a:cs typeface="Times New Roman" panose="02020603050405020304" pitchFamily="18" charset="0"/>
              </a:rPr>
              <a:t>Evaluatie van toewijsbaarheid door consultant aan de hand van een aantal ‘handvaten’ voor tegenfeitelijke analyse</a:t>
            </a:r>
          </a:p>
          <a:p>
            <a:pPr marL="800100" lvl="1" indent="-342900">
              <a:buFont typeface="+mj-lt"/>
              <a:buAutoNum type="alphaUcPeriod"/>
            </a:pPr>
            <a:r>
              <a:rPr lang="nl-NL" sz="1400" err="1">
                <a:latin typeface="Aptos" panose="020B0004020202020204" pitchFamily="34" charset="0"/>
                <a:ea typeface="Aptos" panose="020B0004020202020204" pitchFamily="34" charset="0"/>
                <a:cs typeface="Times New Roman" panose="02020603050405020304" pitchFamily="18" charset="0"/>
              </a:rPr>
              <a:t>Aftoetsing</a:t>
            </a:r>
            <a:r>
              <a:rPr lang="nl-NL" sz="1400">
                <a:latin typeface="Aptos" panose="020B0004020202020204" pitchFamily="34" charset="0"/>
                <a:ea typeface="Aptos" panose="020B0004020202020204" pitchFamily="34" charset="0"/>
                <a:cs typeface="Times New Roman" panose="02020603050405020304" pitchFamily="18" charset="0"/>
              </a:rPr>
              <a:t> resultaat tegenfeitelijke analyse met de subsidieverlenende overheid</a:t>
            </a:r>
          </a:p>
          <a:p>
            <a:pPr marL="0" indent="0">
              <a:buFont typeface="Arial" panose="020B0604020202020204" pitchFamily="34" charset="0"/>
              <a:buNone/>
            </a:pPr>
            <a:endParaRPr lang="nl-NL" sz="1800" b="1">
              <a:latin typeface="Aptos" panose="020B0004020202020204" pitchFamily="34" charset="0"/>
              <a:ea typeface="Aptos" panose="020B000402020202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7E89AF55-622E-39D0-4602-BEF523791B9F}"/>
              </a:ext>
            </a:extLst>
          </p:cNvPr>
          <p:cNvSpPr/>
          <p:nvPr/>
        </p:nvSpPr>
        <p:spPr>
          <a:xfrm>
            <a:off x="2117755" y="4720728"/>
            <a:ext cx="9866290" cy="1839453"/>
          </a:xfrm>
          <a:prstGeom prst="rect">
            <a:avLst/>
          </a:prstGeom>
          <a:noFill/>
          <a:ln w="9525">
            <a:solidFill>
              <a:schemeClr val="accent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a:extLst>
              <a:ext uri="{FF2B5EF4-FFF2-40B4-BE49-F238E27FC236}">
                <a16:creationId xmlns:a16="http://schemas.microsoft.com/office/drawing/2014/main" id="{D6801B62-96D1-F914-7D72-A09674BE05A3}"/>
              </a:ext>
            </a:extLst>
          </p:cNvPr>
          <p:cNvSpPr txBox="1"/>
          <p:nvPr/>
        </p:nvSpPr>
        <p:spPr>
          <a:xfrm rot="16200000">
            <a:off x="852688" y="5378844"/>
            <a:ext cx="1951520" cy="523220"/>
          </a:xfrm>
          <a:prstGeom prst="rect">
            <a:avLst/>
          </a:prstGeom>
          <a:noFill/>
        </p:spPr>
        <p:txBody>
          <a:bodyPr wrap="square" rtlCol="0">
            <a:spAutoFit/>
          </a:bodyPr>
          <a:lstStyle/>
          <a:p>
            <a:pPr algn="ctr"/>
            <a:r>
              <a:rPr lang="nl-BE" sz="1400" b="1" i="1">
                <a:solidFill>
                  <a:schemeClr val="accent1"/>
                </a:solidFill>
              </a:rPr>
              <a:t>Handvaten evaluatie toewijsbaarheid</a:t>
            </a:r>
          </a:p>
        </p:txBody>
      </p:sp>
      <p:sp>
        <p:nvSpPr>
          <p:cNvPr id="17" name="TextBox 16">
            <a:extLst>
              <a:ext uri="{FF2B5EF4-FFF2-40B4-BE49-F238E27FC236}">
                <a16:creationId xmlns:a16="http://schemas.microsoft.com/office/drawing/2014/main" id="{B0F5CFB7-832E-7C62-497D-7C652BCDF6E8}"/>
              </a:ext>
            </a:extLst>
          </p:cNvPr>
          <p:cNvSpPr txBox="1"/>
          <p:nvPr/>
        </p:nvSpPr>
        <p:spPr>
          <a:xfrm>
            <a:off x="2158208" y="4862083"/>
            <a:ext cx="9853534" cy="1815882"/>
          </a:xfrm>
          <a:prstGeom prst="rect">
            <a:avLst/>
          </a:prstGeom>
          <a:noFill/>
        </p:spPr>
        <p:txBody>
          <a:bodyPr wrap="square" rtlCol="0">
            <a:spAutoFit/>
          </a:bodyPr>
          <a:lstStyle/>
          <a:p>
            <a:r>
              <a:rPr lang="nl-BE" sz="1400" b="1" u="sng">
                <a:solidFill>
                  <a:schemeClr val="accent1"/>
                </a:solidFill>
              </a:rPr>
              <a:t>Vragen die de tegenfeitelijke analyse voeden</a:t>
            </a:r>
          </a:p>
          <a:p>
            <a:pPr marL="285750" indent="-285750">
              <a:buFont typeface="Arial" panose="020B0604020202020204" pitchFamily="34" charset="0"/>
              <a:buChar char="•"/>
            </a:pPr>
            <a:r>
              <a:rPr lang="nl-BE" sz="1400">
                <a:solidFill>
                  <a:schemeClr val="accent1"/>
                </a:solidFill>
              </a:rPr>
              <a:t>Onderbouwen de hypothesen van de beleidstheorie de toewijsbaarheid?</a:t>
            </a:r>
          </a:p>
          <a:p>
            <a:pPr marL="285750" indent="-285750">
              <a:buFont typeface="Arial" panose="020B0604020202020204" pitchFamily="34" charset="0"/>
              <a:buChar char="•"/>
            </a:pPr>
            <a:r>
              <a:rPr lang="nl-BE" sz="1400">
                <a:solidFill>
                  <a:schemeClr val="accent1"/>
                </a:solidFill>
              </a:rPr>
              <a:t>Is de geboden subsidie voldoende materieel om beslissing te beïnvloeden?</a:t>
            </a:r>
            <a:br>
              <a:rPr lang="nl-BE" sz="1400">
                <a:solidFill>
                  <a:schemeClr val="accent1"/>
                </a:solidFill>
              </a:rPr>
            </a:br>
            <a:r>
              <a:rPr lang="nl-BE" sz="1400">
                <a:solidFill>
                  <a:schemeClr val="accent1"/>
                </a:solidFill>
              </a:rPr>
              <a:t>   </a:t>
            </a:r>
            <a:r>
              <a:rPr lang="nl-BE" sz="1200" i="1">
                <a:solidFill>
                  <a:schemeClr val="accent1"/>
                </a:solidFill>
              </a:rPr>
              <a:t>(Hoogte van de subsidie / wegnemen van de ‘onrendabele top’ / …)</a:t>
            </a:r>
          </a:p>
          <a:p>
            <a:pPr marL="285750" indent="-285750">
              <a:buFont typeface="Arial" panose="020B0604020202020204" pitchFamily="34" charset="0"/>
              <a:buChar char="•"/>
            </a:pPr>
            <a:r>
              <a:rPr lang="nl-BE" sz="1400">
                <a:solidFill>
                  <a:schemeClr val="accent1"/>
                </a:solidFill>
              </a:rPr>
              <a:t>Zijn er geen externe dwingende factoren die maken dat de activiteit zich ook zonder subsidie zou voordoen?</a:t>
            </a:r>
          </a:p>
          <a:p>
            <a:pPr marL="285750" indent="-285750">
              <a:buFont typeface="Arial" panose="020B0604020202020204" pitchFamily="34" charset="0"/>
              <a:buChar char="•"/>
            </a:pPr>
            <a:r>
              <a:rPr lang="nl-BE" sz="1400">
                <a:solidFill>
                  <a:schemeClr val="accent1"/>
                </a:solidFill>
              </a:rPr>
              <a:t>Is de gesubsidieerde activiteit voldoende prijselastisch?</a:t>
            </a:r>
          </a:p>
          <a:p>
            <a:r>
              <a:rPr lang="nl-BE" sz="1400">
                <a:solidFill>
                  <a:schemeClr val="accent1"/>
                </a:solidFill>
              </a:rPr>
              <a:t>…</a:t>
            </a:r>
          </a:p>
          <a:p>
            <a:endParaRPr lang="nl-BE" sz="1400">
              <a:solidFill>
                <a:schemeClr val="accent1"/>
              </a:solidFill>
            </a:endParaRPr>
          </a:p>
        </p:txBody>
      </p:sp>
      <p:sp>
        <p:nvSpPr>
          <p:cNvPr id="4" name="Tijdelijke aanduiding voor voettekst 3">
            <a:extLst>
              <a:ext uri="{FF2B5EF4-FFF2-40B4-BE49-F238E27FC236}">
                <a16:creationId xmlns:a16="http://schemas.microsoft.com/office/drawing/2014/main" id="{AB4B158E-454B-86D5-1128-571ADD0F5A7D}"/>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Tree>
    <p:extLst>
      <p:ext uri="{BB962C8B-B14F-4D97-AF65-F5344CB8AC3E}">
        <p14:creationId xmlns:p14="http://schemas.microsoft.com/office/powerpoint/2010/main" val="85164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97BEAA-F22B-0FB4-47C5-4B45B855B3A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D931F2-248B-C3D6-A7EC-882C50B57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E3E118-A2B8-DB9D-F7B7-6F49573C8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8C9DCB-B8C7-A1D4-A23A-2395BEC43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E452BD-06BD-52F1-0B87-0BE9351F6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653C00E-B8F2-1537-991A-D44382B1C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27E3B5F-B3EA-B471-6ADF-12C2805E4425}"/>
              </a:ext>
            </a:extLst>
          </p:cNvPr>
          <p:cNvSpPr>
            <a:spLocks noGrp="1"/>
          </p:cNvSpPr>
          <p:nvPr>
            <p:ph type="title"/>
          </p:nvPr>
        </p:nvSpPr>
        <p:spPr>
          <a:xfrm>
            <a:off x="838201" y="294538"/>
            <a:ext cx="10429349" cy="1033669"/>
          </a:xfrm>
        </p:spPr>
        <p:txBody>
          <a:bodyPr>
            <a:normAutofit/>
          </a:bodyPr>
          <a:lstStyle/>
          <a:p>
            <a:pPr lvl="0"/>
            <a:r>
              <a:rPr lang="nl-NL" sz="4000" b="1">
                <a:solidFill>
                  <a:schemeClr val="bg1"/>
                </a:solidFill>
                <a:effectLst/>
                <a:latin typeface="Aptos" panose="020B0004020202020204" pitchFamily="34" charset="0"/>
                <a:ea typeface="Aptos" panose="020B0004020202020204" pitchFamily="34" charset="0"/>
                <a:cs typeface="Times New Roman" panose="02020603050405020304" pitchFamily="18" charset="0"/>
              </a:rPr>
              <a:t>Stap 2b</a:t>
            </a:r>
            <a:r>
              <a:rPr lang="nl-NL" sz="4000">
                <a:solidFill>
                  <a:schemeClr val="bg1"/>
                </a:solidFill>
                <a:effectLst/>
                <a:latin typeface="Aptos" panose="020B0004020202020204" pitchFamily="34" charset="0"/>
                <a:ea typeface="Aptos" panose="020B0004020202020204" pitchFamily="34" charset="0"/>
                <a:cs typeface="Times New Roman" panose="02020603050405020304" pitchFamily="18" charset="0"/>
              </a:rPr>
              <a:t>: Evaluatie materialiteit van de impact</a:t>
            </a:r>
            <a:endParaRPr lang="nl-BE" sz="4000">
              <a:solidFill>
                <a:schemeClr val="bg1"/>
              </a:solidFill>
              <a:latin typeface="Aptos" panose="020B0004020202020204" pitchFamily="34"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AC6FE8F7-4920-EE2F-FC9C-A1D45CC9E769}"/>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
        <p:nvSpPr>
          <p:cNvPr id="5" name="Tijdelijke aanduiding voor dianummer 4">
            <a:extLst>
              <a:ext uri="{FF2B5EF4-FFF2-40B4-BE49-F238E27FC236}">
                <a16:creationId xmlns:a16="http://schemas.microsoft.com/office/drawing/2014/main" id="{E44AFF3B-E90F-120A-B4B8-A6E11ADD477B}"/>
              </a:ext>
            </a:extLst>
          </p:cNvPr>
          <p:cNvSpPr>
            <a:spLocks noGrp="1"/>
          </p:cNvSpPr>
          <p:nvPr>
            <p:ph type="sldNum" sz="quarter" idx="12"/>
          </p:nvPr>
        </p:nvSpPr>
        <p:spPr/>
        <p:txBody>
          <a:bodyPr/>
          <a:lstStyle/>
          <a:p>
            <a:fld id="{00203DE1-50C5-D241-B52C-37C6DAC8FC4D}" type="slidenum">
              <a:rPr lang="nl-NL" smtClean="0"/>
              <a:t>21</a:t>
            </a:fld>
            <a:endParaRPr lang="nl-NL"/>
          </a:p>
        </p:txBody>
      </p:sp>
      <p:sp>
        <p:nvSpPr>
          <p:cNvPr id="26" name="Arrow: Chevron 25">
            <a:extLst>
              <a:ext uri="{FF2B5EF4-FFF2-40B4-BE49-F238E27FC236}">
                <a16:creationId xmlns:a16="http://schemas.microsoft.com/office/drawing/2014/main" id="{AC16F656-06C3-8601-2E62-727337346504}"/>
              </a:ext>
            </a:extLst>
          </p:cNvPr>
          <p:cNvSpPr/>
          <p:nvPr/>
        </p:nvSpPr>
        <p:spPr>
          <a:xfrm>
            <a:off x="8874871" y="2062864"/>
            <a:ext cx="2392679" cy="406801"/>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Stap 2b</a:t>
            </a:r>
          </a:p>
        </p:txBody>
      </p:sp>
      <p:sp>
        <p:nvSpPr>
          <p:cNvPr id="18" name="Tijdelijke aanduiding voor inhoud 4">
            <a:extLst>
              <a:ext uri="{FF2B5EF4-FFF2-40B4-BE49-F238E27FC236}">
                <a16:creationId xmlns:a16="http://schemas.microsoft.com/office/drawing/2014/main" id="{47E6E612-464F-32FF-FE5D-46ABB83F2679}"/>
              </a:ext>
            </a:extLst>
          </p:cNvPr>
          <p:cNvSpPr txBox="1">
            <a:spLocks/>
          </p:cNvSpPr>
          <p:nvPr/>
        </p:nvSpPr>
        <p:spPr>
          <a:xfrm>
            <a:off x="2068830" y="2801199"/>
            <a:ext cx="9284970" cy="29314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b="1">
                <a:latin typeface="Aptos" panose="020B0004020202020204" pitchFamily="34" charset="0"/>
                <a:ea typeface="Aptos" panose="020B0004020202020204" pitchFamily="34" charset="0"/>
                <a:cs typeface="Times New Roman" panose="02020603050405020304" pitchFamily="18" charset="0"/>
              </a:rPr>
              <a:t>Doel: </a:t>
            </a:r>
            <a:r>
              <a:rPr lang="nl-NL" sz="1800">
                <a:latin typeface="Aptos" panose="020B0004020202020204" pitchFamily="34" charset="0"/>
                <a:ea typeface="Aptos" panose="020B0004020202020204" pitchFamily="34" charset="0"/>
                <a:cs typeface="Times New Roman" panose="02020603050405020304" pitchFamily="18" charset="0"/>
              </a:rPr>
              <a:t>nagaan of de milieu-impact die het gevolg is van de subsidie, </a:t>
            </a:r>
            <a:r>
              <a:rPr lang="nl-NL" sz="1800" i="1">
                <a:latin typeface="Aptos" panose="020B0004020202020204" pitchFamily="34" charset="0"/>
                <a:ea typeface="Aptos" panose="020B0004020202020204" pitchFamily="34" charset="0"/>
                <a:cs typeface="Times New Roman" panose="02020603050405020304" pitchFamily="18" charset="0"/>
              </a:rPr>
              <a:t>ernstige afbreuk </a:t>
            </a:r>
            <a:r>
              <a:rPr lang="nl-NL" sz="1800">
                <a:latin typeface="Aptos" panose="020B0004020202020204" pitchFamily="34" charset="0"/>
                <a:ea typeface="Aptos" panose="020B0004020202020204" pitchFamily="34" charset="0"/>
                <a:cs typeface="Times New Roman" panose="02020603050405020304" pitchFamily="18" charset="0"/>
              </a:rPr>
              <a:t>doet aan (minstens) één van de milieudoelstellingen</a:t>
            </a:r>
          </a:p>
          <a:p>
            <a:pPr marL="0" indent="0">
              <a:buFont typeface="Arial" panose="020B0604020202020204" pitchFamily="34" charset="0"/>
              <a:buNone/>
            </a:pPr>
            <a:endParaRPr lang="nl-NL" sz="1800">
              <a:latin typeface="Aptos" panose="020B000402020202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r>
              <a:rPr lang="nl-NL" sz="1800" b="1">
                <a:latin typeface="Aptos" panose="020B0004020202020204" pitchFamily="34" charset="0"/>
                <a:ea typeface="Aptos" panose="020B0004020202020204" pitchFamily="34" charset="0"/>
                <a:cs typeface="Times New Roman" panose="02020603050405020304" pitchFamily="18" charset="0"/>
              </a:rPr>
              <a:t>Rollen en verantwoordelijkheden</a:t>
            </a:r>
            <a:r>
              <a:rPr lang="nl-NL" sz="1800">
                <a:latin typeface="Aptos" panose="020B0004020202020204" pitchFamily="34" charset="0"/>
                <a:ea typeface="Aptos" panose="020B0004020202020204" pitchFamily="34" charset="0"/>
                <a:cs typeface="Times New Roman" panose="02020603050405020304" pitchFamily="18" charset="0"/>
              </a:rPr>
              <a:t>:</a:t>
            </a:r>
          </a:p>
          <a:p>
            <a:pPr marL="800100" lvl="1" indent="-342900">
              <a:buFont typeface="+mj-lt"/>
              <a:buAutoNum type="alphaUcPeriod"/>
            </a:pPr>
            <a:r>
              <a:rPr lang="nl-NL" sz="1400">
                <a:latin typeface="Aptos" panose="020B0004020202020204" pitchFamily="34" charset="0"/>
                <a:ea typeface="Aptos" panose="020B0004020202020204" pitchFamily="34" charset="0"/>
                <a:cs typeface="Times New Roman" panose="02020603050405020304" pitchFamily="18" charset="0"/>
              </a:rPr>
              <a:t>Evaluatie van materialiteit door de consultant aan de hand van 2 criteria / objectiveerbare inschaling</a:t>
            </a:r>
          </a:p>
          <a:p>
            <a:pPr marL="800100" lvl="1" indent="-342900">
              <a:buFont typeface="+mj-lt"/>
              <a:buAutoNum type="alphaUcPeriod"/>
            </a:pPr>
            <a:r>
              <a:rPr lang="nl-NL" sz="1400" err="1">
                <a:latin typeface="Aptos" panose="020B0004020202020204" pitchFamily="34" charset="0"/>
                <a:ea typeface="Aptos" panose="020B0004020202020204" pitchFamily="34" charset="0"/>
                <a:cs typeface="Times New Roman" panose="02020603050405020304" pitchFamily="18" charset="0"/>
              </a:rPr>
              <a:t>Aftoetsing</a:t>
            </a:r>
            <a:r>
              <a:rPr lang="nl-NL" sz="1400">
                <a:latin typeface="Aptos" panose="020B0004020202020204" pitchFamily="34" charset="0"/>
                <a:ea typeface="Aptos" panose="020B0004020202020204" pitchFamily="34" charset="0"/>
                <a:cs typeface="Times New Roman" panose="02020603050405020304" pitchFamily="18" charset="0"/>
              </a:rPr>
              <a:t> met de subsidieverlenende overheid</a:t>
            </a:r>
          </a:p>
          <a:p>
            <a:pPr marL="0" indent="0">
              <a:buFont typeface="Arial" panose="020B0604020202020204" pitchFamily="34" charset="0"/>
              <a:buNone/>
            </a:pPr>
            <a:endParaRPr lang="nl-NL" sz="1800" b="1">
              <a:latin typeface="Aptos" panose="020B0004020202020204" pitchFamily="34" charset="0"/>
              <a:ea typeface="Aptos" panose="020B000402020202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89204A8A-3906-0AE9-B7BC-A9566498B528}"/>
              </a:ext>
            </a:extLst>
          </p:cNvPr>
          <p:cNvSpPr/>
          <p:nvPr/>
        </p:nvSpPr>
        <p:spPr>
          <a:xfrm>
            <a:off x="3472161" y="4789309"/>
            <a:ext cx="8479649" cy="1597433"/>
          </a:xfrm>
          <a:prstGeom prst="rect">
            <a:avLst/>
          </a:prstGeom>
          <a:noFill/>
          <a:ln w="9525">
            <a:solidFill>
              <a:schemeClr val="accent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TextBox 22">
            <a:extLst>
              <a:ext uri="{FF2B5EF4-FFF2-40B4-BE49-F238E27FC236}">
                <a16:creationId xmlns:a16="http://schemas.microsoft.com/office/drawing/2014/main" id="{D5A05B3C-E647-9775-7733-7A192865E2CF}"/>
              </a:ext>
            </a:extLst>
          </p:cNvPr>
          <p:cNvSpPr txBox="1"/>
          <p:nvPr/>
        </p:nvSpPr>
        <p:spPr>
          <a:xfrm rot="16200000">
            <a:off x="2127766" y="5326416"/>
            <a:ext cx="1951520" cy="523220"/>
          </a:xfrm>
          <a:prstGeom prst="rect">
            <a:avLst/>
          </a:prstGeom>
          <a:noFill/>
        </p:spPr>
        <p:txBody>
          <a:bodyPr wrap="square" rtlCol="0">
            <a:spAutoFit/>
          </a:bodyPr>
          <a:lstStyle/>
          <a:p>
            <a:pPr algn="ctr"/>
            <a:r>
              <a:rPr lang="nl-BE" sz="1400" b="1" i="1">
                <a:solidFill>
                  <a:schemeClr val="accent1"/>
                </a:solidFill>
              </a:rPr>
              <a:t>Evaluatie </a:t>
            </a:r>
            <a:r>
              <a:rPr lang="nl-BE" sz="1400" b="1" i="1" err="1">
                <a:solidFill>
                  <a:schemeClr val="accent1"/>
                </a:solidFill>
              </a:rPr>
              <a:t>materialliteit</a:t>
            </a:r>
            <a:endParaRPr lang="nl-BE" sz="1400" b="1" i="1">
              <a:solidFill>
                <a:schemeClr val="accent1"/>
              </a:solidFill>
            </a:endParaRPr>
          </a:p>
        </p:txBody>
      </p:sp>
      <p:sp>
        <p:nvSpPr>
          <p:cNvPr id="24" name="TextBox 23">
            <a:extLst>
              <a:ext uri="{FF2B5EF4-FFF2-40B4-BE49-F238E27FC236}">
                <a16:creationId xmlns:a16="http://schemas.microsoft.com/office/drawing/2014/main" id="{B2C59EB4-F741-32CB-1FAB-D732064E0C7C}"/>
              </a:ext>
            </a:extLst>
          </p:cNvPr>
          <p:cNvSpPr txBox="1"/>
          <p:nvPr/>
        </p:nvSpPr>
        <p:spPr>
          <a:xfrm>
            <a:off x="3533648" y="4894611"/>
            <a:ext cx="2844292" cy="1384995"/>
          </a:xfrm>
          <a:prstGeom prst="rect">
            <a:avLst/>
          </a:prstGeom>
          <a:noFill/>
        </p:spPr>
        <p:txBody>
          <a:bodyPr wrap="square" rtlCol="0">
            <a:spAutoFit/>
          </a:bodyPr>
          <a:lstStyle/>
          <a:p>
            <a:r>
              <a:rPr lang="nl-BE" sz="1400" b="1" u="sng">
                <a:solidFill>
                  <a:schemeClr val="accent1"/>
                </a:solidFill>
              </a:rPr>
              <a:t>Twee criteria</a:t>
            </a:r>
          </a:p>
          <a:p>
            <a:endParaRPr lang="nl-BE" sz="1400" b="1" u="sng">
              <a:solidFill>
                <a:schemeClr val="accent1"/>
              </a:solidFill>
            </a:endParaRPr>
          </a:p>
          <a:p>
            <a:pPr marL="800100" lvl="1" indent="-342900">
              <a:buFont typeface="+mj-lt"/>
              <a:buAutoNum type="arabicPeriod"/>
            </a:pPr>
            <a:r>
              <a:rPr lang="nl-BE" sz="1400">
                <a:solidFill>
                  <a:schemeClr val="accent1"/>
                </a:solidFill>
              </a:rPr>
              <a:t>Impact per eenheid</a:t>
            </a:r>
          </a:p>
          <a:p>
            <a:pPr marL="800100" lvl="1" indent="-342900">
              <a:buFont typeface="+mj-lt"/>
              <a:buAutoNum type="arabicPeriod"/>
            </a:pPr>
            <a:r>
              <a:rPr lang="nl-BE" sz="1400">
                <a:solidFill>
                  <a:schemeClr val="accent1"/>
                </a:solidFill>
              </a:rPr>
              <a:t>Omvang van de subsidie-enveloppe</a:t>
            </a:r>
          </a:p>
          <a:p>
            <a:endParaRPr lang="nl-BE" sz="1400">
              <a:solidFill>
                <a:schemeClr val="accent1"/>
              </a:solidFill>
            </a:endParaRPr>
          </a:p>
        </p:txBody>
      </p:sp>
      <p:pic>
        <p:nvPicPr>
          <p:cNvPr id="28" name="Graphic 27" descr="Arrow Down with solid fill">
            <a:extLst>
              <a:ext uri="{FF2B5EF4-FFF2-40B4-BE49-F238E27FC236}">
                <a16:creationId xmlns:a16="http://schemas.microsoft.com/office/drawing/2014/main" id="{B36BCB10-6A46-AB38-E0AA-81BDE2516D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flipH="1">
            <a:off x="5886252" y="4755346"/>
            <a:ext cx="606949" cy="606949"/>
          </a:xfrm>
          <a:prstGeom prst="rect">
            <a:avLst/>
          </a:prstGeom>
        </p:spPr>
      </p:pic>
      <p:sp>
        <p:nvSpPr>
          <p:cNvPr id="33" name="TextBox 32">
            <a:extLst>
              <a:ext uri="{FF2B5EF4-FFF2-40B4-BE49-F238E27FC236}">
                <a16:creationId xmlns:a16="http://schemas.microsoft.com/office/drawing/2014/main" id="{DA37581B-05B4-8059-0D6E-3A360F634C50}"/>
              </a:ext>
            </a:extLst>
          </p:cNvPr>
          <p:cNvSpPr txBox="1"/>
          <p:nvPr/>
        </p:nvSpPr>
        <p:spPr>
          <a:xfrm>
            <a:off x="6623463" y="4921757"/>
            <a:ext cx="2532761" cy="1292662"/>
          </a:xfrm>
          <a:prstGeom prst="rect">
            <a:avLst/>
          </a:prstGeom>
          <a:noFill/>
        </p:spPr>
        <p:txBody>
          <a:bodyPr wrap="square" rtlCol="0">
            <a:spAutoFit/>
          </a:bodyPr>
          <a:lstStyle/>
          <a:p>
            <a:r>
              <a:rPr lang="nl-BE" sz="1400" b="1" u="sng">
                <a:solidFill>
                  <a:schemeClr val="accent1"/>
                </a:solidFill>
              </a:rPr>
              <a:t>Objectiveerbare inschaling</a:t>
            </a:r>
          </a:p>
          <a:p>
            <a:pPr marL="800100" lvl="1" indent="-342900">
              <a:buFont typeface="+mj-lt"/>
              <a:buAutoNum type="arabicPeriod"/>
            </a:pPr>
            <a:endParaRPr lang="nl-BE" sz="800">
              <a:solidFill>
                <a:schemeClr val="accent1"/>
              </a:solidFill>
            </a:endParaRPr>
          </a:p>
          <a:p>
            <a:pPr marL="800100" lvl="1" indent="-342900">
              <a:buFont typeface="+mj-lt"/>
              <a:buAutoNum type="arabicPeriod"/>
            </a:pPr>
            <a:r>
              <a:rPr lang="nl-BE" sz="1400">
                <a:solidFill>
                  <a:schemeClr val="accent1"/>
                </a:solidFill>
              </a:rPr>
              <a:t>Laag</a:t>
            </a:r>
          </a:p>
          <a:p>
            <a:pPr marL="800100" lvl="1" indent="-342900">
              <a:buFont typeface="+mj-lt"/>
              <a:buAutoNum type="arabicPeriod"/>
            </a:pPr>
            <a:r>
              <a:rPr lang="nl-BE" sz="1400">
                <a:solidFill>
                  <a:schemeClr val="accent1"/>
                </a:solidFill>
              </a:rPr>
              <a:t>Medium</a:t>
            </a:r>
          </a:p>
          <a:p>
            <a:pPr marL="800100" lvl="1" indent="-342900">
              <a:buFont typeface="+mj-lt"/>
              <a:buAutoNum type="arabicPeriod"/>
            </a:pPr>
            <a:r>
              <a:rPr lang="nl-BE" sz="1400">
                <a:solidFill>
                  <a:schemeClr val="accent1"/>
                </a:solidFill>
              </a:rPr>
              <a:t>Hoog</a:t>
            </a:r>
          </a:p>
          <a:p>
            <a:endParaRPr lang="nl-BE" sz="1400">
              <a:solidFill>
                <a:schemeClr val="accent1"/>
              </a:solidFill>
            </a:endParaRPr>
          </a:p>
        </p:txBody>
      </p:sp>
      <p:pic>
        <p:nvPicPr>
          <p:cNvPr id="42" name="Picture 41">
            <a:extLst>
              <a:ext uri="{FF2B5EF4-FFF2-40B4-BE49-F238E27FC236}">
                <a16:creationId xmlns:a16="http://schemas.microsoft.com/office/drawing/2014/main" id="{622E2B87-73C1-1F12-2764-DDEAA03A2ED7}"/>
              </a:ext>
            </a:extLst>
          </p:cNvPr>
          <p:cNvPicPr>
            <a:picLocks noChangeAspect="1"/>
          </p:cNvPicPr>
          <p:nvPr/>
        </p:nvPicPr>
        <p:blipFill>
          <a:blip r:embed="rId4"/>
          <a:stretch>
            <a:fillRect/>
          </a:stretch>
        </p:blipFill>
        <p:spPr>
          <a:xfrm>
            <a:off x="9758704" y="5237023"/>
            <a:ext cx="2107151" cy="1112879"/>
          </a:xfrm>
          <a:prstGeom prst="rect">
            <a:avLst/>
          </a:prstGeom>
        </p:spPr>
      </p:pic>
      <p:pic>
        <p:nvPicPr>
          <p:cNvPr id="43" name="Graphic 42" descr="Arrow Down with solid fill">
            <a:extLst>
              <a:ext uri="{FF2B5EF4-FFF2-40B4-BE49-F238E27FC236}">
                <a16:creationId xmlns:a16="http://schemas.microsoft.com/office/drawing/2014/main" id="{4ED9ACA1-C599-5CED-E10B-D362C3CF21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flipH="1">
            <a:off x="9151755" y="4797418"/>
            <a:ext cx="606949" cy="606949"/>
          </a:xfrm>
          <a:prstGeom prst="rect">
            <a:avLst/>
          </a:prstGeom>
        </p:spPr>
      </p:pic>
      <p:sp>
        <p:nvSpPr>
          <p:cNvPr id="44" name="TextBox 43">
            <a:extLst>
              <a:ext uri="{FF2B5EF4-FFF2-40B4-BE49-F238E27FC236}">
                <a16:creationId xmlns:a16="http://schemas.microsoft.com/office/drawing/2014/main" id="{425DD666-9A01-3F28-67ED-EB478AD1B83C}"/>
              </a:ext>
            </a:extLst>
          </p:cNvPr>
          <p:cNvSpPr txBox="1"/>
          <p:nvPr/>
        </p:nvSpPr>
        <p:spPr>
          <a:xfrm>
            <a:off x="9905066" y="4947004"/>
            <a:ext cx="2844292" cy="307777"/>
          </a:xfrm>
          <a:prstGeom prst="rect">
            <a:avLst/>
          </a:prstGeom>
          <a:noFill/>
        </p:spPr>
        <p:txBody>
          <a:bodyPr wrap="square" rtlCol="0">
            <a:spAutoFit/>
          </a:bodyPr>
          <a:lstStyle/>
          <a:p>
            <a:r>
              <a:rPr lang="nl-BE" sz="1400" b="1" u="sng">
                <a:solidFill>
                  <a:schemeClr val="accent1"/>
                </a:solidFill>
              </a:rPr>
              <a:t>Te bekomen resultaat</a:t>
            </a:r>
            <a:endParaRPr lang="nl-BE" sz="1400">
              <a:solidFill>
                <a:schemeClr val="accent1"/>
              </a:solidFill>
            </a:endParaRPr>
          </a:p>
        </p:txBody>
      </p:sp>
    </p:spTree>
    <p:extLst>
      <p:ext uri="{BB962C8B-B14F-4D97-AF65-F5344CB8AC3E}">
        <p14:creationId xmlns:p14="http://schemas.microsoft.com/office/powerpoint/2010/main" val="48288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3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DB342F-A370-43F0-77F3-BE08E8077AB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30547C0-ED6B-DD30-F726-DF9FAC30E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C5ED24-866F-011F-154C-57367118A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C3433E-A466-F383-0658-CEC1B0AB4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0F0EF29-9BE4-6739-4EB8-CC3F093FC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627C8B2-0E67-618D-0705-A9650D400F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FC5DC1B-1799-F96C-D277-E805BD134901}"/>
              </a:ext>
            </a:extLst>
          </p:cNvPr>
          <p:cNvSpPr>
            <a:spLocks noGrp="1"/>
          </p:cNvSpPr>
          <p:nvPr>
            <p:ph type="title"/>
          </p:nvPr>
        </p:nvSpPr>
        <p:spPr>
          <a:xfrm>
            <a:off x="838201" y="294538"/>
            <a:ext cx="10429349" cy="1033669"/>
          </a:xfrm>
        </p:spPr>
        <p:txBody>
          <a:bodyPr>
            <a:normAutofit/>
          </a:bodyPr>
          <a:lstStyle/>
          <a:p>
            <a:pPr lvl="0"/>
            <a:r>
              <a:rPr lang="nl-NL" sz="4000" b="1">
                <a:solidFill>
                  <a:schemeClr val="bg1"/>
                </a:solidFill>
                <a:effectLst/>
                <a:latin typeface="Aptos" panose="020B0004020202020204" pitchFamily="34" charset="0"/>
                <a:ea typeface="Aptos" panose="020B0004020202020204" pitchFamily="34" charset="0"/>
                <a:cs typeface="Times New Roman" panose="02020603050405020304" pitchFamily="18" charset="0"/>
              </a:rPr>
              <a:t>Stap 2b</a:t>
            </a:r>
            <a:r>
              <a:rPr lang="nl-NL" sz="4000">
                <a:solidFill>
                  <a:schemeClr val="bg1"/>
                </a:solidFill>
                <a:effectLst/>
                <a:latin typeface="Aptos" panose="020B0004020202020204" pitchFamily="34" charset="0"/>
                <a:ea typeface="Aptos" panose="020B0004020202020204" pitchFamily="34" charset="0"/>
                <a:cs typeface="Times New Roman" panose="02020603050405020304" pitchFamily="18" charset="0"/>
              </a:rPr>
              <a:t>: Evaluatie materialiteit van de impact</a:t>
            </a:r>
            <a:endParaRPr lang="nl-BE" sz="4000">
              <a:solidFill>
                <a:schemeClr val="bg1"/>
              </a:solidFill>
              <a:latin typeface="Aptos" panose="020B0004020202020204" pitchFamily="34" charset="0"/>
              <a:cs typeface="Times New Roman" panose="02020603050405020304" pitchFamily="18" charset="0"/>
            </a:endParaRPr>
          </a:p>
        </p:txBody>
      </p:sp>
      <p:sp>
        <p:nvSpPr>
          <p:cNvPr id="5" name="Tijdelijke aanduiding voor dianummer 4">
            <a:extLst>
              <a:ext uri="{FF2B5EF4-FFF2-40B4-BE49-F238E27FC236}">
                <a16:creationId xmlns:a16="http://schemas.microsoft.com/office/drawing/2014/main" id="{F4E8D2E9-2DBD-A67B-B7D1-0862E4EDAAAB}"/>
              </a:ext>
            </a:extLst>
          </p:cNvPr>
          <p:cNvSpPr>
            <a:spLocks noGrp="1"/>
          </p:cNvSpPr>
          <p:nvPr>
            <p:ph type="sldNum" sz="quarter" idx="12"/>
          </p:nvPr>
        </p:nvSpPr>
        <p:spPr/>
        <p:txBody>
          <a:bodyPr/>
          <a:lstStyle/>
          <a:p>
            <a:fld id="{00203DE1-50C5-D241-B52C-37C6DAC8FC4D}" type="slidenum">
              <a:rPr lang="nl-NL" smtClean="0"/>
              <a:t>22</a:t>
            </a:fld>
            <a:endParaRPr lang="nl-NL"/>
          </a:p>
        </p:txBody>
      </p:sp>
      <p:pic>
        <p:nvPicPr>
          <p:cNvPr id="7" name="Picture 6">
            <a:extLst>
              <a:ext uri="{FF2B5EF4-FFF2-40B4-BE49-F238E27FC236}">
                <a16:creationId xmlns:a16="http://schemas.microsoft.com/office/drawing/2014/main" id="{EDEC7B5A-F5AD-9145-BE0A-577DE73E80B1}"/>
              </a:ext>
            </a:extLst>
          </p:cNvPr>
          <p:cNvPicPr>
            <a:picLocks noChangeAspect="1"/>
          </p:cNvPicPr>
          <p:nvPr/>
        </p:nvPicPr>
        <p:blipFill>
          <a:blip r:embed="rId2"/>
          <a:stretch>
            <a:fillRect/>
          </a:stretch>
        </p:blipFill>
        <p:spPr>
          <a:xfrm>
            <a:off x="739300" y="2280205"/>
            <a:ext cx="9955014" cy="4248743"/>
          </a:xfrm>
          <a:prstGeom prst="rect">
            <a:avLst/>
          </a:prstGeom>
        </p:spPr>
      </p:pic>
      <p:sp>
        <p:nvSpPr>
          <p:cNvPr id="9" name="Rectangle 8">
            <a:extLst>
              <a:ext uri="{FF2B5EF4-FFF2-40B4-BE49-F238E27FC236}">
                <a16:creationId xmlns:a16="http://schemas.microsoft.com/office/drawing/2014/main" id="{03EE6ABF-C1A6-F3AE-4E89-36901DB81561}"/>
              </a:ext>
            </a:extLst>
          </p:cNvPr>
          <p:cNvSpPr/>
          <p:nvPr/>
        </p:nvSpPr>
        <p:spPr>
          <a:xfrm>
            <a:off x="838201" y="2711437"/>
            <a:ext cx="9856113" cy="3816068"/>
          </a:xfrm>
          <a:prstGeom prst="rect">
            <a:avLst/>
          </a:prstGeom>
          <a:noFill/>
          <a:ln w="9525">
            <a:solidFill>
              <a:schemeClr val="accent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Tijdelijke aanduiding voor inhoud 4">
            <a:extLst>
              <a:ext uri="{FF2B5EF4-FFF2-40B4-BE49-F238E27FC236}">
                <a16:creationId xmlns:a16="http://schemas.microsoft.com/office/drawing/2014/main" id="{AE7CD5AE-1B54-B729-8DC3-FF054626CB0B}"/>
              </a:ext>
            </a:extLst>
          </p:cNvPr>
          <p:cNvSpPr txBox="1">
            <a:spLocks/>
          </p:cNvSpPr>
          <p:nvPr/>
        </p:nvSpPr>
        <p:spPr>
          <a:xfrm>
            <a:off x="838201" y="2192569"/>
            <a:ext cx="9284970" cy="27280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b="1">
                <a:solidFill>
                  <a:schemeClr val="accent4"/>
                </a:solidFill>
                <a:latin typeface="Aptos" panose="020B0004020202020204" pitchFamily="34" charset="0"/>
                <a:ea typeface="Aptos" panose="020B0004020202020204" pitchFamily="34" charset="0"/>
                <a:cs typeface="Times New Roman" panose="02020603050405020304" pitchFamily="18" charset="0"/>
              </a:rPr>
              <a:t>Beslisboom "Impact per eenheid” </a:t>
            </a:r>
          </a:p>
        </p:txBody>
      </p:sp>
      <p:sp>
        <p:nvSpPr>
          <p:cNvPr id="4" name="Tijdelijke aanduiding voor voettekst 3">
            <a:extLst>
              <a:ext uri="{FF2B5EF4-FFF2-40B4-BE49-F238E27FC236}">
                <a16:creationId xmlns:a16="http://schemas.microsoft.com/office/drawing/2014/main" id="{07A8B7E6-8148-2816-148F-CE8135378AE2}"/>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
        <p:nvSpPr>
          <p:cNvPr id="26" name="Arrow: Chevron 25">
            <a:extLst>
              <a:ext uri="{FF2B5EF4-FFF2-40B4-BE49-F238E27FC236}">
                <a16:creationId xmlns:a16="http://schemas.microsoft.com/office/drawing/2014/main" id="{05815FC4-5A2C-9087-4D28-685091C41E92}"/>
              </a:ext>
            </a:extLst>
          </p:cNvPr>
          <p:cNvSpPr/>
          <p:nvPr/>
        </p:nvSpPr>
        <p:spPr>
          <a:xfrm>
            <a:off x="8874871" y="2062864"/>
            <a:ext cx="2392679" cy="406801"/>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Stap 2b</a:t>
            </a:r>
          </a:p>
        </p:txBody>
      </p:sp>
    </p:spTree>
    <p:extLst>
      <p:ext uri="{BB962C8B-B14F-4D97-AF65-F5344CB8AC3E}">
        <p14:creationId xmlns:p14="http://schemas.microsoft.com/office/powerpoint/2010/main" val="181686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A2C296-F0C7-ADA8-4603-DAFB1AC2768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51A83E-5735-8DD4-5AB9-857D2DF9C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481E22-749F-5653-27A0-91ED45971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E19741-4177-AF25-EFBF-28D5E64A2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B37A97F-8A94-9904-669F-E4D2397F7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AD23269-9E06-BEBD-49AA-64447217A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BE66C92-DE80-A1C9-F4D4-E0CB697C1D46}"/>
              </a:ext>
            </a:extLst>
          </p:cNvPr>
          <p:cNvSpPr>
            <a:spLocks noGrp="1"/>
          </p:cNvSpPr>
          <p:nvPr>
            <p:ph type="title"/>
          </p:nvPr>
        </p:nvSpPr>
        <p:spPr>
          <a:xfrm>
            <a:off x="838201" y="294538"/>
            <a:ext cx="10429349" cy="1033669"/>
          </a:xfrm>
        </p:spPr>
        <p:txBody>
          <a:bodyPr>
            <a:normAutofit/>
          </a:bodyPr>
          <a:lstStyle/>
          <a:p>
            <a:pPr lvl="0"/>
            <a:r>
              <a:rPr lang="nl-NL" sz="4000" b="1">
                <a:solidFill>
                  <a:schemeClr val="bg1"/>
                </a:solidFill>
                <a:effectLst/>
                <a:latin typeface="Aptos" panose="020B0004020202020204" pitchFamily="34" charset="0"/>
                <a:ea typeface="Aptos" panose="020B0004020202020204" pitchFamily="34" charset="0"/>
                <a:cs typeface="Times New Roman" panose="02020603050405020304" pitchFamily="18" charset="0"/>
              </a:rPr>
              <a:t>Stap 2b</a:t>
            </a:r>
            <a:r>
              <a:rPr lang="nl-NL" sz="4000">
                <a:solidFill>
                  <a:schemeClr val="bg1"/>
                </a:solidFill>
                <a:effectLst/>
                <a:latin typeface="Aptos" panose="020B0004020202020204" pitchFamily="34" charset="0"/>
                <a:ea typeface="Aptos" panose="020B0004020202020204" pitchFamily="34" charset="0"/>
                <a:cs typeface="Times New Roman" panose="02020603050405020304" pitchFamily="18" charset="0"/>
              </a:rPr>
              <a:t>: Evaluatie materialiteit van de impact</a:t>
            </a:r>
            <a:endParaRPr lang="nl-BE" sz="4000">
              <a:solidFill>
                <a:schemeClr val="bg1"/>
              </a:solidFill>
              <a:latin typeface="Aptos" panose="020B0004020202020204" pitchFamily="34"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84CB8E18-D559-7E2B-E2F3-FF9E2FE74CC9}"/>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
        <p:nvSpPr>
          <p:cNvPr id="5" name="Tijdelijke aanduiding voor dianummer 4">
            <a:extLst>
              <a:ext uri="{FF2B5EF4-FFF2-40B4-BE49-F238E27FC236}">
                <a16:creationId xmlns:a16="http://schemas.microsoft.com/office/drawing/2014/main" id="{4B8008E3-77FE-9364-589F-C9A055F49AC7}"/>
              </a:ext>
            </a:extLst>
          </p:cNvPr>
          <p:cNvSpPr>
            <a:spLocks noGrp="1"/>
          </p:cNvSpPr>
          <p:nvPr>
            <p:ph type="sldNum" sz="quarter" idx="12"/>
          </p:nvPr>
        </p:nvSpPr>
        <p:spPr/>
        <p:txBody>
          <a:bodyPr/>
          <a:lstStyle/>
          <a:p>
            <a:fld id="{00203DE1-50C5-D241-B52C-37C6DAC8FC4D}" type="slidenum">
              <a:rPr lang="nl-NL" smtClean="0"/>
              <a:t>23</a:t>
            </a:fld>
            <a:endParaRPr lang="nl-NL"/>
          </a:p>
        </p:txBody>
      </p:sp>
      <p:sp>
        <p:nvSpPr>
          <p:cNvPr id="26" name="Arrow: Chevron 25">
            <a:extLst>
              <a:ext uri="{FF2B5EF4-FFF2-40B4-BE49-F238E27FC236}">
                <a16:creationId xmlns:a16="http://schemas.microsoft.com/office/drawing/2014/main" id="{6E3B222D-E5C9-2B4E-7D0D-10E98AAF5DD9}"/>
              </a:ext>
            </a:extLst>
          </p:cNvPr>
          <p:cNvSpPr/>
          <p:nvPr/>
        </p:nvSpPr>
        <p:spPr>
          <a:xfrm>
            <a:off x="8874871" y="2062864"/>
            <a:ext cx="2392679" cy="406801"/>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Stap 2b</a:t>
            </a:r>
          </a:p>
        </p:txBody>
      </p:sp>
      <p:sp>
        <p:nvSpPr>
          <p:cNvPr id="9" name="Rectangle 8">
            <a:extLst>
              <a:ext uri="{FF2B5EF4-FFF2-40B4-BE49-F238E27FC236}">
                <a16:creationId xmlns:a16="http://schemas.microsoft.com/office/drawing/2014/main" id="{0A1EACDB-A1D6-8E58-3791-75D53D3AAC72}"/>
              </a:ext>
            </a:extLst>
          </p:cNvPr>
          <p:cNvSpPr/>
          <p:nvPr/>
        </p:nvSpPr>
        <p:spPr>
          <a:xfrm>
            <a:off x="838201" y="2905407"/>
            <a:ext cx="9856113" cy="3816068"/>
          </a:xfrm>
          <a:prstGeom prst="rect">
            <a:avLst/>
          </a:prstGeom>
          <a:noFill/>
          <a:ln w="9525">
            <a:solidFill>
              <a:schemeClr val="accent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Tijdelijke aanduiding voor inhoud 4">
            <a:extLst>
              <a:ext uri="{FF2B5EF4-FFF2-40B4-BE49-F238E27FC236}">
                <a16:creationId xmlns:a16="http://schemas.microsoft.com/office/drawing/2014/main" id="{E8A8691F-FA33-1F93-6561-E41D012AD648}"/>
              </a:ext>
            </a:extLst>
          </p:cNvPr>
          <p:cNvSpPr txBox="1">
            <a:spLocks/>
          </p:cNvSpPr>
          <p:nvPr/>
        </p:nvSpPr>
        <p:spPr>
          <a:xfrm>
            <a:off x="838201" y="2469665"/>
            <a:ext cx="9284970" cy="27280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b="1">
                <a:solidFill>
                  <a:schemeClr val="accent4"/>
                </a:solidFill>
                <a:latin typeface="Aptos" panose="020B0004020202020204" pitchFamily="34" charset="0"/>
                <a:ea typeface="Aptos" panose="020B0004020202020204" pitchFamily="34" charset="0"/>
                <a:cs typeface="Times New Roman" panose="02020603050405020304" pitchFamily="18" charset="0"/>
              </a:rPr>
              <a:t>Beslisboom “Omvang van subsidie-enveloppe”</a:t>
            </a:r>
          </a:p>
        </p:txBody>
      </p:sp>
      <p:pic>
        <p:nvPicPr>
          <p:cNvPr id="6" name="Picture 5">
            <a:extLst>
              <a:ext uri="{FF2B5EF4-FFF2-40B4-BE49-F238E27FC236}">
                <a16:creationId xmlns:a16="http://schemas.microsoft.com/office/drawing/2014/main" id="{083ADE2E-9BCB-08AE-EAA0-1F6EF0BFF6F2}"/>
              </a:ext>
            </a:extLst>
          </p:cNvPr>
          <p:cNvPicPr>
            <a:picLocks noChangeAspect="1"/>
          </p:cNvPicPr>
          <p:nvPr/>
        </p:nvPicPr>
        <p:blipFill>
          <a:blip r:embed="rId2"/>
          <a:stretch>
            <a:fillRect/>
          </a:stretch>
        </p:blipFill>
        <p:spPr>
          <a:xfrm>
            <a:off x="1140419" y="2813043"/>
            <a:ext cx="8175031" cy="3668283"/>
          </a:xfrm>
          <a:prstGeom prst="rect">
            <a:avLst/>
          </a:prstGeom>
        </p:spPr>
      </p:pic>
    </p:spTree>
    <p:extLst>
      <p:ext uri="{BB962C8B-B14F-4D97-AF65-F5344CB8AC3E}">
        <p14:creationId xmlns:p14="http://schemas.microsoft.com/office/powerpoint/2010/main" val="179284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8B1C81-6F92-6D50-B0BB-458F5646B35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40E1C4-A8BC-4F65-5D54-C00349C23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0B76CF-B7F6-CC03-EDB8-6DC6C774C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2CE48B-8B32-E82C-8929-85E87C39F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7089534-6D1E-7D67-8F3E-81A39DA022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4FD4B3-0CDE-E249-99A7-4B3FE6BB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8AEB1EC-5354-DFE0-232E-C3DB34A61B0A}"/>
              </a:ext>
            </a:extLst>
          </p:cNvPr>
          <p:cNvSpPr>
            <a:spLocks noGrp="1"/>
          </p:cNvSpPr>
          <p:nvPr>
            <p:ph type="title"/>
          </p:nvPr>
        </p:nvSpPr>
        <p:spPr>
          <a:xfrm>
            <a:off x="838201" y="294538"/>
            <a:ext cx="10429349" cy="1033669"/>
          </a:xfrm>
        </p:spPr>
        <p:txBody>
          <a:bodyPr>
            <a:normAutofit/>
          </a:bodyPr>
          <a:lstStyle/>
          <a:p>
            <a:pPr lvl="0"/>
            <a:r>
              <a:rPr lang="nl-NL" sz="4000" b="1">
                <a:solidFill>
                  <a:schemeClr val="bg1"/>
                </a:solidFill>
                <a:effectLst/>
                <a:latin typeface="Aptos" panose="020B0004020202020204" pitchFamily="34" charset="0"/>
                <a:ea typeface="Aptos" panose="020B0004020202020204" pitchFamily="34" charset="0"/>
                <a:cs typeface="Times New Roman" panose="02020603050405020304" pitchFamily="18" charset="0"/>
              </a:rPr>
              <a:t>Stap 2b</a:t>
            </a:r>
            <a:r>
              <a:rPr lang="nl-NL" sz="4000">
                <a:solidFill>
                  <a:schemeClr val="bg1"/>
                </a:solidFill>
                <a:effectLst/>
                <a:latin typeface="Aptos" panose="020B0004020202020204" pitchFamily="34" charset="0"/>
                <a:ea typeface="Aptos" panose="020B0004020202020204" pitchFamily="34" charset="0"/>
                <a:cs typeface="Times New Roman" panose="02020603050405020304" pitchFamily="18" charset="0"/>
              </a:rPr>
              <a:t>: Evaluatie materialiteit van de impact</a:t>
            </a:r>
            <a:endParaRPr lang="nl-BE" sz="4000">
              <a:solidFill>
                <a:schemeClr val="bg1"/>
              </a:solidFill>
              <a:latin typeface="Aptos" panose="020B0004020202020204" pitchFamily="34"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DEC55ABB-534C-F60E-AE2E-B3BE581274F2}"/>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
        <p:nvSpPr>
          <p:cNvPr id="5" name="Tijdelijke aanduiding voor dianummer 4">
            <a:extLst>
              <a:ext uri="{FF2B5EF4-FFF2-40B4-BE49-F238E27FC236}">
                <a16:creationId xmlns:a16="http://schemas.microsoft.com/office/drawing/2014/main" id="{D620DFF2-353C-B946-3B0E-4209B845942E}"/>
              </a:ext>
            </a:extLst>
          </p:cNvPr>
          <p:cNvSpPr>
            <a:spLocks noGrp="1"/>
          </p:cNvSpPr>
          <p:nvPr>
            <p:ph type="sldNum" sz="quarter" idx="12"/>
          </p:nvPr>
        </p:nvSpPr>
        <p:spPr/>
        <p:txBody>
          <a:bodyPr/>
          <a:lstStyle/>
          <a:p>
            <a:fld id="{00203DE1-50C5-D241-B52C-37C6DAC8FC4D}" type="slidenum">
              <a:rPr lang="nl-NL" smtClean="0"/>
              <a:t>24</a:t>
            </a:fld>
            <a:endParaRPr lang="nl-NL"/>
          </a:p>
        </p:txBody>
      </p:sp>
      <p:sp>
        <p:nvSpPr>
          <p:cNvPr id="26" name="Arrow: Chevron 25">
            <a:extLst>
              <a:ext uri="{FF2B5EF4-FFF2-40B4-BE49-F238E27FC236}">
                <a16:creationId xmlns:a16="http://schemas.microsoft.com/office/drawing/2014/main" id="{F8C16010-2EFA-F030-9BCA-827323F7905C}"/>
              </a:ext>
            </a:extLst>
          </p:cNvPr>
          <p:cNvSpPr/>
          <p:nvPr/>
        </p:nvSpPr>
        <p:spPr>
          <a:xfrm>
            <a:off x="8874871" y="2062864"/>
            <a:ext cx="2392679" cy="406801"/>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Stap 2b</a:t>
            </a:r>
          </a:p>
        </p:txBody>
      </p:sp>
      <p:sp>
        <p:nvSpPr>
          <p:cNvPr id="9" name="Rectangle 8">
            <a:extLst>
              <a:ext uri="{FF2B5EF4-FFF2-40B4-BE49-F238E27FC236}">
                <a16:creationId xmlns:a16="http://schemas.microsoft.com/office/drawing/2014/main" id="{32F881E2-3320-1B9A-C3F7-695C769C29B7}"/>
              </a:ext>
            </a:extLst>
          </p:cNvPr>
          <p:cNvSpPr/>
          <p:nvPr/>
        </p:nvSpPr>
        <p:spPr>
          <a:xfrm>
            <a:off x="838201" y="2982733"/>
            <a:ext cx="10515598" cy="3237092"/>
          </a:xfrm>
          <a:prstGeom prst="rect">
            <a:avLst/>
          </a:prstGeom>
          <a:noFill/>
          <a:ln w="9525">
            <a:solidFill>
              <a:schemeClr val="accent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Tijdelijke aanduiding voor inhoud 4">
            <a:extLst>
              <a:ext uri="{FF2B5EF4-FFF2-40B4-BE49-F238E27FC236}">
                <a16:creationId xmlns:a16="http://schemas.microsoft.com/office/drawing/2014/main" id="{520DF276-3D21-D8E7-5E0E-DFD50D9C6E14}"/>
              </a:ext>
            </a:extLst>
          </p:cNvPr>
          <p:cNvSpPr txBox="1">
            <a:spLocks/>
          </p:cNvSpPr>
          <p:nvPr/>
        </p:nvSpPr>
        <p:spPr>
          <a:xfrm>
            <a:off x="838201" y="2469665"/>
            <a:ext cx="9284970" cy="27280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b="1">
                <a:latin typeface="Aptos" panose="020B0004020202020204" pitchFamily="34" charset="0"/>
                <a:ea typeface="Aptos" panose="020B0004020202020204" pitchFamily="34" charset="0"/>
                <a:cs typeface="Times New Roman" panose="02020603050405020304" pitchFamily="18" charset="0"/>
              </a:rPr>
              <a:t>Wanneer spreken we van </a:t>
            </a:r>
            <a:r>
              <a:rPr lang="nl-NL" sz="1800" b="1" i="1">
                <a:solidFill>
                  <a:schemeClr val="accent4"/>
                </a:solidFill>
                <a:latin typeface="Aptos" panose="020B0004020202020204" pitchFamily="34" charset="0"/>
                <a:ea typeface="Aptos" panose="020B0004020202020204" pitchFamily="34" charset="0"/>
                <a:cs typeface="Times New Roman" panose="02020603050405020304" pitchFamily="18" charset="0"/>
              </a:rPr>
              <a:t>ernstige</a:t>
            </a:r>
            <a:r>
              <a:rPr lang="nl-NL" sz="1800" b="1" i="1">
                <a:latin typeface="Aptos" panose="020B0004020202020204" pitchFamily="34" charset="0"/>
                <a:ea typeface="Aptos" panose="020B0004020202020204" pitchFamily="34" charset="0"/>
                <a:cs typeface="Times New Roman" panose="02020603050405020304" pitchFamily="18" charset="0"/>
              </a:rPr>
              <a:t> afbreuk aan milieudoestellingen</a:t>
            </a:r>
            <a:r>
              <a:rPr lang="nl-NL" sz="1800" b="1">
                <a:latin typeface="Aptos" panose="020B0004020202020204" pitchFamily="34" charset="0"/>
                <a:ea typeface="Aptos" panose="020B0004020202020204" pitchFamily="34" charset="0"/>
                <a:cs typeface="Times New Roman" panose="02020603050405020304" pitchFamily="18" charset="0"/>
              </a:rPr>
              <a:t>?</a:t>
            </a:r>
          </a:p>
        </p:txBody>
      </p:sp>
      <p:pic>
        <p:nvPicPr>
          <p:cNvPr id="36" name="Picture 35">
            <a:extLst>
              <a:ext uri="{FF2B5EF4-FFF2-40B4-BE49-F238E27FC236}">
                <a16:creationId xmlns:a16="http://schemas.microsoft.com/office/drawing/2014/main" id="{22AD47C6-BA6E-E370-1D7C-190E466B8D1A}"/>
              </a:ext>
            </a:extLst>
          </p:cNvPr>
          <p:cNvPicPr>
            <a:picLocks noChangeAspect="1"/>
          </p:cNvPicPr>
          <p:nvPr/>
        </p:nvPicPr>
        <p:blipFill>
          <a:blip r:embed="rId2"/>
          <a:stretch>
            <a:fillRect/>
          </a:stretch>
        </p:blipFill>
        <p:spPr>
          <a:xfrm>
            <a:off x="5964554" y="2988472"/>
            <a:ext cx="5059503" cy="2737826"/>
          </a:xfrm>
          <a:prstGeom prst="rect">
            <a:avLst/>
          </a:prstGeom>
        </p:spPr>
      </p:pic>
      <p:sp>
        <p:nvSpPr>
          <p:cNvPr id="37" name="TextBox 36">
            <a:extLst>
              <a:ext uri="{FF2B5EF4-FFF2-40B4-BE49-F238E27FC236}">
                <a16:creationId xmlns:a16="http://schemas.microsoft.com/office/drawing/2014/main" id="{1F85AB35-B470-0E40-8844-9A2CF71A306E}"/>
              </a:ext>
            </a:extLst>
          </p:cNvPr>
          <p:cNvSpPr txBox="1"/>
          <p:nvPr/>
        </p:nvSpPr>
        <p:spPr>
          <a:xfrm>
            <a:off x="958126" y="3484384"/>
            <a:ext cx="5006427" cy="2954655"/>
          </a:xfrm>
          <a:prstGeom prst="rect">
            <a:avLst/>
          </a:prstGeom>
          <a:noFill/>
        </p:spPr>
        <p:txBody>
          <a:bodyPr wrap="square" rtlCol="0">
            <a:spAutoFit/>
          </a:bodyPr>
          <a:lstStyle/>
          <a:p>
            <a:r>
              <a:rPr lang="nl-BE" b="1">
                <a:solidFill>
                  <a:schemeClr val="accent1"/>
                </a:solidFill>
              </a:rPr>
              <a:t>Alle subsidies met : </a:t>
            </a:r>
          </a:p>
          <a:p>
            <a:pPr marL="857250" lvl="1" indent="-400050">
              <a:buFont typeface="+mj-lt"/>
              <a:buAutoNum type="romanUcPeriod"/>
            </a:pPr>
            <a:r>
              <a:rPr lang="nl-BE">
                <a:solidFill>
                  <a:schemeClr val="accent1"/>
                </a:solidFill>
              </a:rPr>
              <a:t>score HOOG voor ofwel impact per eenheid / omvang van de subsidie-enveloppe</a:t>
            </a:r>
          </a:p>
          <a:p>
            <a:pPr marL="857250" lvl="1" indent="-400050">
              <a:buFont typeface="+mj-lt"/>
              <a:buAutoNum type="romanUcPeriod"/>
            </a:pPr>
            <a:endParaRPr lang="nl-BE">
              <a:solidFill>
                <a:schemeClr val="accent1"/>
              </a:solidFill>
            </a:endParaRPr>
          </a:p>
          <a:p>
            <a:pPr marL="857250" lvl="1" indent="-400050">
              <a:buFont typeface="+mj-lt"/>
              <a:buAutoNum type="romanUcPeriod"/>
            </a:pPr>
            <a:r>
              <a:rPr lang="nl-BE">
                <a:solidFill>
                  <a:schemeClr val="accent1"/>
                </a:solidFill>
              </a:rPr>
              <a:t>score MEDIUM voor zowel impact per eenheid als omvang van subsidie-enveloppe </a:t>
            </a:r>
          </a:p>
          <a:p>
            <a:endParaRPr lang="nl-BE" sz="1400" u="sng">
              <a:solidFill>
                <a:schemeClr val="accent1"/>
              </a:solidFill>
            </a:endParaRPr>
          </a:p>
          <a:p>
            <a:endParaRPr lang="nl-BE" sz="1400">
              <a:solidFill>
                <a:schemeClr val="accent1"/>
              </a:solidFill>
            </a:endParaRPr>
          </a:p>
          <a:p>
            <a:endParaRPr lang="nl-BE" sz="1400">
              <a:solidFill>
                <a:schemeClr val="accent1"/>
              </a:solidFill>
            </a:endParaRPr>
          </a:p>
        </p:txBody>
      </p:sp>
      <p:sp>
        <p:nvSpPr>
          <p:cNvPr id="38" name="TextBox 37">
            <a:extLst>
              <a:ext uri="{FF2B5EF4-FFF2-40B4-BE49-F238E27FC236}">
                <a16:creationId xmlns:a16="http://schemas.microsoft.com/office/drawing/2014/main" id="{E0C6652A-4EDF-F57E-0A10-1F8BF63CC613}"/>
              </a:ext>
            </a:extLst>
          </p:cNvPr>
          <p:cNvSpPr txBox="1"/>
          <p:nvPr/>
        </p:nvSpPr>
        <p:spPr>
          <a:xfrm>
            <a:off x="10527030" y="3988053"/>
            <a:ext cx="285662" cy="369332"/>
          </a:xfrm>
          <a:prstGeom prst="rect">
            <a:avLst/>
          </a:prstGeom>
          <a:noFill/>
        </p:spPr>
        <p:txBody>
          <a:bodyPr wrap="square" rtlCol="0">
            <a:spAutoFit/>
          </a:bodyPr>
          <a:lstStyle/>
          <a:p>
            <a:r>
              <a:rPr lang="nl-BE"/>
              <a:t>*</a:t>
            </a:r>
          </a:p>
        </p:txBody>
      </p:sp>
      <p:sp>
        <p:nvSpPr>
          <p:cNvPr id="39" name="TextBox 38">
            <a:extLst>
              <a:ext uri="{FF2B5EF4-FFF2-40B4-BE49-F238E27FC236}">
                <a16:creationId xmlns:a16="http://schemas.microsoft.com/office/drawing/2014/main" id="{10BE44B8-579F-AA8D-8662-562EFD0B6592}"/>
              </a:ext>
            </a:extLst>
          </p:cNvPr>
          <p:cNvSpPr txBox="1"/>
          <p:nvPr/>
        </p:nvSpPr>
        <p:spPr>
          <a:xfrm>
            <a:off x="8231503" y="5190403"/>
            <a:ext cx="285662" cy="369332"/>
          </a:xfrm>
          <a:prstGeom prst="rect">
            <a:avLst/>
          </a:prstGeom>
          <a:noFill/>
        </p:spPr>
        <p:txBody>
          <a:bodyPr wrap="square" rtlCol="0">
            <a:spAutoFit/>
          </a:bodyPr>
          <a:lstStyle/>
          <a:p>
            <a:r>
              <a:rPr lang="nl-BE"/>
              <a:t>*</a:t>
            </a:r>
          </a:p>
        </p:txBody>
      </p:sp>
      <p:sp>
        <p:nvSpPr>
          <p:cNvPr id="40" name="TextBox 39">
            <a:extLst>
              <a:ext uri="{FF2B5EF4-FFF2-40B4-BE49-F238E27FC236}">
                <a16:creationId xmlns:a16="http://schemas.microsoft.com/office/drawing/2014/main" id="{9A9F5453-AA7C-C30E-B764-0E238D0FDCEC}"/>
              </a:ext>
            </a:extLst>
          </p:cNvPr>
          <p:cNvSpPr txBox="1"/>
          <p:nvPr/>
        </p:nvSpPr>
        <p:spPr>
          <a:xfrm>
            <a:off x="961937" y="5792708"/>
            <a:ext cx="10391862" cy="400110"/>
          </a:xfrm>
          <a:prstGeom prst="rect">
            <a:avLst/>
          </a:prstGeom>
          <a:noFill/>
        </p:spPr>
        <p:txBody>
          <a:bodyPr wrap="square" rtlCol="0">
            <a:spAutoFit/>
          </a:bodyPr>
          <a:lstStyle/>
          <a:p>
            <a:r>
              <a:rPr lang="nl-BE" sz="2000" dirty="0">
                <a:solidFill>
                  <a:schemeClr val="accent4"/>
                </a:solidFill>
              </a:rPr>
              <a:t>* </a:t>
            </a:r>
            <a:r>
              <a:rPr lang="nl-BE" sz="1400" i="1" dirty="0">
                <a:solidFill>
                  <a:schemeClr val="accent4"/>
                </a:solidFill>
              </a:rPr>
              <a:t>Tenzij omvang van subsidie-enveloppe &lt; 0,1 % EN geen ‘</a:t>
            </a:r>
            <a:r>
              <a:rPr lang="nl-BE" sz="1400" i="1" dirty="0" err="1">
                <a:solidFill>
                  <a:schemeClr val="accent4"/>
                </a:solidFill>
              </a:rPr>
              <a:t>lock</a:t>
            </a:r>
            <a:r>
              <a:rPr lang="nl-BE" sz="1400" i="1" dirty="0">
                <a:solidFill>
                  <a:schemeClr val="accent4"/>
                </a:solidFill>
              </a:rPr>
              <a:t>-in’ gecreëerd wordt op het vlak van impact per eenheid</a:t>
            </a:r>
          </a:p>
        </p:txBody>
      </p:sp>
    </p:spTree>
    <p:extLst>
      <p:ext uri="{BB962C8B-B14F-4D97-AF65-F5344CB8AC3E}">
        <p14:creationId xmlns:p14="http://schemas.microsoft.com/office/powerpoint/2010/main" val="145733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2D1F1-E043-044C-6C8A-46B122DCD8AF}"/>
            </a:ext>
          </a:extLst>
        </p:cNvPr>
        <p:cNvGrpSpPr/>
        <p:nvPr/>
      </p:nvGrpSpPr>
      <p:grpSpPr>
        <a:xfrm>
          <a:off x="0" y="0"/>
          <a:ext cx="0" cy="0"/>
          <a:chOff x="0" y="0"/>
          <a:chExt cx="0" cy="0"/>
        </a:xfrm>
      </p:grpSpPr>
      <p:pic>
        <p:nvPicPr>
          <p:cNvPr id="2" name="Picture 36" descr="Meerkeuzeformulier en een potlood">
            <a:extLst>
              <a:ext uri="{FF2B5EF4-FFF2-40B4-BE49-F238E27FC236}">
                <a16:creationId xmlns:a16="http://schemas.microsoft.com/office/drawing/2014/main" id="{4F141BDE-65B8-7639-214A-5831609EDBF2}"/>
              </a:ext>
            </a:extLst>
          </p:cNvPr>
          <p:cNvPicPr>
            <a:picLocks noChangeAspect="1"/>
          </p:cNvPicPr>
          <p:nvPr/>
        </p:nvPicPr>
        <p:blipFill>
          <a:blip r:embed="rId2"/>
          <a:srcRect l="53978"/>
          <a:stretch/>
        </p:blipFill>
        <p:spPr>
          <a:xfrm>
            <a:off x="0" y="0"/>
            <a:ext cx="515304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3" name="Tijdelijke aanduiding voor voettekst 2">
            <a:extLst>
              <a:ext uri="{FF2B5EF4-FFF2-40B4-BE49-F238E27FC236}">
                <a16:creationId xmlns:a16="http://schemas.microsoft.com/office/drawing/2014/main" id="{997FE451-5564-67B0-9BEC-B766B53B8D49}"/>
              </a:ext>
            </a:extLst>
          </p:cNvPr>
          <p:cNvSpPr>
            <a:spLocks noGrp="1"/>
          </p:cNvSpPr>
          <p:nvPr>
            <p:ph type="ftr" sz="quarter" idx="11"/>
          </p:nvPr>
        </p:nvSpPr>
        <p:spPr>
          <a:xfrm>
            <a:off x="6717542" y="6356350"/>
            <a:ext cx="4636257" cy="365125"/>
          </a:xfrm>
        </p:spPr>
        <p:txBody>
          <a:bodyPr vert="horz" lIns="91440" tIns="45720" rIns="91440" bIns="45720" rtlCol="0" anchor="ctr">
            <a:normAutofit/>
          </a:bodyPr>
          <a:lstStyle/>
          <a:p>
            <a:r>
              <a:rPr lang="de-DE" err="1"/>
              <a:t>Inleidende</a:t>
            </a:r>
            <a:r>
              <a:rPr lang="de-DE"/>
              <a:t> </a:t>
            </a:r>
            <a:r>
              <a:rPr lang="de-DE" err="1"/>
              <a:t>sessie</a:t>
            </a:r>
            <a:r>
              <a:rPr lang="de-DE"/>
              <a:t> - 2025</a:t>
            </a:r>
            <a:endParaRPr lang="nl-NL"/>
          </a:p>
        </p:txBody>
      </p:sp>
      <p:sp>
        <p:nvSpPr>
          <p:cNvPr id="6" name="Tijdelijke aanduiding voor dianummer 5">
            <a:extLst>
              <a:ext uri="{FF2B5EF4-FFF2-40B4-BE49-F238E27FC236}">
                <a16:creationId xmlns:a16="http://schemas.microsoft.com/office/drawing/2014/main" id="{633F361C-A3D5-E8E7-C981-26CB7FB0D515}"/>
              </a:ext>
            </a:extLst>
          </p:cNvPr>
          <p:cNvSpPr>
            <a:spLocks noGrp="1"/>
          </p:cNvSpPr>
          <p:nvPr>
            <p:ph type="sldNum" sz="quarter" idx="12"/>
          </p:nvPr>
        </p:nvSpPr>
        <p:spPr>
          <a:xfrm>
            <a:off x="10193124" y="6356350"/>
            <a:ext cx="1160675" cy="365125"/>
          </a:xfrm>
        </p:spPr>
        <p:txBody>
          <a:bodyPr vert="horz" lIns="91440" tIns="45720" rIns="91440" bIns="45720" rtlCol="0" anchor="ctr">
            <a:normAutofit/>
          </a:bodyPr>
          <a:lstStyle/>
          <a:p>
            <a:pPr>
              <a:spcAft>
                <a:spcPts val="600"/>
              </a:spcAft>
              <a:defRPr/>
            </a:pPr>
            <a:fld id="{00203DE1-50C5-D241-B52C-37C6DAC8FC4D}" type="slidenum">
              <a:rPr lang="en-US">
                <a:solidFill>
                  <a:prstClr val="black">
                    <a:tint val="75000"/>
                  </a:prstClr>
                </a:solidFill>
                <a:latin typeface="Calibri" panose="020F0502020204030204"/>
              </a:rPr>
              <a:pPr>
                <a:spcAft>
                  <a:spcPts val="600"/>
                </a:spcAft>
                <a:defRPr/>
              </a:pPr>
              <a:t>25</a:t>
            </a:fld>
            <a:endParaRPr lang="en-US">
              <a:solidFill>
                <a:prstClr val="black">
                  <a:tint val="75000"/>
                </a:prstClr>
              </a:solidFill>
              <a:latin typeface="Calibri" panose="020F0502020204030204"/>
            </a:endParaRPr>
          </a:p>
        </p:txBody>
      </p:sp>
      <p:sp>
        <p:nvSpPr>
          <p:cNvPr id="9" name="Titel 1">
            <a:extLst>
              <a:ext uri="{FF2B5EF4-FFF2-40B4-BE49-F238E27FC236}">
                <a16:creationId xmlns:a16="http://schemas.microsoft.com/office/drawing/2014/main" id="{C96CC4AA-4A71-6BE4-0651-F2C02AB02EAF}"/>
              </a:ext>
            </a:extLst>
          </p:cNvPr>
          <p:cNvSpPr txBox="1">
            <a:spLocks/>
          </p:cNvSpPr>
          <p:nvPr/>
        </p:nvSpPr>
        <p:spPr>
          <a:xfrm>
            <a:off x="5776983" y="552182"/>
            <a:ext cx="5998840" cy="3343135"/>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sz="5400">
                <a:latin typeface="Aptos" panose="020B0004020202020204" pitchFamily="34" charset="0"/>
                <a:ea typeface="Aptos" panose="020B0004020202020204" pitchFamily="34" charset="0"/>
                <a:cs typeface="Times New Roman" panose="02020603050405020304" pitchFamily="18" charset="0"/>
              </a:rPr>
              <a:t>Uitvoering stappen 0 en 1</a:t>
            </a:r>
            <a:endParaRPr lang="en-US" sz="5200"/>
          </a:p>
        </p:txBody>
      </p:sp>
      <p:sp>
        <p:nvSpPr>
          <p:cNvPr id="10" name="Tekstvak 9">
            <a:extLst>
              <a:ext uri="{FF2B5EF4-FFF2-40B4-BE49-F238E27FC236}">
                <a16:creationId xmlns:a16="http://schemas.microsoft.com/office/drawing/2014/main" id="{9AC879FF-53A1-3FBC-1E69-A3DDF94BDC23}"/>
              </a:ext>
            </a:extLst>
          </p:cNvPr>
          <p:cNvSpPr txBox="1"/>
          <p:nvPr/>
        </p:nvSpPr>
        <p:spPr>
          <a:xfrm>
            <a:off x="5776983" y="4067032"/>
            <a:ext cx="5998840" cy="2067068"/>
          </a:xfrm>
          <a:prstGeom prst="rect">
            <a:avLst/>
          </a:prstGeom>
          <a:noFill/>
        </p:spPr>
        <p:txBody>
          <a:bodyPr vert="horz" lIns="91440" tIns="45720" rIns="91440" bIns="45720" rtlCol="0">
            <a:normAutofit/>
          </a:bodyPr>
          <a:lstStyle/>
          <a:p>
            <a:pPr algn="ctr">
              <a:lnSpc>
                <a:spcPct val="90000"/>
              </a:lnSpc>
              <a:spcBef>
                <a:spcPts val="1000"/>
              </a:spcBef>
              <a:spcAft>
                <a:spcPts val="600"/>
              </a:spcAft>
            </a:pPr>
            <a:r>
              <a:rPr lang="nl-BE" sz="2400" b="0" i="0" u="none" strike="noStrike">
                <a:solidFill>
                  <a:srgbClr val="000000"/>
                </a:solidFill>
                <a:effectLst/>
                <a:latin typeface="Segoe UI Web (West European)"/>
              </a:rPr>
              <a:t>Informatie die in de stappen 0 en 1 door elk van de subsidieverlenende entiteiten moet worden verstrekt</a:t>
            </a:r>
            <a:endParaRPr lang="en-US" sz="2400"/>
          </a:p>
        </p:txBody>
      </p:sp>
      <p:sp>
        <p:nvSpPr>
          <p:cNvPr id="12" name="Tekstvak 11">
            <a:extLst>
              <a:ext uri="{FF2B5EF4-FFF2-40B4-BE49-F238E27FC236}">
                <a16:creationId xmlns:a16="http://schemas.microsoft.com/office/drawing/2014/main" id="{4BC377B7-BDB2-3743-3800-20F644AFE676}"/>
              </a:ext>
            </a:extLst>
          </p:cNvPr>
          <p:cNvSpPr txBox="1"/>
          <p:nvPr/>
        </p:nvSpPr>
        <p:spPr>
          <a:xfrm>
            <a:off x="990602" y="273556"/>
            <a:ext cx="2650291" cy="6447919"/>
          </a:xfrm>
          <a:prstGeom prst="rect">
            <a:avLst/>
          </a:prstGeom>
          <a:noFill/>
        </p:spPr>
        <p:txBody>
          <a:bodyPr wrap="square">
            <a:spAutoFit/>
          </a:bodyPr>
          <a:lstStyle/>
          <a:p>
            <a:r>
              <a:rPr lang="en-US" sz="41300" b="1" i="1">
                <a:solidFill>
                  <a:schemeClr val="bg1"/>
                </a:solidFill>
              </a:rPr>
              <a:t>3</a:t>
            </a:r>
            <a:endParaRPr lang="en-GB" sz="4800" b="1">
              <a:solidFill>
                <a:schemeClr val="bg1"/>
              </a:solidFill>
            </a:endParaRPr>
          </a:p>
        </p:txBody>
      </p:sp>
    </p:spTree>
    <p:extLst>
      <p:ext uri="{BB962C8B-B14F-4D97-AF65-F5344CB8AC3E}">
        <p14:creationId xmlns:p14="http://schemas.microsoft.com/office/powerpoint/2010/main" val="700827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F587BC-0567-EF8B-BC48-EFF1695FF12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AB6C43-8C41-6657-3BF5-5258A68A8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1EB4C9-FE03-148D-D48B-4FF511C674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A12280-F361-2E65-97A7-74644F4B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058451-F571-0996-F248-20B491306B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D067D02-EE8F-C69E-5EED-F82A36F78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2BF37DE-1C0E-34FD-DFCE-AA8E25A9D361}"/>
              </a:ext>
            </a:extLst>
          </p:cNvPr>
          <p:cNvSpPr>
            <a:spLocks noGrp="1"/>
          </p:cNvSpPr>
          <p:nvPr>
            <p:ph type="title"/>
          </p:nvPr>
        </p:nvSpPr>
        <p:spPr>
          <a:xfrm>
            <a:off x="838201" y="294538"/>
            <a:ext cx="10429349" cy="1033669"/>
          </a:xfrm>
        </p:spPr>
        <p:txBody>
          <a:bodyPr>
            <a:normAutofit fontScale="90000"/>
          </a:bodyPr>
          <a:lstStyle/>
          <a:p>
            <a:pPr lvl="0"/>
            <a:r>
              <a:rPr lang="nl-NL" sz="4000">
                <a:solidFill>
                  <a:schemeClr val="bg1"/>
                </a:solidFill>
                <a:effectLst/>
                <a:latin typeface="Aptos" panose="020B0004020202020204" pitchFamily="34" charset="0"/>
                <a:ea typeface="Aptos" panose="020B0004020202020204" pitchFamily="34" charset="0"/>
                <a:cs typeface="Times New Roman" panose="02020603050405020304" pitchFamily="18" charset="0"/>
              </a:rPr>
              <a:t>Algemeen stappenplan voor de identificatie </a:t>
            </a:r>
            <a:br>
              <a:rPr lang="nl-NL" sz="400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nl-NL" sz="4000">
                <a:solidFill>
                  <a:schemeClr val="bg1"/>
                </a:solidFill>
                <a:effectLst/>
                <a:latin typeface="Aptos" panose="020B0004020202020204" pitchFamily="34" charset="0"/>
                <a:ea typeface="Aptos" panose="020B0004020202020204" pitchFamily="34" charset="0"/>
                <a:cs typeface="Times New Roman" panose="02020603050405020304" pitchFamily="18" charset="0"/>
              </a:rPr>
              <a:t>van milieuschadelijke subsidies</a:t>
            </a:r>
            <a:endParaRPr lang="nl-BE" sz="4000">
              <a:solidFill>
                <a:schemeClr val="bg1"/>
              </a:solidFill>
              <a:latin typeface="Aptos" panose="020B0004020202020204" pitchFamily="34"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A490D7F6-4A09-5C17-A3D9-D852E3204FE7}"/>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
        <p:nvSpPr>
          <p:cNvPr id="5" name="Tijdelijke aanduiding voor dianummer 4">
            <a:extLst>
              <a:ext uri="{FF2B5EF4-FFF2-40B4-BE49-F238E27FC236}">
                <a16:creationId xmlns:a16="http://schemas.microsoft.com/office/drawing/2014/main" id="{58CDCEC6-D2F1-81F6-112C-9A9E37C77158}"/>
              </a:ext>
            </a:extLst>
          </p:cNvPr>
          <p:cNvSpPr>
            <a:spLocks noGrp="1"/>
          </p:cNvSpPr>
          <p:nvPr>
            <p:ph type="sldNum" sz="quarter" idx="12"/>
          </p:nvPr>
        </p:nvSpPr>
        <p:spPr/>
        <p:txBody>
          <a:bodyPr/>
          <a:lstStyle/>
          <a:p>
            <a:fld id="{00203DE1-50C5-D241-B52C-37C6DAC8FC4D}" type="slidenum">
              <a:rPr lang="nl-NL" smtClean="0"/>
              <a:t>26</a:t>
            </a:fld>
            <a:endParaRPr lang="nl-NL"/>
          </a:p>
        </p:txBody>
      </p:sp>
      <p:sp>
        <p:nvSpPr>
          <p:cNvPr id="6" name="Arrow: Pentagon 5">
            <a:extLst>
              <a:ext uri="{FF2B5EF4-FFF2-40B4-BE49-F238E27FC236}">
                <a16:creationId xmlns:a16="http://schemas.microsoft.com/office/drawing/2014/main" id="{2A73219A-6545-F036-6D6C-84B30451B9AB}"/>
              </a:ext>
            </a:extLst>
          </p:cNvPr>
          <p:cNvSpPr/>
          <p:nvPr/>
        </p:nvSpPr>
        <p:spPr>
          <a:xfrm>
            <a:off x="838201" y="2091690"/>
            <a:ext cx="3413760" cy="40011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solidFill>
                  <a:schemeClr val="bg1"/>
                </a:solidFill>
              </a:rPr>
              <a:t>Stap 0</a:t>
            </a:r>
          </a:p>
        </p:txBody>
      </p:sp>
      <p:sp>
        <p:nvSpPr>
          <p:cNvPr id="19" name="Tijdelijke aanduiding voor inhoud 4">
            <a:extLst>
              <a:ext uri="{FF2B5EF4-FFF2-40B4-BE49-F238E27FC236}">
                <a16:creationId xmlns:a16="http://schemas.microsoft.com/office/drawing/2014/main" id="{01D5F58A-6063-85A4-F65F-2C6C7F15E142}"/>
              </a:ext>
            </a:extLst>
          </p:cNvPr>
          <p:cNvSpPr>
            <a:spLocks noGrp="1"/>
          </p:cNvSpPr>
          <p:nvPr>
            <p:ph idx="1"/>
          </p:nvPr>
        </p:nvSpPr>
        <p:spPr>
          <a:xfrm>
            <a:off x="838201" y="2801200"/>
            <a:ext cx="3859529" cy="1016420"/>
          </a:xfrm>
        </p:spPr>
        <p:txBody>
          <a:bodyPr>
            <a:noAutofit/>
          </a:bodyPr>
          <a:lstStyle/>
          <a:p>
            <a:pPr marL="0" indent="0">
              <a:buNone/>
            </a:pPr>
            <a:r>
              <a:rPr lang="nl-NL" sz="1800" b="1">
                <a:effectLst/>
                <a:latin typeface="Aptos" panose="020B0004020202020204" pitchFamily="34" charset="0"/>
                <a:ea typeface="Aptos" panose="020B0004020202020204" pitchFamily="34" charset="0"/>
                <a:cs typeface="Times New Roman" panose="02020603050405020304" pitchFamily="18" charset="0"/>
              </a:rPr>
              <a:t>Stap 0: Selectie prioritaire subsidies die aan MSS checklist zullen worden onderworpen</a:t>
            </a:r>
          </a:p>
          <a:p>
            <a:pPr marL="0" indent="0">
              <a:buNone/>
            </a:pPr>
            <a:r>
              <a:rPr lang="nl-NL" sz="180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Lijst prioritaire subsidies</a:t>
            </a:r>
            <a:endParaRPr lang="nl-NL" sz="18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1800" b="1">
              <a:effectLst/>
              <a:latin typeface="Aptos" panose="020B0004020202020204" pitchFamily="34" charset="0"/>
              <a:ea typeface="Aptos" panose="020B0004020202020204" pitchFamily="34" charset="0"/>
              <a:cs typeface="Times New Roman" panose="02020603050405020304" pitchFamily="18" charset="0"/>
            </a:endParaRPr>
          </a:p>
        </p:txBody>
      </p:sp>
      <p:sp>
        <p:nvSpPr>
          <p:cNvPr id="20" name="Tijdelijke aanduiding voor inhoud 4">
            <a:extLst>
              <a:ext uri="{FF2B5EF4-FFF2-40B4-BE49-F238E27FC236}">
                <a16:creationId xmlns:a16="http://schemas.microsoft.com/office/drawing/2014/main" id="{A34629EC-F95D-1A4E-A2DC-BC202EC6F1AD}"/>
              </a:ext>
            </a:extLst>
          </p:cNvPr>
          <p:cNvSpPr txBox="1">
            <a:spLocks/>
          </p:cNvSpPr>
          <p:nvPr/>
        </p:nvSpPr>
        <p:spPr>
          <a:xfrm>
            <a:off x="4038601" y="3490911"/>
            <a:ext cx="2556510" cy="10164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b="1">
                <a:latin typeface="Aptos" panose="020B0004020202020204" pitchFamily="34" charset="0"/>
                <a:ea typeface="Aptos" panose="020B0004020202020204" pitchFamily="34" charset="0"/>
                <a:cs typeface="Times New Roman" panose="02020603050405020304" pitchFamily="18" charset="0"/>
              </a:rPr>
              <a:t>Stap 1: Toepassing MSS checklist</a:t>
            </a:r>
          </a:p>
          <a:p>
            <a:pPr marL="0" indent="0">
              <a:buFont typeface="Arial" panose="020B0604020202020204" pitchFamily="34" charset="0"/>
              <a:buNone/>
            </a:pPr>
            <a:r>
              <a:rPr lang="nl-NL" sz="180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Lijst ‘potentieel milieuschadelijke subsidies’</a:t>
            </a:r>
            <a:endParaRPr lang="nl-NL" sz="1800">
              <a:latin typeface="Aptos" panose="020B0004020202020204" pitchFamily="34" charset="0"/>
              <a:ea typeface="Aptos" panose="020B0004020202020204" pitchFamily="34" charset="0"/>
              <a:cs typeface="Times New Roman" panose="02020603050405020304" pitchFamily="18" charset="0"/>
            </a:endParaRPr>
          </a:p>
        </p:txBody>
      </p:sp>
      <p:sp>
        <p:nvSpPr>
          <p:cNvPr id="21" name="Tijdelijke aanduiding voor inhoud 4">
            <a:extLst>
              <a:ext uri="{FF2B5EF4-FFF2-40B4-BE49-F238E27FC236}">
                <a16:creationId xmlns:a16="http://schemas.microsoft.com/office/drawing/2014/main" id="{A3C8C243-3F42-137A-FB98-F9DE2B665549}"/>
              </a:ext>
            </a:extLst>
          </p:cNvPr>
          <p:cNvSpPr txBox="1">
            <a:spLocks/>
          </p:cNvSpPr>
          <p:nvPr/>
        </p:nvSpPr>
        <p:spPr>
          <a:xfrm>
            <a:off x="6399583" y="4067384"/>
            <a:ext cx="2743200" cy="10164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b="1">
                <a:latin typeface="Aptos" panose="020B0004020202020204" pitchFamily="34" charset="0"/>
                <a:ea typeface="Aptos" panose="020B0004020202020204" pitchFamily="34" charset="0"/>
                <a:cs typeface="Times New Roman" panose="02020603050405020304" pitchFamily="18" charset="0"/>
              </a:rPr>
              <a:t>Stap 2a: Evaluatie toewijsbaarheid</a:t>
            </a:r>
          </a:p>
          <a:p>
            <a:pPr marL="0" indent="0">
              <a:buFont typeface="Arial" panose="020B0604020202020204" pitchFamily="34" charset="0"/>
              <a:buNone/>
            </a:pPr>
            <a:r>
              <a:rPr lang="nl-NL" sz="180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Lijst subsidies met ‘toewijsbare milieuschadelijke impact’</a:t>
            </a:r>
            <a:endParaRPr lang="nl-NL" sz="1800">
              <a:latin typeface="Aptos" panose="020B0004020202020204" pitchFamily="34" charset="0"/>
              <a:ea typeface="Aptos" panose="020B0004020202020204" pitchFamily="34" charset="0"/>
              <a:cs typeface="Times New Roman" panose="02020603050405020304" pitchFamily="18" charset="0"/>
            </a:endParaRPr>
          </a:p>
        </p:txBody>
      </p:sp>
      <p:sp>
        <p:nvSpPr>
          <p:cNvPr id="25" name="Arrow: Chevron 24">
            <a:extLst>
              <a:ext uri="{FF2B5EF4-FFF2-40B4-BE49-F238E27FC236}">
                <a16:creationId xmlns:a16="http://schemas.microsoft.com/office/drawing/2014/main" id="{71D6EF0E-C762-000D-563F-F0C3E1361DDB}"/>
              </a:ext>
            </a:extLst>
          </p:cNvPr>
          <p:cNvSpPr/>
          <p:nvPr/>
        </p:nvSpPr>
        <p:spPr>
          <a:xfrm>
            <a:off x="6532245" y="2072130"/>
            <a:ext cx="2392679" cy="406801"/>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Stap 2a</a:t>
            </a:r>
          </a:p>
        </p:txBody>
      </p:sp>
      <p:sp>
        <p:nvSpPr>
          <p:cNvPr id="26" name="Arrow: Chevron 25">
            <a:extLst>
              <a:ext uri="{FF2B5EF4-FFF2-40B4-BE49-F238E27FC236}">
                <a16:creationId xmlns:a16="http://schemas.microsoft.com/office/drawing/2014/main" id="{DF72C7F4-F34E-F6A2-8041-1B088341A9D9}"/>
              </a:ext>
            </a:extLst>
          </p:cNvPr>
          <p:cNvSpPr/>
          <p:nvPr/>
        </p:nvSpPr>
        <p:spPr>
          <a:xfrm>
            <a:off x="8874871" y="2062864"/>
            <a:ext cx="2392679" cy="406801"/>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Stap 2b</a:t>
            </a:r>
          </a:p>
        </p:txBody>
      </p:sp>
      <p:sp>
        <p:nvSpPr>
          <p:cNvPr id="27" name="Tijdelijke aanduiding voor inhoud 4">
            <a:extLst>
              <a:ext uri="{FF2B5EF4-FFF2-40B4-BE49-F238E27FC236}">
                <a16:creationId xmlns:a16="http://schemas.microsoft.com/office/drawing/2014/main" id="{1C3D574C-832A-76B3-61B5-333E31CC19A7}"/>
              </a:ext>
            </a:extLst>
          </p:cNvPr>
          <p:cNvSpPr txBox="1">
            <a:spLocks/>
          </p:cNvSpPr>
          <p:nvPr/>
        </p:nvSpPr>
        <p:spPr>
          <a:xfrm>
            <a:off x="9295791" y="4623428"/>
            <a:ext cx="2743200" cy="10164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b="1">
                <a:latin typeface="Aptos" panose="020B0004020202020204" pitchFamily="34" charset="0"/>
                <a:ea typeface="Aptos" panose="020B0004020202020204" pitchFamily="34" charset="0"/>
                <a:cs typeface="Times New Roman" panose="02020603050405020304" pitchFamily="18" charset="0"/>
              </a:rPr>
              <a:t>Stap 2b: Evaluatie materialiteit</a:t>
            </a:r>
          </a:p>
          <a:p>
            <a:pPr marL="0" indent="0">
              <a:buFont typeface="Arial" panose="020B0604020202020204" pitchFamily="34" charset="0"/>
              <a:buNone/>
            </a:pPr>
            <a:r>
              <a:rPr lang="nl-NL" sz="180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Lijst subsidies met ‘toewijsbare aanzienlijke milieuschadelijke impact’</a:t>
            </a:r>
            <a:endParaRPr lang="nl-NL" sz="1800">
              <a:latin typeface="Aptos" panose="020B0004020202020204" pitchFamily="34" charset="0"/>
              <a:ea typeface="Aptos" panose="020B0004020202020204" pitchFamily="34" charset="0"/>
              <a:cs typeface="Times New Roman" panose="02020603050405020304" pitchFamily="18" charset="0"/>
            </a:endParaRPr>
          </a:p>
        </p:txBody>
      </p:sp>
      <p:pic>
        <p:nvPicPr>
          <p:cNvPr id="29" name="Graphic 28" descr="Arrow: Slight curve with solid fill">
            <a:extLst>
              <a:ext uri="{FF2B5EF4-FFF2-40B4-BE49-F238E27FC236}">
                <a16:creationId xmlns:a16="http://schemas.microsoft.com/office/drawing/2014/main" id="{1281032F-A2DF-AF5F-1189-120EF9D1C3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195732" flipV="1">
            <a:off x="4336730" y="2937086"/>
            <a:ext cx="653203" cy="653203"/>
          </a:xfrm>
          <a:prstGeom prst="rect">
            <a:avLst/>
          </a:prstGeom>
        </p:spPr>
      </p:pic>
      <p:pic>
        <p:nvPicPr>
          <p:cNvPr id="30" name="Graphic 29" descr="Arrow: Slight curve with solid fill">
            <a:extLst>
              <a:ext uri="{FF2B5EF4-FFF2-40B4-BE49-F238E27FC236}">
                <a16:creationId xmlns:a16="http://schemas.microsoft.com/office/drawing/2014/main" id="{CF143CD7-F378-F412-BF2F-BC88EF1A65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195732" flipV="1">
            <a:off x="6188387" y="3435886"/>
            <a:ext cx="653203" cy="653203"/>
          </a:xfrm>
          <a:prstGeom prst="rect">
            <a:avLst/>
          </a:prstGeom>
        </p:spPr>
      </p:pic>
      <p:pic>
        <p:nvPicPr>
          <p:cNvPr id="31" name="Graphic 30" descr="Arrow: Slight curve with solid fill">
            <a:extLst>
              <a:ext uri="{FF2B5EF4-FFF2-40B4-BE49-F238E27FC236}">
                <a16:creationId xmlns:a16="http://schemas.microsoft.com/office/drawing/2014/main" id="{668491A9-B709-F7DD-F01A-0FB466116F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195732" flipV="1">
            <a:off x="8531150" y="4086406"/>
            <a:ext cx="653203" cy="653203"/>
          </a:xfrm>
          <a:prstGeom prst="rect">
            <a:avLst/>
          </a:prstGeom>
        </p:spPr>
      </p:pic>
      <p:cxnSp>
        <p:nvCxnSpPr>
          <p:cNvPr id="34" name="Straight Arrow Connector 33">
            <a:extLst>
              <a:ext uri="{FF2B5EF4-FFF2-40B4-BE49-F238E27FC236}">
                <a16:creationId xmlns:a16="http://schemas.microsoft.com/office/drawing/2014/main" id="{9F8B4C88-682B-34A0-4C70-31001FD6120F}"/>
              </a:ext>
            </a:extLst>
          </p:cNvPr>
          <p:cNvCxnSpPr/>
          <p:nvPr/>
        </p:nvCxnSpPr>
        <p:spPr>
          <a:xfrm>
            <a:off x="960120" y="5131638"/>
            <a:ext cx="5234940" cy="0"/>
          </a:xfrm>
          <a:prstGeom prst="straightConnector1">
            <a:avLst/>
          </a:prstGeom>
          <a:ln w="31750">
            <a:solidFill>
              <a:schemeClr val="accent6"/>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2B6BEA30-91A4-80C0-67E1-825B8D562F0C}"/>
              </a:ext>
            </a:extLst>
          </p:cNvPr>
          <p:cNvCxnSpPr>
            <a:cxnSpLocks/>
          </p:cNvCxnSpPr>
          <p:nvPr/>
        </p:nvCxnSpPr>
        <p:spPr>
          <a:xfrm>
            <a:off x="6972079" y="3955917"/>
            <a:ext cx="4795106" cy="0"/>
          </a:xfrm>
          <a:prstGeom prst="straightConnector1">
            <a:avLst/>
          </a:prstGeom>
          <a:ln w="31750">
            <a:solidFill>
              <a:schemeClr val="accent6"/>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FD835A6A-A41C-DB37-B3BD-7A5819028C45}"/>
              </a:ext>
            </a:extLst>
          </p:cNvPr>
          <p:cNvSpPr txBox="1"/>
          <p:nvPr/>
        </p:nvSpPr>
        <p:spPr>
          <a:xfrm>
            <a:off x="2018691" y="5152446"/>
            <a:ext cx="2914432" cy="523220"/>
          </a:xfrm>
          <a:prstGeom prst="rect">
            <a:avLst/>
          </a:prstGeom>
          <a:noFill/>
        </p:spPr>
        <p:txBody>
          <a:bodyPr wrap="square" rtlCol="0">
            <a:spAutoFit/>
          </a:bodyPr>
          <a:lstStyle/>
          <a:p>
            <a:pPr algn="ctr"/>
            <a:r>
              <a:rPr lang="nl-BE" sz="1400" i="1">
                <a:solidFill>
                  <a:schemeClr val="accent6">
                    <a:lumMod val="75000"/>
                  </a:schemeClr>
                </a:solidFill>
              </a:rPr>
              <a:t>Door </a:t>
            </a:r>
            <a:r>
              <a:rPr lang="nl-BE" sz="1400" i="1" err="1">
                <a:solidFill>
                  <a:schemeClr val="accent6">
                    <a:lumMod val="75000"/>
                  </a:schemeClr>
                </a:solidFill>
              </a:rPr>
              <a:t>subsidieverlenende</a:t>
            </a:r>
            <a:r>
              <a:rPr lang="nl-BE" sz="1400" i="1">
                <a:solidFill>
                  <a:schemeClr val="accent6">
                    <a:lumMod val="75000"/>
                  </a:schemeClr>
                </a:solidFill>
              </a:rPr>
              <a:t> entiteit, met hulp van consultant</a:t>
            </a:r>
          </a:p>
        </p:txBody>
      </p:sp>
      <p:sp>
        <p:nvSpPr>
          <p:cNvPr id="38" name="TextBox 37">
            <a:extLst>
              <a:ext uri="{FF2B5EF4-FFF2-40B4-BE49-F238E27FC236}">
                <a16:creationId xmlns:a16="http://schemas.microsoft.com/office/drawing/2014/main" id="{D1A6D4B6-4447-D2F0-24F0-EF3CB8A8E91A}"/>
              </a:ext>
            </a:extLst>
          </p:cNvPr>
          <p:cNvSpPr txBox="1"/>
          <p:nvPr/>
        </p:nvSpPr>
        <p:spPr>
          <a:xfrm>
            <a:off x="7857625" y="3416706"/>
            <a:ext cx="3909559" cy="523220"/>
          </a:xfrm>
          <a:prstGeom prst="rect">
            <a:avLst/>
          </a:prstGeom>
          <a:noFill/>
        </p:spPr>
        <p:txBody>
          <a:bodyPr wrap="square" rtlCol="0">
            <a:spAutoFit/>
          </a:bodyPr>
          <a:lstStyle/>
          <a:p>
            <a:pPr algn="ctr"/>
            <a:r>
              <a:rPr lang="nl-BE" sz="1400" i="1">
                <a:solidFill>
                  <a:schemeClr val="accent6">
                    <a:lumMod val="75000"/>
                  </a:schemeClr>
                </a:solidFill>
              </a:rPr>
              <a:t>Door consultant, </a:t>
            </a:r>
            <a:br>
              <a:rPr lang="nl-BE" sz="1400" i="1">
                <a:solidFill>
                  <a:schemeClr val="accent6">
                    <a:lumMod val="75000"/>
                  </a:schemeClr>
                </a:solidFill>
              </a:rPr>
            </a:br>
            <a:r>
              <a:rPr lang="nl-BE" sz="1400" i="1">
                <a:solidFill>
                  <a:schemeClr val="accent6">
                    <a:lumMod val="75000"/>
                  </a:schemeClr>
                </a:solidFill>
              </a:rPr>
              <a:t>afgetoetst bij </a:t>
            </a:r>
            <a:r>
              <a:rPr lang="nl-BE" sz="1400" i="1" err="1">
                <a:solidFill>
                  <a:schemeClr val="accent6">
                    <a:lumMod val="75000"/>
                  </a:schemeClr>
                </a:solidFill>
              </a:rPr>
              <a:t>subsidieverlenende</a:t>
            </a:r>
            <a:r>
              <a:rPr lang="nl-BE" sz="1400" i="1">
                <a:solidFill>
                  <a:schemeClr val="accent6">
                    <a:lumMod val="75000"/>
                  </a:schemeClr>
                </a:solidFill>
              </a:rPr>
              <a:t> entiteit</a:t>
            </a:r>
          </a:p>
        </p:txBody>
      </p:sp>
      <p:cxnSp>
        <p:nvCxnSpPr>
          <p:cNvPr id="3" name="Straight Arrow Connector 2">
            <a:extLst>
              <a:ext uri="{FF2B5EF4-FFF2-40B4-BE49-F238E27FC236}">
                <a16:creationId xmlns:a16="http://schemas.microsoft.com/office/drawing/2014/main" id="{35193FB5-4E84-777F-56CE-66092E9FA2FE}"/>
              </a:ext>
            </a:extLst>
          </p:cNvPr>
          <p:cNvCxnSpPr>
            <a:cxnSpLocks/>
          </p:cNvCxnSpPr>
          <p:nvPr/>
        </p:nvCxnSpPr>
        <p:spPr>
          <a:xfrm>
            <a:off x="6477318" y="2694187"/>
            <a:ext cx="4795106" cy="0"/>
          </a:xfrm>
          <a:prstGeom prst="straightConnector1">
            <a:avLst/>
          </a:prstGeom>
          <a:ln w="31750">
            <a:solidFill>
              <a:schemeClr val="tx2"/>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DBB1BB41-32D3-8721-FC4A-BFFEB3373AF7}"/>
              </a:ext>
            </a:extLst>
          </p:cNvPr>
          <p:cNvSpPr txBox="1"/>
          <p:nvPr/>
        </p:nvSpPr>
        <p:spPr>
          <a:xfrm>
            <a:off x="6902971" y="2719201"/>
            <a:ext cx="3909559" cy="338554"/>
          </a:xfrm>
          <a:prstGeom prst="rect">
            <a:avLst/>
          </a:prstGeom>
          <a:noFill/>
        </p:spPr>
        <p:txBody>
          <a:bodyPr wrap="square" rtlCol="0">
            <a:spAutoFit/>
          </a:bodyPr>
          <a:lstStyle/>
          <a:p>
            <a:pPr algn="ctr"/>
            <a:r>
              <a:rPr lang="nl-BE" sz="1600" b="1" err="1">
                <a:solidFill>
                  <a:schemeClr val="accent1"/>
                </a:solidFill>
              </a:rPr>
              <a:t>Tegenfeitelijke</a:t>
            </a:r>
            <a:r>
              <a:rPr lang="nl-BE" sz="1600" b="1">
                <a:solidFill>
                  <a:schemeClr val="accent1"/>
                </a:solidFill>
              </a:rPr>
              <a:t> analyse</a:t>
            </a:r>
          </a:p>
        </p:txBody>
      </p:sp>
      <p:sp>
        <p:nvSpPr>
          <p:cNvPr id="11" name="Rectangle 10">
            <a:extLst>
              <a:ext uri="{FF2B5EF4-FFF2-40B4-BE49-F238E27FC236}">
                <a16:creationId xmlns:a16="http://schemas.microsoft.com/office/drawing/2014/main" id="{F6B70A88-6399-BA42-743C-E06B86E1E12A}"/>
              </a:ext>
            </a:extLst>
          </p:cNvPr>
          <p:cNvSpPr/>
          <p:nvPr/>
        </p:nvSpPr>
        <p:spPr>
          <a:xfrm>
            <a:off x="6195060" y="1794510"/>
            <a:ext cx="5843931" cy="4343392"/>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Arrow: Chevron 8">
            <a:extLst>
              <a:ext uri="{FF2B5EF4-FFF2-40B4-BE49-F238E27FC236}">
                <a16:creationId xmlns:a16="http://schemas.microsoft.com/office/drawing/2014/main" id="{2EEE7E68-A7FE-4EA8-D9EC-65EFB1D22A76}"/>
              </a:ext>
            </a:extLst>
          </p:cNvPr>
          <p:cNvSpPr/>
          <p:nvPr/>
        </p:nvSpPr>
        <p:spPr>
          <a:xfrm>
            <a:off x="4202431" y="2084999"/>
            <a:ext cx="2392679" cy="406801"/>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Stap 1</a:t>
            </a:r>
          </a:p>
        </p:txBody>
      </p:sp>
    </p:spTree>
    <p:extLst>
      <p:ext uri="{BB962C8B-B14F-4D97-AF65-F5344CB8AC3E}">
        <p14:creationId xmlns:p14="http://schemas.microsoft.com/office/powerpoint/2010/main" val="3847321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D972B3-16AD-B2DB-81D7-909AFCD89A3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EA727D-5FB8-7A6A-13DC-4EFD506A9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EC526C-912B-3AD8-8396-9CD6FF061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9049E45-B2EC-798E-2659-97461E01F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DDB2D8-4E9A-6E82-D2F1-9940DF268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7FAA5B4-989C-E60E-9DA0-FCAD77C31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0560E74-838E-A9E6-1DBE-75A1BC2A2E5F}"/>
              </a:ext>
            </a:extLst>
          </p:cNvPr>
          <p:cNvSpPr>
            <a:spLocks noGrp="1"/>
          </p:cNvSpPr>
          <p:nvPr>
            <p:ph type="title"/>
          </p:nvPr>
        </p:nvSpPr>
        <p:spPr>
          <a:xfrm>
            <a:off x="838201" y="294538"/>
            <a:ext cx="10429349" cy="1033669"/>
          </a:xfrm>
        </p:spPr>
        <p:txBody>
          <a:bodyPr>
            <a:normAutofit fontScale="90000"/>
          </a:bodyPr>
          <a:lstStyle/>
          <a:p>
            <a:pPr lvl="0"/>
            <a:r>
              <a:rPr lang="nl-NL" sz="4000">
                <a:solidFill>
                  <a:schemeClr val="bg1"/>
                </a:solidFill>
                <a:effectLst/>
                <a:latin typeface="Aptos" panose="020B0004020202020204" pitchFamily="34" charset="0"/>
                <a:ea typeface="Aptos" panose="020B0004020202020204" pitchFamily="34" charset="0"/>
                <a:cs typeface="Times New Roman" panose="02020603050405020304" pitchFamily="18" charset="0"/>
              </a:rPr>
              <a:t>Stap 0: Stel een lijst met prioritaire subsidies samen</a:t>
            </a:r>
            <a:endParaRPr lang="nl-BE" sz="4000">
              <a:solidFill>
                <a:schemeClr val="bg1"/>
              </a:solidFill>
              <a:latin typeface="Aptos" panose="020B0004020202020204" pitchFamily="34"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33532983-E5A8-B1D3-97CF-D0087CA4A1AB}"/>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
        <p:nvSpPr>
          <p:cNvPr id="5" name="Tijdelijke aanduiding voor dianummer 4">
            <a:extLst>
              <a:ext uri="{FF2B5EF4-FFF2-40B4-BE49-F238E27FC236}">
                <a16:creationId xmlns:a16="http://schemas.microsoft.com/office/drawing/2014/main" id="{E07EB1F8-2CC8-C13D-D237-DC61757841D2}"/>
              </a:ext>
            </a:extLst>
          </p:cNvPr>
          <p:cNvSpPr>
            <a:spLocks noGrp="1"/>
          </p:cNvSpPr>
          <p:nvPr>
            <p:ph type="sldNum" sz="quarter" idx="12"/>
          </p:nvPr>
        </p:nvSpPr>
        <p:spPr/>
        <p:txBody>
          <a:bodyPr/>
          <a:lstStyle/>
          <a:p>
            <a:fld id="{00203DE1-50C5-D241-B52C-37C6DAC8FC4D}" type="slidenum">
              <a:rPr lang="nl-NL" smtClean="0"/>
              <a:t>27</a:t>
            </a:fld>
            <a:endParaRPr lang="nl-NL"/>
          </a:p>
        </p:txBody>
      </p:sp>
      <p:sp>
        <p:nvSpPr>
          <p:cNvPr id="17" name="Tijdelijke aanduiding voor inhoud 4">
            <a:extLst>
              <a:ext uri="{FF2B5EF4-FFF2-40B4-BE49-F238E27FC236}">
                <a16:creationId xmlns:a16="http://schemas.microsoft.com/office/drawing/2014/main" id="{CBB651BE-FAC0-06F1-BFD6-F939B4027DAF}"/>
              </a:ext>
            </a:extLst>
          </p:cNvPr>
          <p:cNvSpPr>
            <a:spLocks noGrp="1"/>
          </p:cNvSpPr>
          <p:nvPr>
            <p:ph idx="1"/>
          </p:nvPr>
        </p:nvSpPr>
        <p:spPr>
          <a:xfrm>
            <a:off x="838201" y="2080261"/>
            <a:ext cx="10515599" cy="4139564"/>
          </a:xfrm>
        </p:spPr>
        <p:txBody>
          <a:bodyPr>
            <a:noAutofit/>
          </a:bodyPr>
          <a:lstStyle/>
          <a:p>
            <a:pPr marL="342900" indent="-342900">
              <a:buFont typeface="+mj-lt"/>
              <a:buAutoNum type="arabicPeriod"/>
            </a:pPr>
            <a:r>
              <a:rPr lang="nl-NL" sz="1800" b="1">
                <a:latin typeface="Aptos" panose="020B0004020202020204" pitchFamily="34" charset="0"/>
                <a:ea typeface="Aptos" panose="020B0004020202020204" pitchFamily="34" charset="0"/>
                <a:cs typeface="Times New Roman" panose="02020603050405020304" pitchFamily="18" charset="0"/>
              </a:rPr>
              <a:t>Stel een </a:t>
            </a:r>
            <a:r>
              <a:rPr lang="nl-NL" sz="1800" b="1" err="1">
                <a:latin typeface="Aptos" panose="020B0004020202020204" pitchFamily="34" charset="0"/>
                <a:ea typeface="Aptos" panose="020B0004020202020204" pitchFamily="34" charset="0"/>
                <a:cs typeface="Times New Roman" panose="02020603050405020304" pitchFamily="18" charset="0"/>
              </a:rPr>
              <a:t>loing</a:t>
            </a:r>
            <a:r>
              <a:rPr lang="nl-NL" sz="1800" b="1">
                <a:latin typeface="Aptos" panose="020B0004020202020204" pitchFamily="34" charset="0"/>
                <a:ea typeface="Aptos" panose="020B0004020202020204" pitchFamily="34" charset="0"/>
                <a:cs typeface="Times New Roman" panose="02020603050405020304" pitchFamily="18" charset="0"/>
              </a:rPr>
              <a:t> list </a:t>
            </a:r>
            <a:r>
              <a:rPr lang="nl-NL" sz="1800" b="1" err="1">
                <a:effectLst/>
                <a:latin typeface="Aptos" panose="020B0004020202020204" pitchFamily="34" charset="0"/>
                <a:ea typeface="Aptos" panose="020B0004020202020204" pitchFamily="34" charset="0"/>
                <a:cs typeface="Times New Roman" panose="02020603050405020304" pitchFamily="18" charset="0"/>
              </a:rPr>
              <a:t>vcan</a:t>
            </a:r>
            <a:r>
              <a:rPr lang="nl-NL" sz="1800" b="1">
                <a:effectLst/>
                <a:latin typeface="Aptos" panose="020B0004020202020204" pitchFamily="34" charset="0"/>
                <a:ea typeface="Aptos" panose="020B0004020202020204" pitchFamily="34" charset="0"/>
                <a:cs typeface="Times New Roman" panose="02020603050405020304" pitchFamily="18" charset="0"/>
              </a:rPr>
              <a:t> subsidies vast vanuit subsidieregister / eigenregelgeving / …</a:t>
            </a:r>
            <a:endParaRPr lang="nl-NL" sz="180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endParaRPr lang="nl-NL" sz="1800">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r>
              <a:rPr lang="nl-NL" sz="1800" b="1">
                <a:latin typeface="Aptos" panose="020B0004020202020204" pitchFamily="34" charset="0"/>
                <a:ea typeface="Aptos" panose="020B0004020202020204" pitchFamily="34" charset="0"/>
                <a:cs typeface="Times New Roman" panose="02020603050405020304" pitchFamily="18" charset="0"/>
              </a:rPr>
              <a:t>Sluit subsidies uit die op basis van hun voorwerp naar alle redelijkheid en met grote zekerheid geen ernstige afbreuk doen aan één van de 6 milieudoelstellingen</a:t>
            </a:r>
          </a:p>
          <a:p>
            <a:pPr marL="342900" indent="-342900">
              <a:buFont typeface="+mj-lt"/>
              <a:buAutoNum type="arabicPeriod"/>
            </a:pPr>
            <a:endParaRPr lang="nl-NL" sz="1800" b="1">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r>
              <a:rPr lang="nl-BE" sz="1800" b="1">
                <a:latin typeface="Aptos" panose="020B0004020202020204" pitchFamily="34" charset="0"/>
                <a:cs typeface="Times New Roman" panose="02020603050405020304" pitchFamily="18" charset="0"/>
              </a:rPr>
              <a:t>Identificeer de belangrijkste subsidies door de </a:t>
            </a:r>
            <a:r>
              <a:rPr lang="nl-BE" sz="1800" b="1">
                <a:solidFill>
                  <a:srgbClr val="FF0000"/>
                </a:solidFill>
                <a:latin typeface="Aptos" panose="020B0004020202020204" pitchFamily="34" charset="0"/>
                <a:cs typeface="Times New Roman" panose="02020603050405020304" pitchFamily="18" charset="0"/>
              </a:rPr>
              <a:t>80</a:t>
            </a:r>
            <a:r>
              <a:rPr lang="nl-BE" sz="1800" b="1">
                <a:latin typeface="Aptos" panose="020B0004020202020204" pitchFamily="34" charset="0"/>
                <a:cs typeface="Times New Roman" panose="02020603050405020304" pitchFamily="18" charset="0"/>
              </a:rPr>
              <a:t>/20-regel toe te passen en sluit de andere uit van de lijst.</a:t>
            </a:r>
            <a:endParaRPr lang="nl-NL" sz="1800" b="1">
              <a:latin typeface="Aptos" panose="020B0004020202020204" pitchFamily="34" charset="0"/>
              <a:cs typeface="Times New Roman" panose="02020603050405020304" pitchFamily="18" charset="0"/>
            </a:endParaRPr>
          </a:p>
          <a:p>
            <a:pPr marL="342900" indent="-342900">
              <a:buFont typeface="+mj-lt"/>
              <a:buAutoNum type="arabicPeriod"/>
            </a:pPr>
            <a:endParaRPr lang="nl-NL" sz="1800" b="1">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r>
              <a:rPr lang="nl-NL" sz="1800" b="1">
                <a:latin typeface="Aptos" panose="020B0004020202020204" pitchFamily="34" charset="0"/>
                <a:ea typeface="Aptos" panose="020B0004020202020204" pitchFamily="34" charset="0"/>
                <a:cs typeface="Times New Roman" panose="02020603050405020304" pitchFamily="18" charset="0"/>
              </a:rPr>
              <a:t>Voeg toe volgende subsidies toe aan de lijst prioritaire subsidies: </a:t>
            </a:r>
          </a:p>
          <a:p>
            <a:pPr marL="800100" lvl="1" indent="-342900">
              <a:buFont typeface="+mj-lt"/>
              <a:buAutoNum type="arabicPeriod"/>
            </a:pPr>
            <a:r>
              <a:rPr lang="nl-NL" sz="1800" b="1">
                <a:ea typeface="Aptos" panose="020B0004020202020204" pitchFamily="34" charset="0"/>
                <a:cs typeface="Times New Roman" panose="02020603050405020304" pitchFamily="18" charset="0"/>
              </a:rPr>
              <a:t>subsidies in de brede zin van het woord </a:t>
            </a:r>
            <a:r>
              <a:rPr lang="nl-NL" sz="1800">
                <a:ea typeface="Aptos" panose="020B0004020202020204" pitchFamily="34" charset="0"/>
                <a:cs typeface="Times New Roman" panose="02020603050405020304" pitchFamily="18" charset="0"/>
              </a:rPr>
              <a:t>(bv. vermindering / ontheffing van belasting) waarvan de waarde niet beschikbaar was</a:t>
            </a:r>
          </a:p>
          <a:p>
            <a:pPr marL="800100" lvl="1" indent="-342900">
              <a:buFont typeface="+mj-lt"/>
              <a:buAutoNum type="arabicPeriod"/>
            </a:pPr>
            <a:r>
              <a:rPr lang="nl-BE" sz="1800" b="0" i="0" u="none" strike="noStrike">
                <a:solidFill>
                  <a:srgbClr val="000000"/>
                </a:solidFill>
                <a:effectLst/>
              </a:rPr>
              <a:t>Subsidies die zijn uitgesloten door toepassing van de </a:t>
            </a:r>
            <a:r>
              <a:rPr lang="nl-BE" sz="1800" b="1" i="0" u="none" strike="noStrike">
                <a:solidFill>
                  <a:srgbClr val="000000"/>
                </a:solidFill>
                <a:effectLst/>
              </a:rPr>
              <a:t>80/</a:t>
            </a:r>
            <a:r>
              <a:rPr lang="nl-BE" sz="1800" b="1" i="0" u="none" strike="noStrike">
                <a:solidFill>
                  <a:srgbClr val="FF0000"/>
                </a:solidFill>
                <a:effectLst/>
              </a:rPr>
              <a:t>20</a:t>
            </a:r>
            <a:r>
              <a:rPr lang="nl-BE" sz="1800" b="1" i="0" u="none" strike="noStrike">
                <a:solidFill>
                  <a:srgbClr val="000000"/>
                </a:solidFill>
                <a:effectLst/>
              </a:rPr>
              <a:t>-regel</a:t>
            </a:r>
            <a:r>
              <a:rPr lang="nl-BE" sz="1800" b="0" i="0" u="none" strike="noStrike">
                <a:solidFill>
                  <a:srgbClr val="000000"/>
                </a:solidFill>
                <a:effectLst/>
              </a:rPr>
              <a:t>, indien ze duidelijk een aanzienlijke negatieve impact hebben op milieudoelstellingen</a:t>
            </a:r>
            <a:endParaRPr lang="nl-NL" b="1">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8" name="Graphic 17" descr="Arrow Down with solid fill">
            <a:extLst>
              <a:ext uri="{FF2B5EF4-FFF2-40B4-BE49-F238E27FC236}">
                <a16:creationId xmlns:a16="http://schemas.microsoft.com/office/drawing/2014/main" id="{8E575912-1045-6692-063A-2B494BA33B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71352" y="2423627"/>
            <a:ext cx="399584" cy="399584"/>
          </a:xfrm>
          <a:prstGeom prst="rect">
            <a:avLst/>
          </a:prstGeom>
        </p:spPr>
      </p:pic>
      <p:pic>
        <p:nvPicPr>
          <p:cNvPr id="22" name="Graphic 21" descr="Arrow Down with solid fill">
            <a:extLst>
              <a:ext uri="{FF2B5EF4-FFF2-40B4-BE49-F238E27FC236}">
                <a16:creationId xmlns:a16="http://schemas.microsoft.com/office/drawing/2014/main" id="{27537838-0AC3-18BC-9068-853252D237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71352" y="3377515"/>
            <a:ext cx="399584" cy="399584"/>
          </a:xfrm>
          <a:prstGeom prst="rect">
            <a:avLst/>
          </a:prstGeom>
        </p:spPr>
      </p:pic>
      <p:pic>
        <p:nvPicPr>
          <p:cNvPr id="23" name="Graphic 22" descr="Arrow Down with solid fill">
            <a:extLst>
              <a:ext uri="{FF2B5EF4-FFF2-40B4-BE49-F238E27FC236}">
                <a16:creationId xmlns:a16="http://schemas.microsoft.com/office/drawing/2014/main" id="{0B965E1D-B8C3-14B6-7051-A8B768D1A1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71352" y="4307893"/>
            <a:ext cx="399584" cy="399584"/>
          </a:xfrm>
          <a:prstGeom prst="rect">
            <a:avLst/>
          </a:prstGeom>
        </p:spPr>
      </p:pic>
      <p:sp>
        <p:nvSpPr>
          <p:cNvPr id="3" name="Tekstvak 2">
            <a:extLst>
              <a:ext uri="{FF2B5EF4-FFF2-40B4-BE49-F238E27FC236}">
                <a16:creationId xmlns:a16="http://schemas.microsoft.com/office/drawing/2014/main" id="{E8F306DE-12F4-4BBC-1E75-B6135F1DCE55}"/>
              </a:ext>
            </a:extLst>
          </p:cNvPr>
          <p:cNvSpPr txBox="1"/>
          <p:nvPr/>
        </p:nvSpPr>
        <p:spPr>
          <a:xfrm>
            <a:off x="2086378" y="2423627"/>
            <a:ext cx="6717993" cy="369332"/>
          </a:xfrm>
          <a:prstGeom prst="rect">
            <a:avLst/>
          </a:prstGeom>
          <a:noFill/>
        </p:spPr>
        <p:txBody>
          <a:bodyPr wrap="none" rtlCol="0">
            <a:spAutoFit/>
          </a:bodyPr>
          <a:lstStyle/>
          <a:p>
            <a:r>
              <a:rPr lang="en-GB" err="1">
                <a:solidFill>
                  <a:schemeClr val="accent4"/>
                </a:solidFill>
              </a:rPr>
              <a:t>Vraag</a:t>
            </a:r>
            <a:r>
              <a:rPr lang="en-GB">
                <a:solidFill>
                  <a:schemeClr val="accent4"/>
                </a:solidFill>
              </a:rPr>
              <a:t> : over </a:t>
            </a:r>
            <a:r>
              <a:rPr lang="en-GB" err="1">
                <a:solidFill>
                  <a:schemeClr val="accent4"/>
                </a:solidFill>
              </a:rPr>
              <a:t>welke</a:t>
            </a:r>
            <a:r>
              <a:rPr lang="en-GB">
                <a:solidFill>
                  <a:schemeClr val="accent4"/>
                </a:solidFill>
              </a:rPr>
              <a:t> </a:t>
            </a:r>
            <a:r>
              <a:rPr lang="en-GB" err="1">
                <a:solidFill>
                  <a:schemeClr val="accent4"/>
                </a:solidFill>
              </a:rPr>
              <a:t>bronnen</a:t>
            </a:r>
            <a:r>
              <a:rPr lang="en-GB">
                <a:solidFill>
                  <a:schemeClr val="accent4"/>
                </a:solidFill>
              </a:rPr>
              <a:t> </a:t>
            </a:r>
            <a:r>
              <a:rPr lang="en-GB" err="1">
                <a:solidFill>
                  <a:schemeClr val="accent4"/>
                </a:solidFill>
              </a:rPr>
              <a:t>beschikt</a:t>
            </a:r>
            <a:r>
              <a:rPr lang="en-GB">
                <a:solidFill>
                  <a:schemeClr val="accent4"/>
                </a:solidFill>
              </a:rPr>
              <a:t> u om de longlist op </a:t>
            </a:r>
            <a:r>
              <a:rPr lang="en-GB" err="1">
                <a:solidFill>
                  <a:schemeClr val="accent4"/>
                </a:solidFill>
              </a:rPr>
              <a:t>te</a:t>
            </a:r>
            <a:r>
              <a:rPr lang="en-GB">
                <a:solidFill>
                  <a:schemeClr val="accent4"/>
                </a:solidFill>
              </a:rPr>
              <a:t> </a:t>
            </a:r>
            <a:r>
              <a:rPr lang="en-GB" err="1">
                <a:solidFill>
                  <a:schemeClr val="accent4"/>
                </a:solidFill>
              </a:rPr>
              <a:t>stellen</a:t>
            </a:r>
            <a:r>
              <a:rPr lang="en-GB">
                <a:solidFill>
                  <a:schemeClr val="accent4"/>
                </a:solidFill>
              </a:rPr>
              <a:t>?</a:t>
            </a:r>
          </a:p>
        </p:txBody>
      </p:sp>
    </p:spTree>
    <p:extLst>
      <p:ext uri="{BB962C8B-B14F-4D97-AF65-F5344CB8AC3E}">
        <p14:creationId xmlns:p14="http://schemas.microsoft.com/office/powerpoint/2010/main" val="1864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1E1315-BB65-4250-1612-5F747CFC556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58F4C86-E1B9-D834-E908-55947232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980319-A9B3-6066-C9C5-B0CCB5CA15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F0B1BD-4407-FA93-DD00-233B3932E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2CD06D2-BBA2-86E0-42D1-210C7CCF0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BDACF9F-EC97-6B8E-A59E-EC8BB7D77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84DE919-3AF7-DBC3-603F-86A7865DDDEF}"/>
              </a:ext>
            </a:extLst>
          </p:cNvPr>
          <p:cNvSpPr>
            <a:spLocks noGrp="1"/>
          </p:cNvSpPr>
          <p:nvPr>
            <p:ph type="title"/>
          </p:nvPr>
        </p:nvSpPr>
        <p:spPr>
          <a:xfrm>
            <a:off x="838201" y="294538"/>
            <a:ext cx="10429349" cy="1033669"/>
          </a:xfrm>
        </p:spPr>
        <p:txBody>
          <a:bodyPr>
            <a:normAutofit fontScale="90000"/>
          </a:bodyPr>
          <a:lstStyle/>
          <a:p>
            <a:pPr lvl="0"/>
            <a:r>
              <a:rPr lang="nl-NL" sz="4000">
                <a:solidFill>
                  <a:schemeClr val="bg1"/>
                </a:solidFill>
                <a:effectLst/>
                <a:latin typeface="Aptos" panose="020B0004020202020204" pitchFamily="34" charset="0"/>
                <a:ea typeface="Aptos" panose="020B0004020202020204" pitchFamily="34" charset="0"/>
                <a:cs typeface="Times New Roman" panose="02020603050405020304" pitchFamily="18" charset="0"/>
              </a:rPr>
              <a:t>Stap 1: Pas de MSS-checklist toe op de lijst van  prioritaire subsidies</a:t>
            </a:r>
            <a:endParaRPr lang="nl-BE" sz="4000">
              <a:solidFill>
                <a:schemeClr val="bg1"/>
              </a:solidFill>
              <a:latin typeface="Aptos" panose="020B0004020202020204" pitchFamily="34"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D40E9264-37D8-2BE9-217A-26220AA8FBC2}"/>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
        <p:nvSpPr>
          <p:cNvPr id="5" name="Tijdelijke aanduiding voor dianummer 4">
            <a:extLst>
              <a:ext uri="{FF2B5EF4-FFF2-40B4-BE49-F238E27FC236}">
                <a16:creationId xmlns:a16="http://schemas.microsoft.com/office/drawing/2014/main" id="{08121E43-D647-5A22-B282-4C00A2468F26}"/>
              </a:ext>
            </a:extLst>
          </p:cNvPr>
          <p:cNvSpPr>
            <a:spLocks noGrp="1"/>
          </p:cNvSpPr>
          <p:nvPr>
            <p:ph type="sldNum" sz="quarter" idx="12"/>
          </p:nvPr>
        </p:nvSpPr>
        <p:spPr/>
        <p:txBody>
          <a:bodyPr/>
          <a:lstStyle/>
          <a:p>
            <a:fld id="{00203DE1-50C5-D241-B52C-37C6DAC8FC4D}" type="slidenum">
              <a:rPr lang="nl-NL" smtClean="0"/>
              <a:t>28</a:t>
            </a:fld>
            <a:endParaRPr lang="nl-NL"/>
          </a:p>
        </p:txBody>
      </p:sp>
      <p:sp>
        <p:nvSpPr>
          <p:cNvPr id="17" name="Tijdelijke aanduiding voor inhoud 4">
            <a:extLst>
              <a:ext uri="{FF2B5EF4-FFF2-40B4-BE49-F238E27FC236}">
                <a16:creationId xmlns:a16="http://schemas.microsoft.com/office/drawing/2014/main" id="{148BCF67-433B-6A8F-93E2-23EDFA68555E}"/>
              </a:ext>
            </a:extLst>
          </p:cNvPr>
          <p:cNvSpPr>
            <a:spLocks noGrp="1"/>
          </p:cNvSpPr>
          <p:nvPr>
            <p:ph idx="1"/>
          </p:nvPr>
        </p:nvSpPr>
        <p:spPr>
          <a:xfrm>
            <a:off x="838201" y="2080261"/>
            <a:ext cx="10515599" cy="3652368"/>
          </a:xfrm>
        </p:spPr>
        <p:txBody>
          <a:bodyPr>
            <a:noAutofit/>
          </a:bodyPr>
          <a:lstStyle/>
          <a:p>
            <a:pPr marL="342900" indent="-342900">
              <a:buFont typeface="+mj-lt"/>
              <a:buAutoNum type="arabicPeriod"/>
            </a:pPr>
            <a:r>
              <a:rPr lang="nl-NL" sz="1800" b="1">
                <a:effectLst/>
                <a:latin typeface="Aptos" panose="020B0004020202020204" pitchFamily="34" charset="0"/>
                <a:ea typeface="Aptos" panose="020B0004020202020204" pitchFamily="34" charset="0"/>
                <a:cs typeface="Times New Roman" panose="02020603050405020304" pitchFamily="18" charset="0"/>
              </a:rPr>
              <a:t>Gebruik de MSS-tool (</a:t>
            </a:r>
            <a:r>
              <a:rPr lang="nl-NL" sz="1800" b="1" err="1">
                <a:effectLst/>
                <a:latin typeface="Aptos" panose="020B0004020202020204" pitchFamily="34" charset="0"/>
                <a:ea typeface="Aptos" panose="020B0004020202020204" pitchFamily="34" charset="0"/>
                <a:cs typeface="Times New Roman" panose="02020603050405020304" pitchFamily="18" charset="0"/>
              </a:rPr>
              <a:t>excel</a:t>
            </a:r>
            <a:r>
              <a:rPr lang="nl-NL" sz="1800" b="1">
                <a:effectLst/>
                <a:latin typeface="Aptos" panose="020B0004020202020204" pitchFamily="34" charset="0"/>
                <a:ea typeface="Aptos" panose="020B0004020202020204" pitchFamily="34" charset="0"/>
                <a:cs typeface="Times New Roman" panose="02020603050405020304" pitchFamily="18" charset="0"/>
              </a:rPr>
              <a:t>)</a:t>
            </a:r>
          </a:p>
          <a:p>
            <a:pPr marL="342900" indent="-342900">
              <a:buFont typeface="+mj-lt"/>
              <a:buAutoNum type="arabicPeriod"/>
            </a:pPr>
            <a:endParaRPr lang="nl-NL" sz="1800" b="1">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r>
              <a:rPr lang="nl-NL" sz="1800" b="1">
                <a:effectLst/>
                <a:latin typeface="Aptos" panose="020B0004020202020204" pitchFamily="34" charset="0"/>
                <a:ea typeface="Aptos" panose="020B0004020202020204" pitchFamily="34" charset="0"/>
                <a:cs typeface="Times New Roman" panose="02020603050405020304" pitchFamily="18" charset="0"/>
              </a:rPr>
              <a:t>Lees de Quick-start gids / begrippenkader</a:t>
            </a:r>
          </a:p>
          <a:p>
            <a:pPr marL="342900" indent="-342900">
              <a:buFont typeface="+mj-lt"/>
              <a:buAutoNum type="arabicPeriod"/>
            </a:pPr>
            <a:endParaRPr lang="nl-NL" sz="1800" b="1">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r>
              <a:rPr lang="nl-NL" sz="1800" b="1">
                <a:effectLst/>
                <a:latin typeface="Aptos" panose="020B0004020202020204" pitchFamily="34" charset="0"/>
                <a:ea typeface="Aptos" panose="020B0004020202020204" pitchFamily="34" charset="0"/>
                <a:cs typeface="Times New Roman" panose="02020603050405020304" pitchFamily="18" charset="0"/>
              </a:rPr>
              <a:t>Vul basisinformatie in voor elk van de prioritaire subsidies</a:t>
            </a:r>
          </a:p>
          <a:p>
            <a:pPr marL="342900" indent="-342900">
              <a:buFont typeface="+mj-lt"/>
              <a:buAutoNum type="arabicPeriod"/>
            </a:pPr>
            <a:endParaRPr lang="nl-NL" sz="1800" b="1">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r>
              <a:rPr lang="nl-NL" sz="1800" b="1">
                <a:effectLst/>
                <a:latin typeface="Aptos" panose="020B0004020202020204" pitchFamily="34" charset="0"/>
                <a:ea typeface="Aptos" panose="020B0004020202020204" pitchFamily="34" charset="0"/>
                <a:cs typeface="Times New Roman" panose="02020603050405020304" pitchFamily="18" charset="0"/>
              </a:rPr>
              <a:t>Lees informatie over het gebruik van de MSS-checklist</a:t>
            </a:r>
          </a:p>
          <a:p>
            <a:pPr marL="342900" indent="-342900">
              <a:buFont typeface="+mj-lt"/>
              <a:buAutoNum type="arabicPeriod"/>
            </a:pPr>
            <a:endParaRPr lang="nl-NL" sz="1800" b="1">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r>
              <a:rPr lang="nl-NL" sz="1800" b="1">
                <a:effectLst/>
                <a:latin typeface="Aptos" panose="020B0004020202020204" pitchFamily="34" charset="0"/>
                <a:ea typeface="Aptos" panose="020B0004020202020204" pitchFamily="34" charset="0"/>
                <a:cs typeface="Times New Roman" panose="02020603050405020304" pitchFamily="18" charset="0"/>
              </a:rPr>
              <a:t>Beantwoord voor elke subsidie de vragen uit de </a:t>
            </a:r>
            <a:br>
              <a:rPr lang="nl-NL" sz="1800" b="1">
                <a:effectLst/>
                <a:latin typeface="Aptos" panose="020B0004020202020204" pitchFamily="34" charset="0"/>
                <a:ea typeface="Aptos" panose="020B0004020202020204" pitchFamily="34" charset="0"/>
                <a:cs typeface="Times New Roman" panose="02020603050405020304" pitchFamily="18" charset="0"/>
              </a:rPr>
            </a:br>
            <a:r>
              <a:rPr lang="nl-NL" sz="1800" b="1">
                <a:effectLst/>
                <a:latin typeface="Aptos" panose="020B0004020202020204" pitchFamily="34" charset="0"/>
                <a:ea typeface="Aptos" panose="020B0004020202020204" pitchFamily="34" charset="0"/>
                <a:cs typeface="Times New Roman" panose="02020603050405020304" pitchFamily="18" charset="0"/>
              </a:rPr>
              <a:t>MSS-checklist</a:t>
            </a:r>
          </a:p>
          <a:p>
            <a:pPr marL="0" indent="0">
              <a:buNone/>
            </a:pPr>
            <a:endParaRPr lang="nl-NL" sz="1800" b="1">
              <a:latin typeface="Aptos" panose="020B0004020202020204" pitchFamily="34" charset="0"/>
              <a:ea typeface="Aptos" panose="020B0004020202020204" pitchFamily="34" charset="0"/>
              <a:cs typeface="Times New Roman" panose="02020603050405020304" pitchFamily="18" charset="0"/>
            </a:endParaRPr>
          </a:p>
        </p:txBody>
      </p:sp>
      <p:pic>
        <p:nvPicPr>
          <p:cNvPr id="18" name="Graphic 17" descr="Arrow Down with solid fill">
            <a:extLst>
              <a:ext uri="{FF2B5EF4-FFF2-40B4-BE49-F238E27FC236}">
                <a16:creationId xmlns:a16="http://schemas.microsoft.com/office/drawing/2014/main" id="{7ABDAD23-4F8A-6843-07F3-A5AF28B8E3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71352" y="2423627"/>
            <a:ext cx="399584" cy="399584"/>
          </a:xfrm>
          <a:prstGeom prst="rect">
            <a:avLst/>
          </a:prstGeom>
        </p:spPr>
      </p:pic>
      <p:pic>
        <p:nvPicPr>
          <p:cNvPr id="22" name="Graphic 21" descr="Arrow Down with solid fill">
            <a:extLst>
              <a:ext uri="{FF2B5EF4-FFF2-40B4-BE49-F238E27FC236}">
                <a16:creationId xmlns:a16="http://schemas.microsoft.com/office/drawing/2014/main" id="{F4B4EEC0-4D89-D8F1-E2D0-280B5031EF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88066" y="3245592"/>
            <a:ext cx="399584" cy="399584"/>
          </a:xfrm>
          <a:prstGeom prst="rect">
            <a:avLst/>
          </a:prstGeom>
        </p:spPr>
      </p:pic>
      <p:pic>
        <p:nvPicPr>
          <p:cNvPr id="23" name="Graphic 22" descr="Arrow Down with solid fill">
            <a:extLst>
              <a:ext uri="{FF2B5EF4-FFF2-40B4-BE49-F238E27FC236}">
                <a16:creationId xmlns:a16="http://schemas.microsoft.com/office/drawing/2014/main" id="{21C27C0C-6285-FE47-13EC-EF4EE416AA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88066" y="3988542"/>
            <a:ext cx="399584" cy="399584"/>
          </a:xfrm>
          <a:prstGeom prst="rect">
            <a:avLst/>
          </a:prstGeom>
        </p:spPr>
      </p:pic>
      <p:pic>
        <p:nvPicPr>
          <p:cNvPr id="6" name="Picture 5">
            <a:extLst>
              <a:ext uri="{FF2B5EF4-FFF2-40B4-BE49-F238E27FC236}">
                <a16:creationId xmlns:a16="http://schemas.microsoft.com/office/drawing/2014/main" id="{D210D59C-DFC8-DD78-20C4-A3C7FFE5A73A}"/>
              </a:ext>
            </a:extLst>
          </p:cNvPr>
          <p:cNvPicPr>
            <a:picLocks noChangeAspect="1"/>
          </p:cNvPicPr>
          <p:nvPr/>
        </p:nvPicPr>
        <p:blipFill>
          <a:blip r:embed="rId4"/>
          <a:stretch>
            <a:fillRect/>
          </a:stretch>
        </p:blipFill>
        <p:spPr>
          <a:xfrm>
            <a:off x="7298459" y="1914830"/>
            <a:ext cx="4608434" cy="3569442"/>
          </a:xfrm>
          <a:prstGeom prst="rect">
            <a:avLst/>
          </a:prstGeom>
        </p:spPr>
      </p:pic>
      <p:pic>
        <p:nvPicPr>
          <p:cNvPr id="9" name="Picture 8">
            <a:extLst>
              <a:ext uri="{FF2B5EF4-FFF2-40B4-BE49-F238E27FC236}">
                <a16:creationId xmlns:a16="http://schemas.microsoft.com/office/drawing/2014/main" id="{EDBDFAE8-89F7-36DA-25A0-0E0EC04DBA13}"/>
              </a:ext>
            </a:extLst>
          </p:cNvPr>
          <p:cNvPicPr>
            <a:picLocks noChangeAspect="1"/>
          </p:cNvPicPr>
          <p:nvPr/>
        </p:nvPicPr>
        <p:blipFill>
          <a:blip r:embed="rId5"/>
          <a:stretch>
            <a:fillRect/>
          </a:stretch>
        </p:blipFill>
        <p:spPr>
          <a:xfrm>
            <a:off x="6124411" y="5596079"/>
            <a:ext cx="5782482" cy="400106"/>
          </a:xfrm>
          <a:prstGeom prst="rect">
            <a:avLst/>
          </a:prstGeom>
        </p:spPr>
      </p:pic>
      <p:pic>
        <p:nvPicPr>
          <p:cNvPr id="11" name="Graphic 10" descr="Arrow: Slight curve with solid fill">
            <a:extLst>
              <a:ext uri="{FF2B5EF4-FFF2-40B4-BE49-F238E27FC236}">
                <a16:creationId xmlns:a16="http://schemas.microsoft.com/office/drawing/2014/main" id="{B92695AB-2451-1FF0-6D20-309F98506A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9059389">
            <a:off x="6178670" y="5985903"/>
            <a:ext cx="524582" cy="524582"/>
          </a:xfrm>
          <a:prstGeom prst="rect">
            <a:avLst/>
          </a:prstGeom>
        </p:spPr>
      </p:pic>
      <p:pic>
        <p:nvPicPr>
          <p:cNvPr id="13" name="Graphic 12" descr="Arrow Down with solid fill">
            <a:extLst>
              <a:ext uri="{FF2B5EF4-FFF2-40B4-BE49-F238E27FC236}">
                <a16:creationId xmlns:a16="http://schemas.microsoft.com/office/drawing/2014/main" id="{3B3B5BB4-B8BD-E93F-266B-C347E67EB3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71352" y="4671163"/>
            <a:ext cx="399584" cy="399584"/>
          </a:xfrm>
          <a:prstGeom prst="rect">
            <a:avLst/>
          </a:prstGeom>
        </p:spPr>
      </p:pic>
    </p:spTree>
    <p:extLst>
      <p:ext uri="{BB962C8B-B14F-4D97-AF65-F5344CB8AC3E}">
        <p14:creationId xmlns:p14="http://schemas.microsoft.com/office/powerpoint/2010/main" val="102426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3A2CC8-817E-FCAF-9285-A09B090C07E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457F0E-7547-EED6-79FE-2DD231975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27BB30-652A-5FD0-A1A9-73DF4F90F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392E77-D1A4-0930-23F0-319CBA2AE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63AD1C4-D5B9-48BE-A7A0-CF999E464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42F1DD-8F08-1401-87AE-78D6FD8DE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5D9A748-66C6-8623-5B1B-BBE97309357E}"/>
              </a:ext>
            </a:extLst>
          </p:cNvPr>
          <p:cNvSpPr>
            <a:spLocks noGrp="1"/>
          </p:cNvSpPr>
          <p:nvPr>
            <p:ph type="title"/>
          </p:nvPr>
        </p:nvSpPr>
        <p:spPr>
          <a:xfrm>
            <a:off x="838201" y="294538"/>
            <a:ext cx="10429349" cy="1033669"/>
          </a:xfrm>
        </p:spPr>
        <p:txBody>
          <a:bodyPr>
            <a:normAutofit fontScale="90000"/>
          </a:bodyPr>
          <a:lstStyle/>
          <a:p>
            <a:pPr lvl="0"/>
            <a:r>
              <a:rPr lang="nl-NL" sz="4000">
                <a:solidFill>
                  <a:schemeClr val="bg1"/>
                </a:solidFill>
                <a:effectLst/>
                <a:latin typeface="Aptos" panose="020B0004020202020204" pitchFamily="34" charset="0"/>
                <a:ea typeface="Aptos" panose="020B0004020202020204" pitchFamily="34" charset="0"/>
                <a:cs typeface="Times New Roman" panose="02020603050405020304" pitchFamily="18" charset="0"/>
              </a:rPr>
              <a:t>Stap 1: Pas de MSS-checklist toe op de lijst van  prioritaire subsidies</a:t>
            </a:r>
            <a:endParaRPr lang="nl-BE" sz="4000">
              <a:solidFill>
                <a:schemeClr val="bg1"/>
              </a:solidFill>
              <a:latin typeface="Aptos" panose="020B0004020202020204" pitchFamily="34"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D5997BEE-675C-F8C2-0BE1-0126B5FC10FC}"/>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
        <p:nvSpPr>
          <p:cNvPr id="5" name="Tijdelijke aanduiding voor dianummer 4">
            <a:extLst>
              <a:ext uri="{FF2B5EF4-FFF2-40B4-BE49-F238E27FC236}">
                <a16:creationId xmlns:a16="http://schemas.microsoft.com/office/drawing/2014/main" id="{FC1D865B-FF1C-0D7D-F115-753F354F42AF}"/>
              </a:ext>
            </a:extLst>
          </p:cNvPr>
          <p:cNvSpPr>
            <a:spLocks noGrp="1"/>
          </p:cNvSpPr>
          <p:nvPr>
            <p:ph type="sldNum" sz="quarter" idx="12"/>
          </p:nvPr>
        </p:nvSpPr>
        <p:spPr/>
        <p:txBody>
          <a:bodyPr/>
          <a:lstStyle/>
          <a:p>
            <a:fld id="{00203DE1-50C5-D241-B52C-37C6DAC8FC4D}" type="slidenum">
              <a:rPr lang="nl-NL" smtClean="0"/>
              <a:t>29</a:t>
            </a:fld>
            <a:endParaRPr lang="nl-NL"/>
          </a:p>
        </p:txBody>
      </p:sp>
      <p:sp>
        <p:nvSpPr>
          <p:cNvPr id="17" name="Tijdelijke aanduiding voor inhoud 4">
            <a:extLst>
              <a:ext uri="{FF2B5EF4-FFF2-40B4-BE49-F238E27FC236}">
                <a16:creationId xmlns:a16="http://schemas.microsoft.com/office/drawing/2014/main" id="{FA0BFD65-F541-93CB-B4DB-BEB9D67F56D4}"/>
              </a:ext>
            </a:extLst>
          </p:cNvPr>
          <p:cNvSpPr>
            <a:spLocks noGrp="1"/>
          </p:cNvSpPr>
          <p:nvPr>
            <p:ph idx="1"/>
          </p:nvPr>
        </p:nvSpPr>
        <p:spPr>
          <a:xfrm>
            <a:off x="838201" y="2080261"/>
            <a:ext cx="10515599" cy="3652368"/>
          </a:xfrm>
        </p:spPr>
        <p:txBody>
          <a:bodyPr>
            <a:noAutofit/>
          </a:bodyPr>
          <a:lstStyle/>
          <a:p>
            <a:pPr marL="0" indent="0">
              <a:buNone/>
            </a:pPr>
            <a:r>
              <a:rPr lang="nl-NL" sz="1800" b="1">
                <a:effectLst/>
                <a:latin typeface="Aptos" panose="020B0004020202020204" pitchFamily="34" charset="0"/>
                <a:ea typeface="Aptos" panose="020B0004020202020204" pitchFamily="34" charset="0"/>
                <a:cs typeface="Times New Roman" panose="02020603050405020304" pitchFamily="18" charset="0"/>
              </a:rPr>
              <a:t>Welke basisinformati</a:t>
            </a:r>
            <a:r>
              <a:rPr lang="nl-NL" sz="1800" b="1">
                <a:latin typeface="Aptos" panose="020B0004020202020204" pitchFamily="34" charset="0"/>
                <a:ea typeface="Aptos" panose="020B0004020202020204" pitchFamily="34" charset="0"/>
                <a:cs typeface="Times New Roman" panose="02020603050405020304" pitchFamily="18" charset="0"/>
              </a:rPr>
              <a:t>e wordt gevraagd?</a:t>
            </a:r>
          </a:p>
          <a:p>
            <a:pPr marL="0" indent="0">
              <a:buNone/>
            </a:pPr>
            <a:endParaRPr lang="nl-NL" sz="800" b="1">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nl-NL" sz="1800">
                <a:latin typeface="Aptos" panose="020B0004020202020204" pitchFamily="34" charset="0"/>
                <a:ea typeface="Aptos" panose="020B0004020202020204" pitchFamily="34" charset="0"/>
                <a:cs typeface="Times New Roman" panose="02020603050405020304" pitchFamily="18" charset="0"/>
              </a:rPr>
              <a:t>Informatie over de subsidieverlenende entiteit</a:t>
            </a:r>
          </a:p>
          <a:p>
            <a:pPr marL="800100" lvl="1" indent="-342900">
              <a:buFont typeface="+mj-lt"/>
              <a:buAutoNum type="alphaUcPeriod"/>
            </a:pPr>
            <a:r>
              <a:rPr lang="nl-NL" sz="1400">
                <a:effectLst/>
                <a:latin typeface="Aptos" panose="020B0004020202020204" pitchFamily="34" charset="0"/>
                <a:ea typeface="Aptos" panose="020B0004020202020204" pitchFamily="34" charset="0"/>
                <a:cs typeface="Times New Roman" panose="02020603050405020304" pitchFamily="18" charset="0"/>
              </a:rPr>
              <a:t>Naam organisatie</a:t>
            </a:r>
          </a:p>
          <a:p>
            <a:pPr marL="800100" lvl="1" indent="-342900">
              <a:buFont typeface="+mj-lt"/>
              <a:buAutoNum type="alphaUcPeriod"/>
            </a:pPr>
            <a:r>
              <a:rPr lang="nl-NL" sz="1400">
                <a:latin typeface="Aptos" panose="020B0004020202020204" pitchFamily="34" charset="0"/>
                <a:ea typeface="Aptos" panose="020B0004020202020204" pitchFamily="34" charset="0"/>
                <a:cs typeface="Times New Roman" panose="02020603050405020304" pitchFamily="18" charset="0"/>
              </a:rPr>
              <a:t>Naam contactpersoon</a:t>
            </a:r>
          </a:p>
          <a:p>
            <a:pPr marL="800100" lvl="1" indent="-342900">
              <a:buFont typeface="+mj-lt"/>
              <a:buAutoNum type="alphaUcPeriod"/>
            </a:pPr>
            <a:r>
              <a:rPr lang="nl-NL" sz="1400">
                <a:effectLst/>
                <a:latin typeface="Aptos" panose="020B0004020202020204" pitchFamily="34" charset="0"/>
                <a:ea typeface="Aptos" panose="020B0004020202020204" pitchFamily="34" charset="0"/>
                <a:cs typeface="Times New Roman" panose="02020603050405020304" pitchFamily="18" charset="0"/>
              </a:rPr>
              <a:t>E-mail contactpersoon</a:t>
            </a:r>
          </a:p>
          <a:p>
            <a:pPr marL="800100" lvl="1" indent="-342900">
              <a:buFont typeface="+mj-lt"/>
              <a:buAutoNum type="alphaUcPeriod"/>
            </a:pPr>
            <a:r>
              <a:rPr lang="nl-NL" sz="1400">
                <a:latin typeface="Aptos" panose="020B0004020202020204" pitchFamily="34" charset="0"/>
                <a:ea typeface="Aptos" panose="020B0004020202020204" pitchFamily="34" charset="0"/>
                <a:cs typeface="Times New Roman" panose="02020603050405020304" pitchFamily="18" charset="0"/>
              </a:rPr>
              <a:t>Telefoonnummer contactpersoon</a:t>
            </a:r>
          </a:p>
          <a:p>
            <a:pPr marL="800100" lvl="1" indent="-342900">
              <a:buFont typeface="+mj-lt"/>
              <a:buAutoNum type="alphaUcPeriod"/>
            </a:pPr>
            <a:endParaRPr lang="nl-NL" sz="14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nl-NL" sz="1800">
                <a:latin typeface="Aptos" panose="020B0004020202020204" pitchFamily="34" charset="0"/>
                <a:ea typeface="Aptos" panose="020B0004020202020204" pitchFamily="34" charset="0"/>
                <a:cs typeface="Times New Roman" panose="02020603050405020304" pitchFamily="18" charset="0"/>
              </a:rPr>
              <a:t>Informatie over de prioritaire subsidies</a:t>
            </a:r>
            <a:endParaRPr lang="nl-NL" sz="180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buFont typeface="+mj-lt"/>
              <a:buAutoNum type="alphaUcPeriod"/>
            </a:pPr>
            <a:r>
              <a:rPr lang="nl-NL" sz="1400">
                <a:latin typeface="Aptos" panose="020B0004020202020204" pitchFamily="34" charset="0"/>
                <a:ea typeface="Aptos" panose="020B0004020202020204" pitchFamily="34" charset="0"/>
                <a:cs typeface="Times New Roman" panose="02020603050405020304" pitchFamily="18" charset="0"/>
              </a:rPr>
              <a:t>Naam van de subsidie</a:t>
            </a:r>
          </a:p>
          <a:p>
            <a:pPr marL="800100" lvl="1" indent="-342900">
              <a:buFont typeface="+mj-lt"/>
              <a:buAutoNum type="alphaUcPeriod"/>
            </a:pPr>
            <a:r>
              <a:rPr lang="nl-NL" sz="1400">
                <a:effectLst/>
                <a:latin typeface="Aptos" panose="020B0004020202020204" pitchFamily="34" charset="0"/>
                <a:ea typeface="Aptos" panose="020B0004020202020204" pitchFamily="34" charset="0"/>
                <a:cs typeface="Times New Roman" panose="02020603050405020304" pitchFamily="18" charset="0"/>
              </a:rPr>
              <a:t>L</a:t>
            </a:r>
            <a:r>
              <a:rPr lang="nl-NL" sz="1400">
                <a:latin typeface="Aptos" panose="020B0004020202020204" pitchFamily="34" charset="0"/>
                <a:ea typeface="Aptos" panose="020B0004020202020204" pitchFamily="34" charset="0"/>
                <a:cs typeface="Times New Roman" panose="02020603050405020304" pitchFamily="18" charset="0"/>
              </a:rPr>
              <a:t>ink naar bijkomende informatie over de subsidie</a:t>
            </a:r>
          </a:p>
          <a:p>
            <a:pPr marL="800100" lvl="1" indent="-342900">
              <a:buFont typeface="+mj-lt"/>
              <a:buAutoNum type="alphaUcPeriod"/>
            </a:pPr>
            <a:r>
              <a:rPr lang="nl-NL" sz="1400">
                <a:effectLst/>
                <a:latin typeface="Aptos" panose="020B0004020202020204" pitchFamily="34" charset="0"/>
                <a:ea typeface="Aptos" panose="020B0004020202020204" pitchFamily="34" charset="0"/>
                <a:cs typeface="Times New Roman" panose="02020603050405020304" pitchFamily="18" charset="0"/>
              </a:rPr>
              <a:t>Link naar wetgeving over de subsidie</a:t>
            </a:r>
          </a:p>
          <a:p>
            <a:pPr marL="800100" lvl="1" indent="-342900">
              <a:buFont typeface="+mj-lt"/>
              <a:buAutoNum type="alphaUcPeriod"/>
            </a:pPr>
            <a:r>
              <a:rPr lang="nl-NL" sz="1400">
                <a:latin typeface="Aptos" panose="020B0004020202020204" pitchFamily="34" charset="0"/>
                <a:ea typeface="Aptos" panose="020B0004020202020204" pitchFamily="34" charset="0"/>
                <a:cs typeface="Times New Roman" panose="02020603050405020304" pitchFamily="18" charset="0"/>
              </a:rPr>
              <a:t>Omvang van de subsidies (uitbetaald / vereffend in 2024)</a:t>
            </a:r>
          </a:p>
          <a:p>
            <a:pPr marL="800100" lvl="1" indent="-342900">
              <a:buFont typeface="+mj-lt"/>
              <a:buAutoNum type="alphaUcPeriod"/>
            </a:pPr>
            <a:r>
              <a:rPr lang="nl-NL" sz="1400">
                <a:effectLst/>
                <a:latin typeface="Aptos" panose="020B0004020202020204" pitchFamily="34" charset="0"/>
                <a:ea typeface="Aptos" panose="020B0004020202020204" pitchFamily="34" charset="0"/>
                <a:cs typeface="Times New Roman" panose="02020603050405020304" pitchFamily="18" charset="0"/>
              </a:rPr>
              <a:t>Begrotingsart</a:t>
            </a:r>
            <a:r>
              <a:rPr lang="nl-NL" sz="1400">
                <a:latin typeface="Aptos" panose="020B0004020202020204" pitchFamily="34" charset="0"/>
                <a:ea typeface="Aptos" panose="020B0004020202020204" pitchFamily="34" charset="0"/>
                <a:cs typeface="Times New Roman" panose="02020603050405020304" pitchFamily="18" charset="0"/>
              </a:rPr>
              <a:t>ikel</a:t>
            </a:r>
          </a:p>
          <a:p>
            <a:pPr marL="800100" lvl="1" indent="-342900">
              <a:buFont typeface="+mj-lt"/>
              <a:buAutoNum type="alphaUcPeriod"/>
            </a:pPr>
            <a:r>
              <a:rPr lang="nl-NL" sz="1400">
                <a:latin typeface="Aptos" panose="020B0004020202020204" pitchFamily="34" charset="0"/>
                <a:ea typeface="Aptos" panose="020B0004020202020204" pitchFamily="34" charset="0"/>
                <a:cs typeface="Times New Roman" panose="02020603050405020304" pitchFamily="18" charset="0"/>
              </a:rPr>
              <a:t>Eventuele bijkomende toelichtingen</a:t>
            </a:r>
            <a:endParaRPr lang="nl-NL" sz="14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1800" b="1">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1826E2B9-2731-6A55-6356-EBD1F199E732}"/>
              </a:ext>
            </a:extLst>
          </p:cNvPr>
          <p:cNvPicPr>
            <a:picLocks noChangeAspect="1"/>
          </p:cNvPicPr>
          <p:nvPr/>
        </p:nvPicPr>
        <p:blipFill>
          <a:blip r:embed="rId2"/>
          <a:stretch>
            <a:fillRect/>
          </a:stretch>
        </p:blipFill>
        <p:spPr>
          <a:xfrm>
            <a:off x="6124411" y="5596079"/>
            <a:ext cx="5782482" cy="400106"/>
          </a:xfrm>
          <a:prstGeom prst="rect">
            <a:avLst/>
          </a:prstGeom>
        </p:spPr>
      </p:pic>
      <p:pic>
        <p:nvPicPr>
          <p:cNvPr id="7" name="Picture 6">
            <a:extLst>
              <a:ext uri="{FF2B5EF4-FFF2-40B4-BE49-F238E27FC236}">
                <a16:creationId xmlns:a16="http://schemas.microsoft.com/office/drawing/2014/main" id="{A8C5ED9C-5B73-6085-094E-0EE284436D97}"/>
              </a:ext>
            </a:extLst>
          </p:cNvPr>
          <p:cNvPicPr>
            <a:picLocks noChangeAspect="1"/>
          </p:cNvPicPr>
          <p:nvPr/>
        </p:nvPicPr>
        <p:blipFill>
          <a:blip r:embed="rId3"/>
          <a:stretch>
            <a:fillRect/>
          </a:stretch>
        </p:blipFill>
        <p:spPr>
          <a:xfrm>
            <a:off x="6429254" y="2312226"/>
            <a:ext cx="5477639" cy="1648055"/>
          </a:xfrm>
          <a:prstGeom prst="rect">
            <a:avLst/>
          </a:prstGeom>
        </p:spPr>
      </p:pic>
      <p:pic>
        <p:nvPicPr>
          <p:cNvPr id="13" name="Picture 12">
            <a:extLst>
              <a:ext uri="{FF2B5EF4-FFF2-40B4-BE49-F238E27FC236}">
                <a16:creationId xmlns:a16="http://schemas.microsoft.com/office/drawing/2014/main" id="{09A01A56-1348-52C6-9E94-2BA1051BC623}"/>
              </a:ext>
            </a:extLst>
          </p:cNvPr>
          <p:cNvPicPr>
            <a:picLocks noChangeAspect="1"/>
          </p:cNvPicPr>
          <p:nvPr/>
        </p:nvPicPr>
        <p:blipFill>
          <a:blip r:embed="rId4"/>
          <a:stretch>
            <a:fillRect/>
          </a:stretch>
        </p:blipFill>
        <p:spPr>
          <a:xfrm>
            <a:off x="6429254" y="4210404"/>
            <a:ext cx="5477639" cy="1139104"/>
          </a:xfrm>
          <a:prstGeom prst="rect">
            <a:avLst/>
          </a:prstGeom>
        </p:spPr>
      </p:pic>
      <p:pic>
        <p:nvPicPr>
          <p:cNvPr id="19" name="Graphic 18" descr="Arrow: Slight curve with solid fill">
            <a:extLst>
              <a:ext uri="{FF2B5EF4-FFF2-40B4-BE49-F238E27FC236}">
                <a16:creationId xmlns:a16="http://schemas.microsoft.com/office/drawing/2014/main" id="{31955E5F-5321-6A21-99AE-2C50582770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059389">
            <a:off x="6972683" y="5977921"/>
            <a:ext cx="524582" cy="524582"/>
          </a:xfrm>
          <a:prstGeom prst="rect">
            <a:avLst/>
          </a:prstGeom>
        </p:spPr>
      </p:pic>
    </p:spTree>
    <p:extLst>
      <p:ext uri="{BB962C8B-B14F-4D97-AF65-F5344CB8AC3E}">
        <p14:creationId xmlns:p14="http://schemas.microsoft.com/office/powerpoint/2010/main" val="284668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A17EC-44F9-61E0-3070-AB9E0C651811}"/>
            </a:ext>
          </a:extLst>
        </p:cNvPr>
        <p:cNvGrpSpPr/>
        <p:nvPr/>
      </p:nvGrpSpPr>
      <p:grpSpPr>
        <a:xfrm>
          <a:off x="0" y="0"/>
          <a:ext cx="0" cy="0"/>
          <a:chOff x="0" y="0"/>
          <a:chExt cx="0" cy="0"/>
        </a:xfrm>
      </p:grpSpPr>
      <p:pic>
        <p:nvPicPr>
          <p:cNvPr id="2" name="Picture 7">
            <a:extLst>
              <a:ext uri="{FF2B5EF4-FFF2-40B4-BE49-F238E27FC236}">
                <a16:creationId xmlns:a16="http://schemas.microsoft.com/office/drawing/2014/main" id="{23BE9B30-B113-D57A-AAD5-9916A1A9EC36}"/>
              </a:ext>
            </a:extLst>
          </p:cNvPr>
          <p:cNvPicPr>
            <a:picLocks noChangeAspect="1"/>
          </p:cNvPicPr>
          <p:nvPr/>
        </p:nvPicPr>
        <p:blipFill>
          <a:blip r:embed="rId2"/>
          <a:srcRect l="14394" r="35606"/>
          <a:stretch/>
        </p:blipFill>
        <p:spPr>
          <a:xfrm>
            <a:off x="-18921" y="68520"/>
            <a:ext cx="5373875" cy="6789480"/>
          </a:xfrm>
          <a:prstGeom prst="rect">
            <a:avLst/>
          </a:prstGeom>
        </p:spPr>
      </p:pic>
      <p:sp>
        <p:nvSpPr>
          <p:cNvPr id="3" name="Tijdelijke aanduiding voor voettekst 2">
            <a:extLst>
              <a:ext uri="{FF2B5EF4-FFF2-40B4-BE49-F238E27FC236}">
                <a16:creationId xmlns:a16="http://schemas.microsoft.com/office/drawing/2014/main" id="{371779B7-EFBC-16FB-E427-DA186E040E12}"/>
              </a:ext>
            </a:extLst>
          </p:cNvPr>
          <p:cNvSpPr>
            <a:spLocks noGrp="1"/>
          </p:cNvSpPr>
          <p:nvPr>
            <p:ph type="ftr" sz="quarter" idx="11"/>
          </p:nvPr>
        </p:nvSpPr>
        <p:spPr>
          <a:xfrm>
            <a:off x="6542378" y="6340878"/>
            <a:ext cx="4636257" cy="365125"/>
          </a:xfrm>
        </p:spPr>
        <p:txBody>
          <a:bodyPr vert="horz" lIns="91440" tIns="45720" rIns="91440" bIns="45720" rtlCol="0" anchor="ctr">
            <a:normAutofit/>
          </a:bodyPr>
          <a:lstStyle/>
          <a:p>
            <a:r>
              <a:rPr lang="de-DE" err="1"/>
              <a:t>Inleidende</a:t>
            </a:r>
            <a:r>
              <a:rPr lang="de-DE"/>
              <a:t> </a:t>
            </a:r>
            <a:r>
              <a:rPr lang="de-DE" err="1"/>
              <a:t>sessie</a:t>
            </a:r>
            <a:r>
              <a:rPr lang="de-DE"/>
              <a:t> - 2025</a:t>
            </a:r>
            <a:endParaRPr lang="nl-NL"/>
          </a:p>
        </p:txBody>
      </p:sp>
      <p:sp>
        <p:nvSpPr>
          <p:cNvPr id="6" name="Tijdelijke aanduiding voor dianummer 5">
            <a:extLst>
              <a:ext uri="{FF2B5EF4-FFF2-40B4-BE49-F238E27FC236}">
                <a16:creationId xmlns:a16="http://schemas.microsoft.com/office/drawing/2014/main" id="{689DA072-FA2D-F977-CD73-02326D7D8FE0}"/>
              </a:ext>
            </a:extLst>
          </p:cNvPr>
          <p:cNvSpPr>
            <a:spLocks noGrp="1"/>
          </p:cNvSpPr>
          <p:nvPr>
            <p:ph type="sldNum" sz="quarter" idx="12"/>
          </p:nvPr>
        </p:nvSpPr>
        <p:spPr>
          <a:xfrm>
            <a:off x="10193124" y="6356350"/>
            <a:ext cx="1160675" cy="365125"/>
          </a:xfrm>
        </p:spPr>
        <p:txBody>
          <a:bodyPr vert="horz" lIns="91440" tIns="45720" rIns="91440" bIns="45720" rtlCol="0" anchor="ctr">
            <a:normAutofit/>
          </a:bodyPr>
          <a:lstStyle/>
          <a:p>
            <a:pPr>
              <a:spcAft>
                <a:spcPts val="600"/>
              </a:spcAft>
              <a:defRPr/>
            </a:pPr>
            <a:fld id="{00203DE1-50C5-D241-B52C-37C6DAC8FC4D}" type="slidenum">
              <a:rPr lang="en-US">
                <a:solidFill>
                  <a:prstClr val="black">
                    <a:tint val="75000"/>
                  </a:prstClr>
                </a:solidFill>
                <a:latin typeface="Calibri" panose="020F0502020204030204"/>
              </a:rPr>
              <a:pPr>
                <a:spcAft>
                  <a:spcPts val="600"/>
                </a:spcAft>
                <a:defRPr/>
              </a:pPr>
              <a:t>3</a:t>
            </a:fld>
            <a:endParaRPr lang="en-US">
              <a:solidFill>
                <a:prstClr val="black">
                  <a:tint val="75000"/>
                </a:prstClr>
              </a:solidFill>
              <a:latin typeface="Calibri" panose="020F0502020204030204"/>
            </a:endParaRPr>
          </a:p>
        </p:txBody>
      </p:sp>
      <p:sp>
        <p:nvSpPr>
          <p:cNvPr id="9" name="Titel 1">
            <a:extLst>
              <a:ext uri="{FF2B5EF4-FFF2-40B4-BE49-F238E27FC236}">
                <a16:creationId xmlns:a16="http://schemas.microsoft.com/office/drawing/2014/main" id="{1C7432D7-7359-4AA8-67A6-55D06AA7BC1E}"/>
              </a:ext>
            </a:extLst>
          </p:cNvPr>
          <p:cNvSpPr txBox="1">
            <a:spLocks/>
          </p:cNvSpPr>
          <p:nvPr/>
        </p:nvSpPr>
        <p:spPr>
          <a:xfrm>
            <a:off x="5776983" y="552182"/>
            <a:ext cx="5998840" cy="3343135"/>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200" i="1"/>
              <a:t>Context</a:t>
            </a:r>
            <a:endParaRPr lang="en-US" sz="5200"/>
          </a:p>
        </p:txBody>
      </p:sp>
      <p:sp>
        <p:nvSpPr>
          <p:cNvPr id="10" name="Tekstvak 9">
            <a:extLst>
              <a:ext uri="{FF2B5EF4-FFF2-40B4-BE49-F238E27FC236}">
                <a16:creationId xmlns:a16="http://schemas.microsoft.com/office/drawing/2014/main" id="{B424D11F-443A-8A5B-BECE-28FC394463E8}"/>
              </a:ext>
            </a:extLst>
          </p:cNvPr>
          <p:cNvSpPr txBox="1"/>
          <p:nvPr/>
        </p:nvSpPr>
        <p:spPr>
          <a:xfrm>
            <a:off x="5776983" y="4067032"/>
            <a:ext cx="5998840" cy="2067068"/>
          </a:xfrm>
          <a:prstGeom prst="rect">
            <a:avLst/>
          </a:prstGeom>
          <a:noFill/>
        </p:spPr>
        <p:txBody>
          <a:bodyPr vert="horz" lIns="91440" tIns="45720" rIns="91440" bIns="45720" rtlCol="0">
            <a:normAutofit/>
          </a:bodyPr>
          <a:lstStyle/>
          <a:p>
            <a:pPr algn="ctr">
              <a:lnSpc>
                <a:spcPct val="90000"/>
              </a:lnSpc>
              <a:spcBef>
                <a:spcPts val="1000"/>
              </a:spcBef>
              <a:spcAft>
                <a:spcPts val="600"/>
              </a:spcAft>
            </a:pPr>
            <a:r>
              <a:rPr lang="en-US" sz="2400" err="1"/>
              <a:t>Europese</a:t>
            </a:r>
            <a:r>
              <a:rPr lang="en-US" sz="2400"/>
              <a:t> </a:t>
            </a:r>
            <a:r>
              <a:rPr lang="en-US" sz="2400" err="1"/>
              <a:t>verplichting</a:t>
            </a:r>
            <a:endParaRPr lang="en-US" sz="2400"/>
          </a:p>
          <a:p>
            <a:pPr algn="ctr">
              <a:lnSpc>
                <a:spcPct val="90000"/>
              </a:lnSpc>
              <a:spcBef>
                <a:spcPts val="1000"/>
              </a:spcBef>
              <a:spcAft>
                <a:spcPts val="600"/>
              </a:spcAft>
            </a:pPr>
            <a:r>
              <a:rPr lang="en-US" sz="2400" err="1"/>
              <a:t>Terugkoppeling</a:t>
            </a:r>
            <a:r>
              <a:rPr lang="en-US" sz="2400"/>
              <a:t> </a:t>
            </a:r>
            <a:r>
              <a:rPr lang="en-US" sz="2400" err="1"/>
              <a:t>ervaringen</a:t>
            </a:r>
            <a:r>
              <a:rPr lang="en-US" sz="2400"/>
              <a:t> </a:t>
            </a:r>
            <a:r>
              <a:rPr lang="en-US" sz="2400" err="1"/>
              <a:t>opmaak</a:t>
            </a:r>
            <a:r>
              <a:rPr lang="en-US" sz="2400"/>
              <a:t> MSS-</a:t>
            </a:r>
            <a:r>
              <a:rPr lang="en-US" sz="2400" err="1"/>
              <a:t>inventaris</a:t>
            </a:r>
            <a:r>
              <a:rPr lang="en-US" sz="2400"/>
              <a:t> </a:t>
            </a:r>
            <a:r>
              <a:rPr lang="en-US" sz="2400" err="1"/>
              <a:t>Vlaams</a:t>
            </a:r>
            <a:r>
              <a:rPr lang="en-US" sz="2400"/>
              <a:t> </a:t>
            </a:r>
            <a:r>
              <a:rPr lang="en-US" sz="2400" err="1"/>
              <a:t>Gewest</a:t>
            </a:r>
            <a:endParaRPr lang="en-US" sz="2400"/>
          </a:p>
        </p:txBody>
      </p:sp>
      <p:sp>
        <p:nvSpPr>
          <p:cNvPr id="12" name="Tekstvak 11">
            <a:extLst>
              <a:ext uri="{FF2B5EF4-FFF2-40B4-BE49-F238E27FC236}">
                <a16:creationId xmlns:a16="http://schemas.microsoft.com/office/drawing/2014/main" id="{3F6BA019-035C-EB66-6027-D1173BDB27CE}"/>
              </a:ext>
            </a:extLst>
          </p:cNvPr>
          <p:cNvSpPr txBox="1"/>
          <p:nvPr/>
        </p:nvSpPr>
        <p:spPr>
          <a:xfrm>
            <a:off x="1168503" y="90993"/>
            <a:ext cx="2650291" cy="6447919"/>
          </a:xfrm>
          <a:prstGeom prst="rect">
            <a:avLst/>
          </a:prstGeom>
          <a:noFill/>
        </p:spPr>
        <p:txBody>
          <a:bodyPr wrap="square">
            <a:spAutoFit/>
          </a:bodyPr>
          <a:lstStyle/>
          <a:p>
            <a:r>
              <a:rPr lang="en-US" sz="41300" b="1" i="1">
                <a:solidFill>
                  <a:schemeClr val="bg1"/>
                </a:solidFill>
              </a:rPr>
              <a:t>1</a:t>
            </a:r>
            <a:endParaRPr lang="en-GB" sz="4800" b="1">
              <a:solidFill>
                <a:schemeClr val="bg1"/>
              </a:solidFill>
            </a:endParaRPr>
          </a:p>
        </p:txBody>
      </p:sp>
    </p:spTree>
    <p:extLst>
      <p:ext uri="{BB962C8B-B14F-4D97-AF65-F5344CB8AC3E}">
        <p14:creationId xmlns:p14="http://schemas.microsoft.com/office/powerpoint/2010/main" val="588529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5DC4A6-B706-37DF-F30F-0143C3E076E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A6C6186-9F56-1043-CDC8-1EDBF1B41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05A7A4-5C53-7AFC-E382-D61275EF4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E57898C-4F62-79C0-6A71-DE485E9AE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53B9D3-3153-C7C4-D233-4F1B03EEBF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66736F1-7F9F-CCF4-6A83-148E41CE0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7BC777-0543-AFE8-3C45-D91067DB277D}"/>
              </a:ext>
            </a:extLst>
          </p:cNvPr>
          <p:cNvSpPr>
            <a:spLocks noGrp="1"/>
          </p:cNvSpPr>
          <p:nvPr>
            <p:ph type="title"/>
          </p:nvPr>
        </p:nvSpPr>
        <p:spPr>
          <a:xfrm>
            <a:off x="838201" y="294538"/>
            <a:ext cx="10429349" cy="1033669"/>
          </a:xfrm>
        </p:spPr>
        <p:txBody>
          <a:bodyPr>
            <a:normAutofit fontScale="90000"/>
          </a:bodyPr>
          <a:lstStyle/>
          <a:p>
            <a:pPr lvl="0"/>
            <a:r>
              <a:rPr lang="nl-NL" sz="4000">
                <a:solidFill>
                  <a:schemeClr val="bg1"/>
                </a:solidFill>
                <a:effectLst/>
                <a:latin typeface="Aptos" panose="020B0004020202020204" pitchFamily="34" charset="0"/>
                <a:ea typeface="Aptos" panose="020B0004020202020204" pitchFamily="34" charset="0"/>
                <a:cs typeface="Times New Roman" panose="02020603050405020304" pitchFamily="18" charset="0"/>
              </a:rPr>
              <a:t>Stap 1: Pas de MSS-checklist toe op de lijst van  prioritaire subsidies</a:t>
            </a:r>
            <a:endParaRPr lang="nl-BE" sz="4000">
              <a:solidFill>
                <a:schemeClr val="bg1"/>
              </a:solidFill>
              <a:latin typeface="Aptos" panose="020B0004020202020204" pitchFamily="34"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B9BA3AD8-BB79-F613-4FC2-A22EA66010F0}"/>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
        <p:nvSpPr>
          <p:cNvPr id="5" name="Tijdelijke aanduiding voor dianummer 4">
            <a:extLst>
              <a:ext uri="{FF2B5EF4-FFF2-40B4-BE49-F238E27FC236}">
                <a16:creationId xmlns:a16="http://schemas.microsoft.com/office/drawing/2014/main" id="{4EFB4421-B170-6D40-6798-9290516D7036}"/>
              </a:ext>
            </a:extLst>
          </p:cNvPr>
          <p:cNvSpPr>
            <a:spLocks noGrp="1"/>
          </p:cNvSpPr>
          <p:nvPr>
            <p:ph type="sldNum" sz="quarter" idx="12"/>
          </p:nvPr>
        </p:nvSpPr>
        <p:spPr/>
        <p:txBody>
          <a:bodyPr/>
          <a:lstStyle/>
          <a:p>
            <a:fld id="{00203DE1-50C5-D241-B52C-37C6DAC8FC4D}" type="slidenum">
              <a:rPr lang="nl-NL" smtClean="0"/>
              <a:t>30</a:t>
            </a:fld>
            <a:endParaRPr lang="nl-NL"/>
          </a:p>
        </p:txBody>
      </p:sp>
      <p:sp>
        <p:nvSpPr>
          <p:cNvPr id="17" name="Tijdelijke aanduiding voor inhoud 4">
            <a:extLst>
              <a:ext uri="{FF2B5EF4-FFF2-40B4-BE49-F238E27FC236}">
                <a16:creationId xmlns:a16="http://schemas.microsoft.com/office/drawing/2014/main" id="{182E8A93-B5E7-9F20-E1C2-8DEB16FD7463}"/>
              </a:ext>
            </a:extLst>
          </p:cNvPr>
          <p:cNvSpPr>
            <a:spLocks noGrp="1"/>
          </p:cNvSpPr>
          <p:nvPr>
            <p:ph idx="1"/>
          </p:nvPr>
        </p:nvSpPr>
        <p:spPr>
          <a:xfrm>
            <a:off x="838201" y="2080261"/>
            <a:ext cx="10515599" cy="3652368"/>
          </a:xfrm>
        </p:spPr>
        <p:txBody>
          <a:bodyPr>
            <a:noAutofit/>
          </a:bodyPr>
          <a:lstStyle/>
          <a:p>
            <a:pPr marL="0" indent="0">
              <a:buNone/>
            </a:pPr>
            <a:r>
              <a:rPr lang="nl-NL" sz="1800" b="1">
                <a:effectLst/>
                <a:latin typeface="Aptos" panose="020B0004020202020204" pitchFamily="34" charset="0"/>
                <a:ea typeface="Aptos" panose="020B0004020202020204" pitchFamily="34" charset="0"/>
                <a:cs typeface="Times New Roman" panose="02020603050405020304" pitchFamily="18" charset="0"/>
              </a:rPr>
              <a:t>Hoe ziet de MSS checklist eruit?</a:t>
            </a:r>
            <a:endParaRPr lang="nl-NL" sz="1800" b="1">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800" b="1">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nl-NL" sz="1800" u="sng">
                <a:latin typeface="Aptos" panose="020B0004020202020204" pitchFamily="34" charset="0"/>
                <a:ea typeface="Aptos" panose="020B0004020202020204" pitchFamily="34" charset="0"/>
                <a:cs typeface="Times New Roman" panose="02020603050405020304" pitchFamily="18" charset="0"/>
              </a:rPr>
              <a:t>In de rijen vindt u:</a:t>
            </a:r>
          </a:p>
          <a:p>
            <a:pPr>
              <a:buFont typeface="Wingdings" panose="05000000000000000000" pitchFamily="2" charset="2"/>
              <a:buChar char="§"/>
            </a:pPr>
            <a:r>
              <a:rPr lang="nl-NL" sz="1800">
                <a:effectLst/>
                <a:latin typeface="Aptos" panose="020B0004020202020204" pitchFamily="34" charset="0"/>
                <a:ea typeface="Aptos" panose="020B0004020202020204" pitchFamily="34" charset="0"/>
                <a:cs typeface="Times New Roman" panose="02020603050405020304" pitchFamily="18" charset="0"/>
              </a:rPr>
              <a:t>Zes blokken: één per impactcategorie</a:t>
            </a:r>
          </a:p>
          <a:p>
            <a:pPr>
              <a:buFont typeface="Wingdings" panose="05000000000000000000" pitchFamily="2" charset="2"/>
              <a:buChar char="§"/>
            </a:pPr>
            <a:r>
              <a:rPr lang="nl-NL" sz="1800">
                <a:latin typeface="Aptos" panose="020B0004020202020204" pitchFamily="34" charset="0"/>
                <a:ea typeface="Aptos" panose="020B0004020202020204" pitchFamily="34" charset="0"/>
                <a:cs typeface="Times New Roman" panose="02020603050405020304" pitchFamily="18" charset="0"/>
              </a:rPr>
              <a:t>Per blok:</a:t>
            </a:r>
          </a:p>
          <a:p>
            <a:pPr lvl="1">
              <a:buFont typeface="+mj-lt"/>
              <a:buAutoNum type="alphaUcPeriod"/>
            </a:pPr>
            <a:r>
              <a:rPr lang="nl-NL" sz="1400">
                <a:latin typeface="Aptos" panose="020B0004020202020204" pitchFamily="34" charset="0"/>
                <a:ea typeface="Aptos" panose="020B0004020202020204" pitchFamily="34" charset="0"/>
                <a:cs typeface="Times New Roman" panose="02020603050405020304" pitchFamily="18" charset="0"/>
              </a:rPr>
              <a:t>Eén of enkele generieke vragen (lichtblauwe lijnen)</a:t>
            </a:r>
          </a:p>
          <a:p>
            <a:pPr lvl="1">
              <a:buFont typeface="+mj-lt"/>
              <a:buAutoNum type="alphaUcPeriod"/>
            </a:pPr>
            <a:r>
              <a:rPr lang="nl-NL" sz="1400">
                <a:latin typeface="Aptos" panose="020B0004020202020204" pitchFamily="34" charset="0"/>
                <a:ea typeface="Aptos" panose="020B0004020202020204" pitchFamily="34" charset="0"/>
                <a:cs typeface="Times New Roman" panose="02020603050405020304" pitchFamily="18" charset="0"/>
              </a:rPr>
              <a:t>Detaillering van deze generieke vragen voor bepaalde sectoren</a:t>
            </a:r>
            <a:br>
              <a:rPr lang="nl-NL" sz="1400">
                <a:latin typeface="Aptos" panose="020B0004020202020204" pitchFamily="34" charset="0"/>
                <a:ea typeface="Aptos" panose="020B0004020202020204" pitchFamily="34" charset="0"/>
                <a:cs typeface="Times New Roman" panose="02020603050405020304" pitchFamily="18" charset="0"/>
              </a:rPr>
            </a:br>
            <a:r>
              <a:rPr lang="nl-NL" sz="1400">
                <a:latin typeface="Aptos" panose="020B0004020202020204" pitchFamily="34" charset="0"/>
                <a:ea typeface="Aptos" panose="020B0004020202020204" pitchFamily="34" charset="0"/>
                <a:cs typeface="Times New Roman" panose="02020603050405020304" pitchFamily="18" charset="0"/>
              </a:rPr>
              <a:t>(landbouw, bouw, maakindustrie, transport, huishoudens)</a:t>
            </a:r>
          </a:p>
          <a:p>
            <a:pPr lvl="1">
              <a:buFont typeface="Symbol" panose="05050102010706020507" pitchFamily="18" charset="2"/>
              <a:buChar char="-"/>
            </a:pPr>
            <a:endParaRPr lang="nl-NL" sz="16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nl-NL" sz="1800" u="sng">
                <a:latin typeface="Aptos" panose="020B0004020202020204" pitchFamily="34" charset="0"/>
                <a:ea typeface="Aptos" panose="020B0004020202020204" pitchFamily="34" charset="0"/>
                <a:cs typeface="Times New Roman" panose="02020603050405020304" pitchFamily="18" charset="0"/>
              </a:rPr>
              <a:t>In de kolommen ziet u</a:t>
            </a:r>
            <a:r>
              <a:rPr lang="nl-NL" sz="1800">
                <a:latin typeface="Aptos" panose="020B0004020202020204" pitchFamily="34" charset="0"/>
                <a:ea typeface="Aptos" panose="020B0004020202020204" pitchFamily="34" charset="0"/>
                <a:cs typeface="Times New Roman" panose="02020603050405020304" pitchFamily="18" charset="0"/>
              </a:rPr>
              <a:t>: </a:t>
            </a:r>
          </a:p>
          <a:p>
            <a:pPr>
              <a:buFont typeface="Wingdings" panose="05000000000000000000" pitchFamily="2" charset="2"/>
              <a:buChar char="§"/>
            </a:pPr>
            <a:r>
              <a:rPr lang="nl-NL" sz="1800">
                <a:latin typeface="Aptos" panose="020B0004020202020204" pitchFamily="34" charset="0"/>
                <a:ea typeface="Aptos" panose="020B0004020202020204" pitchFamily="34" charset="0"/>
                <a:cs typeface="Times New Roman" panose="02020603050405020304" pitchFamily="18" charset="0"/>
              </a:rPr>
              <a:t>Plaats om per subsidie (nummering – </a:t>
            </a:r>
            <a:r>
              <a:rPr lang="nl-NL" sz="1800" err="1">
                <a:latin typeface="Aptos" panose="020B0004020202020204" pitchFamily="34" charset="0"/>
                <a:ea typeface="Aptos" panose="020B0004020202020204" pitchFamily="34" charset="0"/>
                <a:cs typeface="Times New Roman" panose="02020603050405020304" pitchFamily="18" charset="0"/>
              </a:rPr>
              <a:t>cfr</a:t>
            </a:r>
            <a:r>
              <a:rPr lang="nl-NL" sz="1800">
                <a:latin typeface="Aptos" panose="020B0004020202020204" pitchFamily="34" charset="0"/>
                <a:ea typeface="Aptos" panose="020B0004020202020204" pitchFamily="34" charset="0"/>
                <a:cs typeface="Times New Roman" panose="02020603050405020304" pitchFamily="18" charset="0"/>
              </a:rPr>
              <a:t>. 1. ID Fiche)</a:t>
            </a:r>
            <a:br>
              <a:rPr lang="nl-NL" sz="1800">
                <a:latin typeface="Aptos" panose="020B0004020202020204" pitchFamily="34" charset="0"/>
                <a:ea typeface="Aptos" panose="020B0004020202020204" pitchFamily="34" charset="0"/>
                <a:cs typeface="Times New Roman" panose="02020603050405020304" pitchFamily="18" charset="0"/>
              </a:rPr>
            </a:br>
            <a:r>
              <a:rPr lang="nl-NL" sz="1800">
                <a:latin typeface="Aptos" panose="020B0004020202020204" pitchFamily="34" charset="0"/>
                <a:ea typeface="Aptos" panose="020B0004020202020204" pitchFamily="34" charset="0"/>
                <a:cs typeface="Times New Roman" panose="02020603050405020304" pitchFamily="18" charset="0"/>
              </a:rPr>
              <a:t>aan te kruisen welke impactbepalende factoren</a:t>
            </a:r>
            <a:br>
              <a:rPr lang="nl-NL" sz="1800">
                <a:latin typeface="Aptos" panose="020B0004020202020204" pitchFamily="34" charset="0"/>
                <a:ea typeface="Aptos" panose="020B0004020202020204" pitchFamily="34" charset="0"/>
                <a:cs typeface="Times New Roman" panose="02020603050405020304" pitchFamily="18" charset="0"/>
              </a:rPr>
            </a:br>
            <a:r>
              <a:rPr lang="nl-NL" sz="1800">
                <a:latin typeface="Aptos" panose="020B0004020202020204" pitchFamily="34" charset="0"/>
                <a:ea typeface="Aptos" panose="020B0004020202020204" pitchFamily="34" charset="0"/>
                <a:cs typeface="Times New Roman" panose="02020603050405020304" pitchFamily="18" charset="0"/>
              </a:rPr>
              <a:t>van toepassing zijn op de subsidie</a:t>
            </a:r>
          </a:p>
        </p:txBody>
      </p:sp>
      <p:pic>
        <p:nvPicPr>
          <p:cNvPr id="9" name="Picture 8">
            <a:extLst>
              <a:ext uri="{FF2B5EF4-FFF2-40B4-BE49-F238E27FC236}">
                <a16:creationId xmlns:a16="http://schemas.microsoft.com/office/drawing/2014/main" id="{570C6ACB-63D4-1D60-FB0A-80D20275F25E}"/>
              </a:ext>
            </a:extLst>
          </p:cNvPr>
          <p:cNvPicPr>
            <a:picLocks noChangeAspect="1"/>
          </p:cNvPicPr>
          <p:nvPr/>
        </p:nvPicPr>
        <p:blipFill>
          <a:blip r:embed="rId2"/>
          <a:stretch>
            <a:fillRect/>
          </a:stretch>
        </p:blipFill>
        <p:spPr>
          <a:xfrm>
            <a:off x="6375871" y="5596079"/>
            <a:ext cx="5782482" cy="400106"/>
          </a:xfrm>
          <a:prstGeom prst="rect">
            <a:avLst/>
          </a:prstGeom>
        </p:spPr>
      </p:pic>
      <p:pic>
        <p:nvPicPr>
          <p:cNvPr id="19" name="Graphic 18" descr="Arrow: Slight curve with solid fill">
            <a:extLst>
              <a:ext uri="{FF2B5EF4-FFF2-40B4-BE49-F238E27FC236}">
                <a16:creationId xmlns:a16="http://schemas.microsoft.com/office/drawing/2014/main" id="{1310C62B-412C-D243-1527-142BD0D5FE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059389">
            <a:off x="10972432" y="5985903"/>
            <a:ext cx="524582" cy="524582"/>
          </a:xfrm>
          <a:prstGeom prst="rect">
            <a:avLst/>
          </a:prstGeom>
        </p:spPr>
      </p:pic>
      <p:pic>
        <p:nvPicPr>
          <p:cNvPr id="20" name="Picture 19">
            <a:extLst>
              <a:ext uri="{FF2B5EF4-FFF2-40B4-BE49-F238E27FC236}">
                <a16:creationId xmlns:a16="http://schemas.microsoft.com/office/drawing/2014/main" id="{B95A9BE8-C8D6-49A5-5F7D-6F97747E605B}"/>
              </a:ext>
            </a:extLst>
          </p:cNvPr>
          <p:cNvPicPr>
            <a:picLocks noChangeAspect="1"/>
          </p:cNvPicPr>
          <p:nvPr/>
        </p:nvPicPr>
        <p:blipFill>
          <a:blip r:embed="rId5"/>
          <a:stretch>
            <a:fillRect/>
          </a:stretch>
        </p:blipFill>
        <p:spPr>
          <a:xfrm>
            <a:off x="6580284" y="2585423"/>
            <a:ext cx="5578069" cy="2830573"/>
          </a:xfrm>
          <a:prstGeom prst="rect">
            <a:avLst/>
          </a:prstGeom>
        </p:spPr>
      </p:pic>
    </p:spTree>
    <p:extLst>
      <p:ext uri="{BB962C8B-B14F-4D97-AF65-F5344CB8AC3E}">
        <p14:creationId xmlns:p14="http://schemas.microsoft.com/office/powerpoint/2010/main" val="908867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C3C21D-49EF-FBB4-F93A-E803231DBAA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C253FE-4440-89EA-6322-AF950E3F0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4D9BF6E-561F-1917-B996-9670DDFF1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AF069ED-9BC7-304D-85AE-6AEE09BAB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31D98EA-51D5-5082-BA3E-0584EF475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5EBBB5-012F-9B96-559F-125A8A675C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6432DCB-7040-8725-8FFF-1DB73CB42051}"/>
              </a:ext>
            </a:extLst>
          </p:cNvPr>
          <p:cNvSpPr>
            <a:spLocks noGrp="1"/>
          </p:cNvSpPr>
          <p:nvPr>
            <p:ph type="title"/>
          </p:nvPr>
        </p:nvSpPr>
        <p:spPr>
          <a:xfrm>
            <a:off x="838201" y="294538"/>
            <a:ext cx="10429349" cy="1033669"/>
          </a:xfrm>
        </p:spPr>
        <p:txBody>
          <a:bodyPr>
            <a:normAutofit fontScale="90000"/>
          </a:bodyPr>
          <a:lstStyle/>
          <a:p>
            <a:pPr lvl="0"/>
            <a:r>
              <a:rPr lang="nl-NL" sz="4000">
                <a:solidFill>
                  <a:schemeClr val="bg1"/>
                </a:solidFill>
                <a:effectLst/>
                <a:latin typeface="Aptos" panose="020B0004020202020204" pitchFamily="34" charset="0"/>
                <a:ea typeface="Aptos" panose="020B0004020202020204" pitchFamily="34" charset="0"/>
                <a:cs typeface="Times New Roman" panose="02020603050405020304" pitchFamily="18" charset="0"/>
              </a:rPr>
              <a:t>Stap 1: Pas de MSS-checklist toe op de lijst van  prioritaire subsidies</a:t>
            </a:r>
            <a:endParaRPr lang="nl-BE" sz="4000">
              <a:solidFill>
                <a:schemeClr val="bg1"/>
              </a:solidFill>
              <a:latin typeface="Aptos" panose="020B0004020202020204" pitchFamily="34"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5A2728EF-94CB-FC6D-16BC-E35B0E0551FA}"/>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
        <p:nvSpPr>
          <p:cNvPr id="5" name="Tijdelijke aanduiding voor dianummer 4">
            <a:extLst>
              <a:ext uri="{FF2B5EF4-FFF2-40B4-BE49-F238E27FC236}">
                <a16:creationId xmlns:a16="http://schemas.microsoft.com/office/drawing/2014/main" id="{6AC9E1D4-81B6-B4BD-0940-FA333E697193}"/>
              </a:ext>
            </a:extLst>
          </p:cNvPr>
          <p:cNvSpPr>
            <a:spLocks noGrp="1"/>
          </p:cNvSpPr>
          <p:nvPr>
            <p:ph type="sldNum" sz="quarter" idx="12"/>
          </p:nvPr>
        </p:nvSpPr>
        <p:spPr/>
        <p:txBody>
          <a:bodyPr/>
          <a:lstStyle/>
          <a:p>
            <a:fld id="{00203DE1-50C5-D241-B52C-37C6DAC8FC4D}" type="slidenum">
              <a:rPr lang="nl-NL" smtClean="0"/>
              <a:t>31</a:t>
            </a:fld>
            <a:endParaRPr lang="nl-NL"/>
          </a:p>
        </p:txBody>
      </p:sp>
      <p:sp>
        <p:nvSpPr>
          <p:cNvPr id="17" name="Tijdelijke aanduiding voor inhoud 4">
            <a:extLst>
              <a:ext uri="{FF2B5EF4-FFF2-40B4-BE49-F238E27FC236}">
                <a16:creationId xmlns:a16="http://schemas.microsoft.com/office/drawing/2014/main" id="{A9033218-6422-9229-D754-14BD27AAC69D}"/>
              </a:ext>
            </a:extLst>
          </p:cNvPr>
          <p:cNvSpPr>
            <a:spLocks noGrp="1"/>
          </p:cNvSpPr>
          <p:nvPr>
            <p:ph idx="1"/>
          </p:nvPr>
        </p:nvSpPr>
        <p:spPr>
          <a:xfrm>
            <a:off x="838202" y="2080261"/>
            <a:ext cx="5206588" cy="3652368"/>
          </a:xfrm>
        </p:spPr>
        <p:txBody>
          <a:bodyPr>
            <a:noAutofit/>
          </a:bodyPr>
          <a:lstStyle/>
          <a:p>
            <a:pPr marL="0" indent="0">
              <a:buNone/>
            </a:pPr>
            <a:r>
              <a:rPr lang="nl-NL" sz="1800" b="1">
                <a:effectLst/>
                <a:latin typeface="Aptos" panose="020B0004020202020204" pitchFamily="34" charset="0"/>
                <a:ea typeface="Aptos" panose="020B0004020202020204" pitchFamily="34" charset="0"/>
                <a:cs typeface="Times New Roman" panose="02020603050405020304" pitchFamily="18" charset="0"/>
              </a:rPr>
              <a:t>Hoe vult u de MSS checklist in?</a:t>
            </a:r>
          </a:p>
          <a:p>
            <a:pPr marL="0" indent="0">
              <a:buNone/>
            </a:pPr>
            <a:endParaRPr lang="nl-NL" sz="800" b="1">
              <a:latin typeface="Aptos" panose="020B0004020202020204" pitchFamily="34" charset="0"/>
              <a:ea typeface="Aptos" panose="020B0004020202020204" pitchFamily="34" charset="0"/>
              <a:cs typeface="Times New Roman" panose="02020603050405020304" pitchFamily="18" charset="0"/>
            </a:endParaRPr>
          </a:p>
          <a:p>
            <a:pPr marL="800100" lvl="1" indent="-342900">
              <a:buFont typeface="+mj-lt"/>
              <a:buAutoNum type="arabicPeriod"/>
            </a:pPr>
            <a:r>
              <a:rPr lang="nl-NL" sz="1400">
                <a:latin typeface="Aptos" panose="020B0004020202020204" pitchFamily="34" charset="0"/>
                <a:ea typeface="Aptos" panose="020B0004020202020204" pitchFamily="34" charset="0"/>
                <a:cs typeface="Times New Roman" panose="02020603050405020304" pitchFamily="18" charset="0"/>
              </a:rPr>
              <a:t>Selecteer in kolom B de van toepassing zijnde</a:t>
            </a:r>
            <a:br>
              <a:rPr lang="nl-NL" sz="1400">
                <a:latin typeface="Aptos" panose="020B0004020202020204" pitchFamily="34" charset="0"/>
                <a:ea typeface="Aptos" panose="020B0004020202020204" pitchFamily="34" charset="0"/>
                <a:cs typeface="Times New Roman" panose="02020603050405020304" pitchFamily="18" charset="0"/>
              </a:rPr>
            </a:br>
            <a:r>
              <a:rPr lang="nl-NL" sz="1400">
                <a:latin typeface="Aptos" panose="020B0004020202020204" pitchFamily="34" charset="0"/>
                <a:ea typeface="Aptos" panose="020B0004020202020204" pitchFamily="34" charset="0"/>
                <a:cs typeface="Times New Roman" panose="02020603050405020304" pitchFamily="18" charset="0"/>
              </a:rPr>
              <a:t>sectoren – selecteer steeds de generieke vragen </a:t>
            </a:r>
          </a:p>
          <a:p>
            <a:pPr marL="800100" lvl="1" indent="-342900">
              <a:buFont typeface="+mj-lt"/>
              <a:buAutoNum type="arabicPeriod"/>
            </a:pPr>
            <a:r>
              <a:rPr lang="nl-NL" sz="1400">
                <a:latin typeface="Aptos" panose="020B0004020202020204" pitchFamily="34" charset="0"/>
                <a:ea typeface="Aptos" panose="020B0004020202020204" pitchFamily="34" charset="0"/>
                <a:cs typeface="Times New Roman" panose="02020603050405020304" pitchFamily="18" charset="0"/>
              </a:rPr>
              <a:t>Overloop voor subsidie 1 de generieke en </a:t>
            </a:r>
            <a:br>
              <a:rPr lang="nl-NL" sz="1400">
                <a:latin typeface="Aptos" panose="020B0004020202020204" pitchFamily="34" charset="0"/>
                <a:ea typeface="Aptos" panose="020B0004020202020204" pitchFamily="34" charset="0"/>
                <a:cs typeface="Times New Roman" panose="02020603050405020304" pitchFamily="18" charset="0"/>
              </a:rPr>
            </a:br>
            <a:r>
              <a:rPr lang="nl-NL" sz="1400">
                <a:latin typeface="Aptos" panose="020B0004020202020204" pitchFamily="34" charset="0"/>
                <a:ea typeface="Aptos" panose="020B0004020202020204" pitchFamily="34" charset="0"/>
                <a:cs typeface="Times New Roman" panose="02020603050405020304" pitchFamily="18" charset="0"/>
              </a:rPr>
              <a:t>geselecteerde specifieke vragen en duid met ‘X’ aan</a:t>
            </a:r>
            <a:br>
              <a:rPr lang="nl-NL" sz="1400">
                <a:latin typeface="Aptos" panose="020B0004020202020204" pitchFamily="34" charset="0"/>
                <a:ea typeface="Aptos" panose="020B0004020202020204" pitchFamily="34" charset="0"/>
                <a:cs typeface="Times New Roman" panose="02020603050405020304" pitchFamily="18" charset="0"/>
              </a:rPr>
            </a:br>
            <a:r>
              <a:rPr lang="nl-NL" sz="1400">
                <a:latin typeface="Aptos" panose="020B0004020202020204" pitchFamily="34" charset="0"/>
                <a:ea typeface="Aptos" panose="020B0004020202020204" pitchFamily="34" charset="0"/>
                <a:cs typeface="Times New Roman" panose="02020603050405020304" pitchFamily="18" charset="0"/>
              </a:rPr>
              <a:t>of de vraag positief beantwoord wordt </a:t>
            </a:r>
            <a:br>
              <a:rPr lang="nl-NL" sz="1400">
                <a:latin typeface="Aptos" panose="020B0004020202020204" pitchFamily="34" charset="0"/>
                <a:ea typeface="Aptos" panose="020B0004020202020204" pitchFamily="34" charset="0"/>
                <a:cs typeface="Times New Roman" panose="02020603050405020304" pitchFamily="18" charset="0"/>
              </a:rPr>
            </a:br>
            <a:r>
              <a:rPr lang="nl-NL" sz="140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subsidie wordt in oranje kleur aangeduid</a:t>
            </a:r>
            <a:endParaRPr lang="nl-NL" sz="1400">
              <a:latin typeface="Aptos" panose="020B0004020202020204" pitchFamily="34" charset="0"/>
              <a:ea typeface="Aptos" panose="020B0004020202020204" pitchFamily="34" charset="0"/>
              <a:cs typeface="Times New Roman" panose="02020603050405020304" pitchFamily="18" charset="0"/>
            </a:endParaRPr>
          </a:p>
          <a:p>
            <a:pPr marL="800100" lvl="1" indent="-342900">
              <a:buFont typeface="+mj-lt"/>
              <a:buAutoNum type="arabicPeriod"/>
            </a:pPr>
            <a:r>
              <a:rPr lang="nl-NL" sz="1400">
                <a:latin typeface="Aptos" panose="020B0004020202020204" pitchFamily="34" charset="0"/>
                <a:ea typeface="Aptos" panose="020B0004020202020204" pitchFamily="34" charset="0"/>
                <a:cs typeface="Times New Roman" panose="02020603050405020304" pitchFamily="18" charset="0"/>
              </a:rPr>
              <a:t>Doe hetzelfde voor alle subsidies uit de tab</a:t>
            </a:r>
            <a:br>
              <a:rPr lang="nl-NL" sz="1400">
                <a:latin typeface="Aptos" panose="020B0004020202020204" pitchFamily="34" charset="0"/>
                <a:ea typeface="Aptos" panose="020B0004020202020204" pitchFamily="34" charset="0"/>
                <a:cs typeface="Times New Roman" panose="02020603050405020304" pitchFamily="18" charset="0"/>
              </a:rPr>
            </a:br>
            <a:r>
              <a:rPr lang="nl-NL" sz="1400">
                <a:latin typeface="Aptos" panose="020B0004020202020204" pitchFamily="34" charset="0"/>
                <a:ea typeface="Aptos" panose="020B0004020202020204" pitchFamily="34" charset="0"/>
                <a:cs typeface="Times New Roman" panose="02020603050405020304" pitchFamily="18" charset="0"/>
              </a:rPr>
              <a:t>1. ID-fiche</a:t>
            </a:r>
          </a:p>
          <a:p>
            <a:pPr marL="0" indent="0">
              <a:buNone/>
            </a:pPr>
            <a:endParaRPr lang="nl-NL" sz="80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nl-NL" sz="1800" b="1">
                <a:latin typeface="Aptos" panose="020B0004020202020204" pitchFamily="34" charset="0"/>
                <a:ea typeface="Aptos" panose="020B0004020202020204" pitchFamily="34" charset="0"/>
                <a:cs typeface="Times New Roman" panose="02020603050405020304" pitchFamily="18" charset="0"/>
              </a:rPr>
              <a:t>Opmerkingen / aandachtspunten</a:t>
            </a:r>
            <a:r>
              <a:rPr lang="nl-NL" sz="1800">
                <a:latin typeface="Aptos" panose="020B0004020202020204" pitchFamily="34" charset="0"/>
                <a:ea typeface="Aptos" panose="020B0004020202020204" pitchFamily="34" charset="0"/>
                <a:cs typeface="Times New Roman" panose="02020603050405020304" pitchFamily="18" charset="0"/>
              </a:rPr>
              <a:t>:</a:t>
            </a:r>
          </a:p>
          <a:p>
            <a:pPr lvl="1">
              <a:buFont typeface="Symbol" panose="05050102010706020507" pitchFamily="18" charset="2"/>
              <a:buChar char="-"/>
            </a:pPr>
            <a:r>
              <a:rPr lang="nl-NL" sz="1400">
                <a:latin typeface="Aptos" panose="020B0004020202020204" pitchFamily="34" charset="0"/>
                <a:ea typeface="Aptos" panose="020B0004020202020204" pitchFamily="34" charset="0"/>
                <a:cs typeface="Times New Roman" panose="02020603050405020304" pitchFamily="18" charset="0"/>
              </a:rPr>
              <a:t>Als één vakje is aangekruist voor een subsidie, </a:t>
            </a:r>
            <a:br>
              <a:rPr lang="nl-NL" sz="1400">
                <a:latin typeface="Aptos" panose="020B0004020202020204" pitchFamily="34" charset="0"/>
                <a:ea typeface="Aptos" panose="020B0004020202020204" pitchFamily="34" charset="0"/>
                <a:cs typeface="Times New Roman" panose="02020603050405020304" pitchFamily="18" charset="0"/>
              </a:rPr>
            </a:br>
            <a:r>
              <a:rPr lang="nl-NL" sz="1400">
                <a:latin typeface="Aptos" panose="020B0004020202020204" pitchFamily="34" charset="0"/>
                <a:ea typeface="Aptos" panose="020B0004020202020204" pitchFamily="34" charset="0"/>
                <a:cs typeface="Times New Roman" panose="02020603050405020304" pitchFamily="18" charset="0"/>
              </a:rPr>
              <a:t>dan mag u naar de volgende subsidie overgaan</a:t>
            </a:r>
            <a:br>
              <a:rPr lang="nl-NL" sz="1400">
                <a:latin typeface="Aptos" panose="020B0004020202020204" pitchFamily="34" charset="0"/>
                <a:ea typeface="Aptos" panose="020B0004020202020204" pitchFamily="34" charset="0"/>
                <a:cs typeface="Times New Roman" panose="02020603050405020304" pitchFamily="18" charset="0"/>
              </a:rPr>
            </a:br>
            <a:r>
              <a:rPr lang="nl-NL" sz="140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voor deze subsidie zal een tegenfeitelijke analyse</a:t>
            </a:r>
            <a:br>
              <a:rPr lang="nl-NL" sz="140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br>
            <a:r>
              <a:rPr lang="nl-NL" sz="140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worden uitgevoerd (stappen 2a / 2b)</a:t>
            </a:r>
            <a:endParaRPr lang="nl-NL" sz="1400">
              <a:latin typeface="Aptos" panose="020B0004020202020204" pitchFamily="34" charset="0"/>
              <a:ea typeface="Aptos" panose="020B0004020202020204" pitchFamily="34" charset="0"/>
              <a:cs typeface="Times New Roman" panose="02020603050405020304" pitchFamily="18" charset="0"/>
            </a:endParaRPr>
          </a:p>
          <a:p>
            <a:pPr lvl="1">
              <a:buFont typeface="Symbol" panose="05050102010706020507" pitchFamily="18" charset="2"/>
              <a:buChar char="-"/>
            </a:pPr>
            <a:r>
              <a:rPr lang="nl-NL" sz="1400">
                <a:latin typeface="Aptos" panose="020B0004020202020204" pitchFamily="34" charset="0"/>
                <a:ea typeface="Aptos" panose="020B0004020202020204" pitchFamily="34" charset="0"/>
                <a:cs typeface="Times New Roman" panose="02020603050405020304" pitchFamily="18" charset="0"/>
              </a:rPr>
              <a:t>De evaluatie gebeurt ‘in abstracto’ </a:t>
            </a:r>
          </a:p>
          <a:p>
            <a:pPr marL="800100" lvl="1" indent="-342900">
              <a:buFont typeface="+mj-lt"/>
              <a:buAutoNum type="alphaUcPeriod"/>
            </a:pPr>
            <a:endParaRPr lang="nl-NL" sz="14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1800" b="1">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7" name="Groep 6">
            <a:extLst>
              <a:ext uri="{FF2B5EF4-FFF2-40B4-BE49-F238E27FC236}">
                <a16:creationId xmlns:a16="http://schemas.microsoft.com/office/drawing/2014/main" id="{94A4A402-C40C-2FD1-4FE8-40AC267CC8F8}"/>
              </a:ext>
            </a:extLst>
          </p:cNvPr>
          <p:cNvGrpSpPr/>
          <p:nvPr/>
        </p:nvGrpSpPr>
        <p:grpSpPr>
          <a:xfrm>
            <a:off x="6124411" y="2585423"/>
            <a:ext cx="6073935" cy="3925062"/>
            <a:chOff x="6124411" y="2585423"/>
            <a:chExt cx="6073935" cy="3925062"/>
          </a:xfrm>
        </p:grpSpPr>
        <p:pic>
          <p:nvPicPr>
            <p:cNvPr id="19" name="Graphic 18" descr="Arrow: Slight curve with solid fill">
              <a:extLst>
                <a:ext uri="{FF2B5EF4-FFF2-40B4-BE49-F238E27FC236}">
                  <a16:creationId xmlns:a16="http://schemas.microsoft.com/office/drawing/2014/main" id="{2A71D39B-BDA7-238F-A424-4E6BA958D2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059389">
              <a:off x="10720972" y="5985903"/>
              <a:ext cx="524582" cy="524582"/>
            </a:xfrm>
            <a:prstGeom prst="rect">
              <a:avLst/>
            </a:prstGeom>
          </p:spPr>
        </p:pic>
        <p:grpSp>
          <p:nvGrpSpPr>
            <p:cNvPr id="3" name="Groep 2">
              <a:extLst>
                <a:ext uri="{FF2B5EF4-FFF2-40B4-BE49-F238E27FC236}">
                  <a16:creationId xmlns:a16="http://schemas.microsoft.com/office/drawing/2014/main" id="{933010FC-B572-1760-71C7-5BABF09D61F6}"/>
                </a:ext>
              </a:extLst>
            </p:cNvPr>
            <p:cNvGrpSpPr/>
            <p:nvPr/>
          </p:nvGrpSpPr>
          <p:grpSpPr>
            <a:xfrm>
              <a:off x="6124411" y="2585423"/>
              <a:ext cx="6073935" cy="3410762"/>
              <a:chOff x="6124411" y="2585423"/>
              <a:chExt cx="6073935" cy="3410762"/>
            </a:xfrm>
          </p:grpSpPr>
          <p:pic>
            <p:nvPicPr>
              <p:cNvPr id="9" name="Picture 8">
                <a:extLst>
                  <a:ext uri="{FF2B5EF4-FFF2-40B4-BE49-F238E27FC236}">
                    <a16:creationId xmlns:a16="http://schemas.microsoft.com/office/drawing/2014/main" id="{FFD906EC-BD6F-7D40-123B-FBDA0E0274F7}"/>
                  </a:ext>
                </a:extLst>
              </p:cNvPr>
              <p:cNvPicPr>
                <a:picLocks noChangeAspect="1"/>
              </p:cNvPicPr>
              <p:nvPr/>
            </p:nvPicPr>
            <p:blipFill>
              <a:blip r:embed="rId4"/>
              <a:stretch>
                <a:fillRect/>
              </a:stretch>
            </p:blipFill>
            <p:spPr>
              <a:xfrm>
                <a:off x="6124411" y="5596079"/>
                <a:ext cx="5782482" cy="400106"/>
              </a:xfrm>
              <a:prstGeom prst="rect">
                <a:avLst/>
              </a:prstGeom>
            </p:spPr>
          </p:pic>
          <p:pic>
            <p:nvPicPr>
              <p:cNvPr id="21" name="Picture 20">
                <a:extLst>
                  <a:ext uri="{FF2B5EF4-FFF2-40B4-BE49-F238E27FC236}">
                    <a16:creationId xmlns:a16="http://schemas.microsoft.com/office/drawing/2014/main" id="{E25A4B01-A127-7D9B-CD78-0A9E89C6E391}"/>
                  </a:ext>
                </a:extLst>
              </p:cNvPr>
              <p:cNvPicPr>
                <a:picLocks noChangeAspect="1"/>
              </p:cNvPicPr>
              <p:nvPr/>
            </p:nvPicPr>
            <p:blipFill>
              <a:blip r:embed="rId5"/>
              <a:stretch>
                <a:fillRect/>
              </a:stretch>
            </p:blipFill>
            <p:spPr>
              <a:xfrm>
                <a:off x="6376546" y="2585423"/>
                <a:ext cx="5821800" cy="2874131"/>
              </a:xfrm>
              <a:prstGeom prst="rect">
                <a:avLst/>
              </a:prstGeom>
            </p:spPr>
          </p:pic>
          <p:pic>
            <p:nvPicPr>
              <p:cNvPr id="6" name="Picture 5">
                <a:extLst>
                  <a:ext uri="{FF2B5EF4-FFF2-40B4-BE49-F238E27FC236}">
                    <a16:creationId xmlns:a16="http://schemas.microsoft.com/office/drawing/2014/main" id="{E943091B-0210-2F33-D7D7-F527F3CA2CE9}"/>
                  </a:ext>
                </a:extLst>
              </p:cNvPr>
              <p:cNvPicPr>
                <a:picLocks noChangeAspect="1"/>
              </p:cNvPicPr>
              <p:nvPr/>
            </p:nvPicPr>
            <p:blipFill>
              <a:blip r:embed="rId6"/>
              <a:stretch>
                <a:fillRect/>
              </a:stretch>
            </p:blipFill>
            <p:spPr>
              <a:xfrm>
                <a:off x="6229365" y="2687678"/>
                <a:ext cx="1143994" cy="2445781"/>
              </a:xfrm>
              <a:prstGeom prst="rect">
                <a:avLst/>
              </a:prstGeom>
            </p:spPr>
          </p:pic>
        </p:grpSp>
      </p:grpSp>
      <p:sp>
        <p:nvSpPr>
          <p:cNvPr id="13" name="TextBox 12">
            <a:extLst>
              <a:ext uri="{FF2B5EF4-FFF2-40B4-BE49-F238E27FC236}">
                <a16:creationId xmlns:a16="http://schemas.microsoft.com/office/drawing/2014/main" id="{1FC6D7F5-67E5-F2BF-DC53-2E7755171882}"/>
              </a:ext>
            </a:extLst>
          </p:cNvPr>
          <p:cNvSpPr txBox="1"/>
          <p:nvPr/>
        </p:nvSpPr>
        <p:spPr>
          <a:xfrm>
            <a:off x="10361266" y="4515308"/>
            <a:ext cx="548640" cy="369332"/>
          </a:xfrm>
          <a:prstGeom prst="rect">
            <a:avLst/>
          </a:prstGeom>
          <a:noFill/>
        </p:spPr>
        <p:txBody>
          <a:bodyPr wrap="square" rtlCol="0">
            <a:spAutoFit/>
          </a:bodyPr>
          <a:lstStyle/>
          <a:p>
            <a:r>
              <a:rPr lang="nl-BE" b="1"/>
              <a:t>X</a:t>
            </a:r>
          </a:p>
        </p:txBody>
      </p:sp>
    </p:spTree>
    <p:extLst>
      <p:ext uri="{BB962C8B-B14F-4D97-AF65-F5344CB8AC3E}">
        <p14:creationId xmlns:p14="http://schemas.microsoft.com/office/powerpoint/2010/main" val="412252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34ABBA-70C1-3FD4-7A3F-07C85B80914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EBA78E-2293-5972-AE10-DCCB317D5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CBB462-C61D-23AA-24DE-EA60808C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BBA5DF-29F6-3ADE-A7DE-B97416705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81EF9AA-AADA-180C-4EC4-C814E2BB5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30CC77D-1264-9563-7D0E-3BA876586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8A5C5E-FFAD-FEAA-1550-423192BEAD9E}"/>
              </a:ext>
            </a:extLst>
          </p:cNvPr>
          <p:cNvSpPr>
            <a:spLocks noGrp="1"/>
          </p:cNvSpPr>
          <p:nvPr>
            <p:ph type="title"/>
          </p:nvPr>
        </p:nvSpPr>
        <p:spPr>
          <a:xfrm>
            <a:off x="838201" y="294538"/>
            <a:ext cx="10429349" cy="1033669"/>
          </a:xfrm>
        </p:spPr>
        <p:txBody>
          <a:bodyPr>
            <a:normAutofit fontScale="90000"/>
          </a:bodyPr>
          <a:lstStyle/>
          <a:p>
            <a:pPr lvl="0"/>
            <a:r>
              <a:rPr lang="nl-NL" sz="4000">
                <a:solidFill>
                  <a:schemeClr val="bg1"/>
                </a:solidFill>
                <a:effectLst/>
                <a:latin typeface="Aptos" panose="020B0004020202020204" pitchFamily="34" charset="0"/>
                <a:ea typeface="Aptos" panose="020B0004020202020204" pitchFamily="34" charset="0"/>
                <a:cs typeface="Times New Roman" panose="02020603050405020304" pitchFamily="18" charset="0"/>
              </a:rPr>
              <a:t>Stap 1: Pas de MSS-checklist toe op de lijst van  prioritaire subsidies</a:t>
            </a:r>
            <a:endParaRPr lang="nl-BE" sz="4000">
              <a:solidFill>
                <a:schemeClr val="bg1"/>
              </a:solidFill>
              <a:latin typeface="Aptos" panose="020B0004020202020204" pitchFamily="34"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2F7FD12D-6517-F416-DA87-235DD7AC543F}"/>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
        <p:nvSpPr>
          <p:cNvPr id="5" name="Tijdelijke aanduiding voor dianummer 4">
            <a:extLst>
              <a:ext uri="{FF2B5EF4-FFF2-40B4-BE49-F238E27FC236}">
                <a16:creationId xmlns:a16="http://schemas.microsoft.com/office/drawing/2014/main" id="{52515962-B5A3-85F4-2924-7AEE1E858B6F}"/>
              </a:ext>
            </a:extLst>
          </p:cNvPr>
          <p:cNvSpPr>
            <a:spLocks noGrp="1"/>
          </p:cNvSpPr>
          <p:nvPr>
            <p:ph type="sldNum" sz="quarter" idx="12"/>
          </p:nvPr>
        </p:nvSpPr>
        <p:spPr/>
        <p:txBody>
          <a:bodyPr/>
          <a:lstStyle/>
          <a:p>
            <a:fld id="{00203DE1-50C5-D241-B52C-37C6DAC8FC4D}" type="slidenum">
              <a:rPr lang="nl-NL" smtClean="0"/>
              <a:t>32</a:t>
            </a:fld>
            <a:endParaRPr lang="nl-NL"/>
          </a:p>
        </p:txBody>
      </p:sp>
      <p:sp>
        <p:nvSpPr>
          <p:cNvPr id="17" name="Tijdelijke aanduiding voor inhoud 4">
            <a:extLst>
              <a:ext uri="{FF2B5EF4-FFF2-40B4-BE49-F238E27FC236}">
                <a16:creationId xmlns:a16="http://schemas.microsoft.com/office/drawing/2014/main" id="{F860CB84-8EE6-69F7-9D65-954099CCF53E}"/>
              </a:ext>
            </a:extLst>
          </p:cNvPr>
          <p:cNvSpPr>
            <a:spLocks noGrp="1"/>
          </p:cNvSpPr>
          <p:nvPr>
            <p:ph idx="1"/>
          </p:nvPr>
        </p:nvSpPr>
        <p:spPr>
          <a:xfrm>
            <a:off x="838201" y="2080261"/>
            <a:ext cx="11068691" cy="3652368"/>
          </a:xfrm>
        </p:spPr>
        <p:txBody>
          <a:bodyPr>
            <a:noAutofit/>
          </a:bodyPr>
          <a:lstStyle/>
          <a:p>
            <a:pPr marL="0" indent="0">
              <a:buNone/>
            </a:pPr>
            <a:r>
              <a:rPr lang="nl-NL" sz="1800" b="1">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Compensatie van impact? Compensatie is toegelaten indien :</a:t>
            </a:r>
          </a:p>
          <a:p>
            <a:pPr>
              <a:buFont typeface="Symbol" panose="05050102010706020507" pitchFamily="18" charset="2"/>
              <a:buChar char="-"/>
            </a:pPr>
            <a:r>
              <a:rPr lang="nl-NL" sz="1800">
                <a:latin typeface="Aptos" panose="020B0004020202020204" pitchFamily="34" charset="0"/>
                <a:ea typeface="Aptos" panose="020B0004020202020204" pitchFamily="34" charset="0"/>
                <a:cs typeface="Times New Roman" panose="02020603050405020304" pitchFamily="18" charset="0"/>
              </a:rPr>
              <a:t>De negatieve / positieve impact binnen één impactcategorie plaatsvinden (bv. beiden mitigatie klimaatverandering)</a:t>
            </a:r>
          </a:p>
          <a:p>
            <a:pPr marL="0" indent="0">
              <a:buNone/>
            </a:pPr>
            <a:r>
              <a:rPr lang="nl-NL" sz="1800">
                <a:latin typeface="Aptos" panose="020B0004020202020204" pitchFamily="34" charset="0"/>
                <a:ea typeface="Aptos" panose="020B0004020202020204" pitchFamily="34" charset="0"/>
                <a:cs typeface="Times New Roman" panose="02020603050405020304" pitchFamily="18" charset="0"/>
              </a:rPr>
              <a:t>	</a:t>
            </a:r>
            <a:r>
              <a:rPr lang="nl-NL" sz="1800" b="1" i="1">
                <a:solidFill>
                  <a:schemeClr val="accent4"/>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EN</a:t>
            </a:r>
          </a:p>
          <a:p>
            <a:pPr>
              <a:buFont typeface="Symbol" panose="05050102010706020507" pitchFamily="18" charset="2"/>
              <a:buChar char="-"/>
            </a:pPr>
            <a:r>
              <a:rPr lang="nl-NL" sz="1800">
                <a:latin typeface="Aptos" panose="020B0004020202020204" pitchFamily="34" charset="0"/>
                <a:ea typeface="Aptos" panose="020B0004020202020204" pitchFamily="34" charset="0"/>
                <a:cs typeface="Times New Roman" panose="02020603050405020304" pitchFamily="18" charset="0"/>
              </a:rPr>
              <a:t>De geografische scope van de impact compensatie toelaat </a:t>
            </a:r>
            <a:br>
              <a:rPr lang="nl-NL" sz="1800">
                <a:latin typeface="Aptos" panose="020B0004020202020204" pitchFamily="34" charset="0"/>
                <a:ea typeface="Aptos" panose="020B0004020202020204" pitchFamily="34" charset="0"/>
                <a:cs typeface="Times New Roman" panose="02020603050405020304" pitchFamily="18" charset="0"/>
              </a:rPr>
            </a:br>
            <a:r>
              <a:rPr lang="nl-NL" sz="1800" i="1">
                <a:latin typeface="Aptos" panose="020B0004020202020204" pitchFamily="34" charset="0"/>
                <a:ea typeface="Aptos" panose="020B0004020202020204" pitchFamily="34" charset="0"/>
                <a:cs typeface="Times New Roman" panose="02020603050405020304" pitchFamily="18" charset="0"/>
              </a:rPr>
              <a:t>(i.e.: er mag geen negatieve impact blijven bestaan op de plaats waar de impact zich voordoet)</a:t>
            </a:r>
          </a:p>
          <a:p>
            <a:pPr marL="0" indent="0">
              <a:buNone/>
            </a:pPr>
            <a:endParaRPr lang="nl-NL" sz="1800" b="1">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468B4661-65EF-A7B2-39BD-F9EED39348B7}"/>
              </a:ext>
            </a:extLst>
          </p:cNvPr>
          <p:cNvSpPr/>
          <p:nvPr/>
        </p:nvSpPr>
        <p:spPr>
          <a:xfrm>
            <a:off x="3254674" y="4270013"/>
            <a:ext cx="8479649" cy="1597433"/>
          </a:xfrm>
          <a:prstGeom prst="rect">
            <a:avLst/>
          </a:prstGeom>
          <a:noFill/>
          <a:ln w="9525">
            <a:solidFill>
              <a:schemeClr val="accent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xtBox 6">
            <a:extLst>
              <a:ext uri="{FF2B5EF4-FFF2-40B4-BE49-F238E27FC236}">
                <a16:creationId xmlns:a16="http://schemas.microsoft.com/office/drawing/2014/main" id="{A9D5FBEE-220E-30F9-F223-E825DB767C58}"/>
              </a:ext>
            </a:extLst>
          </p:cNvPr>
          <p:cNvSpPr txBox="1"/>
          <p:nvPr/>
        </p:nvSpPr>
        <p:spPr>
          <a:xfrm rot="16200000">
            <a:off x="1910279" y="4807120"/>
            <a:ext cx="1951520" cy="523220"/>
          </a:xfrm>
          <a:prstGeom prst="rect">
            <a:avLst/>
          </a:prstGeom>
          <a:noFill/>
        </p:spPr>
        <p:txBody>
          <a:bodyPr wrap="square" rtlCol="0">
            <a:spAutoFit/>
          </a:bodyPr>
          <a:lstStyle/>
          <a:p>
            <a:pPr algn="ctr"/>
            <a:r>
              <a:rPr lang="nl-BE" sz="1400" b="1" i="1">
                <a:solidFill>
                  <a:schemeClr val="accent1"/>
                </a:solidFill>
              </a:rPr>
              <a:t>Schaal &amp; compensatie</a:t>
            </a:r>
          </a:p>
        </p:txBody>
      </p:sp>
      <p:sp>
        <p:nvSpPr>
          <p:cNvPr id="11" name="TextBox 10">
            <a:extLst>
              <a:ext uri="{FF2B5EF4-FFF2-40B4-BE49-F238E27FC236}">
                <a16:creationId xmlns:a16="http://schemas.microsoft.com/office/drawing/2014/main" id="{9B71428A-4012-5C46-5C77-0386A39E1243}"/>
              </a:ext>
            </a:extLst>
          </p:cNvPr>
          <p:cNvSpPr txBox="1"/>
          <p:nvPr/>
        </p:nvSpPr>
        <p:spPr>
          <a:xfrm>
            <a:off x="3316160" y="4375315"/>
            <a:ext cx="5439219" cy="1815882"/>
          </a:xfrm>
          <a:prstGeom prst="rect">
            <a:avLst/>
          </a:prstGeom>
          <a:noFill/>
        </p:spPr>
        <p:txBody>
          <a:bodyPr wrap="square" rtlCol="0">
            <a:spAutoFit/>
          </a:bodyPr>
          <a:lstStyle/>
          <a:p>
            <a:pPr marL="342900" indent="-342900">
              <a:buClr>
                <a:srgbClr val="00B0F0"/>
              </a:buClr>
              <a:buFont typeface="+mj-lt"/>
              <a:buAutoNum type="arabicPeriod"/>
            </a:pPr>
            <a:r>
              <a:rPr lang="nl-BE" sz="1400">
                <a:solidFill>
                  <a:schemeClr val="accent1"/>
                </a:solidFill>
                <a:latin typeface="Aptos" panose="020B0004020202020204" pitchFamily="34" charset="0"/>
                <a:ea typeface="Aptos" panose="020B0004020202020204" pitchFamily="34" charset="0"/>
                <a:cs typeface="Times New Roman" panose="02020603050405020304" pitchFamily="18" charset="0"/>
              </a:rPr>
              <a:t>Climate Change </a:t>
            </a:r>
            <a:r>
              <a:rPr lang="nl-BE" sz="1400" err="1">
                <a:solidFill>
                  <a:schemeClr val="accent1"/>
                </a:solidFill>
                <a:latin typeface="Aptos" panose="020B0004020202020204" pitchFamily="34" charset="0"/>
                <a:ea typeface="Aptos" panose="020B0004020202020204" pitchFamily="34" charset="0"/>
                <a:cs typeface="Times New Roman" panose="02020603050405020304" pitchFamily="18" charset="0"/>
              </a:rPr>
              <a:t>Mitigation</a:t>
            </a:r>
            <a:endParaRPr lang="nl-BE" sz="1400">
              <a:solidFill>
                <a:schemeClr val="accent1"/>
              </a:solidFill>
              <a:latin typeface="Aptos" panose="020B0004020202020204" pitchFamily="34" charset="0"/>
              <a:ea typeface="Aptos" panose="020B0004020202020204" pitchFamily="34" charset="0"/>
              <a:cs typeface="Times New Roman" panose="02020603050405020304" pitchFamily="18" charset="0"/>
            </a:endParaRPr>
          </a:p>
          <a:p>
            <a:pPr marL="342900" indent="-342900">
              <a:buClr>
                <a:srgbClr val="00B0F0"/>
              </a:buClr>
              <a:buFont typeface="+mj-lt"/>
              <a:buAutoNum type="arabicPeriod"/>
            </a:pPr>
            <a:r>
              <a:rPr lang="nl-BE" sz="1400">
                <a:solidFill>
                  <a:schemeClr val="accent1"/>
                </a:solidFill>
                <a:latin typeface="Aptos" panose="020B0004020202020204" pitchFamily="34" charset="0"/>
                <a:ea typeface="Aptos" panose="020B0004020202020204" pitchFamily="34" charset="0"/>
                <a:cs typeface="Times New Roman" panose="02020603050405020304" pitchFamily="18" charset="0"/>
              </a:rPr>
              <a:t>Climate Change Adaptation</a:t>
            </a:r>
          </a:p>
          <a:p>
            <a:pPr marL="342900" indent="-342900">
              <a:buClr>
                <a:srgbClr val="00B0F0"/>
              </a:buClr>
              <a:buFont typeface="+mj-lt"/>
              <a:buAutoNum type="arabicPeriod"/>
            </a:pPr>
            <a:r>
              <a:rPr lang="nl-BE" sz="1400" err="1">
                <a:solidFill>
                  <a:schemeClr val="accent1"/>
                </a:solidFill>
                <a:latin typeface="Aptos" panose="020B0004020202020204" pitchFamily="34" charset="0"/>
                <a:ea typeface="Aptos" panose="020B0004020202020204" pitchFamily="34" charset="0"/>
                <a:cs typeface="Times New Roman" panose="02020603050405020304" pitchFamily="18" charset="0"/>
              </a:rPr>
              <a:t>Sustainable</a:t>
            </a:r>
            <a:r>
              <a:rPr lang="nl-BE" sz="1400">
                <a:solidFill>
                  <a:schemeClr val="accent1"/>
                </a:solidFill>
                <a:latin typeface="Aptos" panose="020B0004020202020204" pitchFamily="34" charset="0"/>
                <a:ea typeface="Aptos" panose="020B0004020202020204" pitchFamily="34" charset="0"/>
                <a:cs typeface="Times New Roman" panose="02020603050405020304" pitchFamily="18" charset="0"/>
              </a:rPr>
              <a:t> </a:t>
            </a:r>
            <a:r>
              <a:rPr lang="nl-BE" sz="1400" err="1">
                <a:solidFill>
                  <a:schemeClr val="accent1"/>
                </a:solidFill>
                <a:latin typeface="Aptos" panose="020B0004020202020204" pitchFamily="34" charset="0"/>
                <a:ea typeface="Aptos" panose="020B0004020202020204" pitchFamily="34" charset="0"/>
                <a:cs typeface="Times New Roman" panose="02020603050405020304" pitchFamily="18" charset="0"/>
              </a:rPr>
              <a:t>use</a:t>
            </a:r>
            <a:r>
              <a:rPr lang="nl-BE" sz="1400">
                <a:solidFill>
                  <a:schemeClr val="accent1"/>
                </a:solidFill>
                <a:latin typeface="Aptos" panose="020B0004020202020204" pitchFamily="34" charset="0"/>
                <a:ea typeface="Aptos" panose="020B0004020202020204" pitchFamily="34" charset="0"/>
                <a:cs typeface="Times New Roman" panose="02020603050405020304" pitchFamily="18" charset="0"/>
              </a:rPr>
              <a:t> </a:t>
            </a:r>
            <a:r>
              <a:rPr lang="nl-BE" sz="1400" err="1">
                <a:solidFill>
                  <a:schemeClr val="accent1"/>
                </a:solidFill>
                <a:latin typeface="Aptos" panose="020B0004020202020204" pitchFamily="34" charset="0"/>
                <a:ea typeface="Aptos" panose="020B0004020202020204" pitchFamily="34" charset="0"/>
                <a:cs typeface="Times New Roman" panose="02020603050405020304" pitchFamily="18" charset="0"/>
              </a:rPr>
              <a:t>and</a:t>
            </a:r>
            <a:r>
              <a:rPr lang="nl-BE" sz="1400">
                <a:solidFill>
                  <a:schemeClr val="accent1"/>
                </a:solidFill>
                <a:latin typeface="Aptos" panose="020B0004020202020204" pitchFamily="34" charset="0"/>
                <a:ea typeface="Aptos" panose="020B0004020202020204" pitchFamily="34" charset="0"/>
                <a:cs typeface="Times New Roman" panose="02020603050405020304" pitchFamily="18" charset="0"/>
              </a:rPr>
              <a:t> </a:t>
            </a:r>
            <a:r>
              <a:rPr lang="nl-BE" sz="1400" err="1">
                <a:solidFill>
                  <a:schemeClr val="accent1"/>
                </a:solidFill>
                <a:latin typeface="Aptos" panose="020B0004020202020204" pitchFamily="34" charset="0"/>
                <a:ea typeface="Aptos" panose="020B0004020202020204" pitchFamily="34" charset="0"/>
                <a:cs typeface="Times New Roman" panose="02020603050405020304" pitchFamily="18" charset="0"/>
              </a:rPr>
              <a:t>protection</a:t>
            </a:r>
            <a:r>
              <a:rPr lang="nl-BE" sz="1400">
                <a:solidFill>
                  <a:schemeClr val="accent1"/>
                </a:solidFill>
                <a:latin typeface="Aptos" panose="020B0004020202020204" pitchFamily="34" charset="0"/>
                <a:ea typeface="Aptos" panose="020B0004020202020204" pitchFamily="34" charset="0"/>
                <a:cs typeface="Times New Roman" panose="02020603050405020304" pitchFamily="18" charset="0"/>
              </a:rPr>
              <a:t> of water </a:t>
            </a:r>
            <a:r>
              <a:rPr lang="nl-BE" sz="1400" err="1">
                <a:solidFill>
                  <a:schemeClr val="accent1"/>
                </a:solidFill>
                <a:latin typeface="Aptos" panose="020B0004020202020204" pitchFamily="34" charset="0"/>
                <a:ea typeface="Aptos" panose="020B0004020202020204" pitchFamily="34" charset="0"/>
                <a:cs typeface="Times New Roman" panose="02020603050405020304" pitchFamily="18" charset="0"/>
              </a:rPr>
              <a:t>and</a:t>
            </a:r>
            <a:r>
              <a:rPr lang="nl-BE" sz="1400">
                <a:solidFill>
                  <a:schemeClr val="accent1"/>
                </a:solidFill>
                <a:latin typeface="Aptos" panose="020B0004020202020204" pitchFamily="34" charset="0"/>
                <a:ea typeface="Aptos" panose="020B0004020202020204" pitchFamily="34" charset="0"/>
                <a:cs typeface="Times New Roman" panose="02020603050405020304" pitchFamily="18" charset="0"/>
              </a:rPr>
              <a:t> marine resources</a:t>
            </a:r>
          </a:p>
          <a:p>
            <a:pPr marL="342900" indent="-342900">
              <a:buClr>
                <a:srgbClr val="00B0F0"/>
              </a:buClr>
              <a:buFont typeface="+mj-lt"/>
              <a:buAutoNum type="arabicPeriod"/>
            </a:pPr>
            <a:r>
              <a:rPr lang="nl-BE" sz="1400" err="1">
                <a:solidFill>
                  <a:schemeClr val="accent1"/>
                </a:solidFill>
                <a:latin typeface="Aptos" panose="020B0004020202020204" pitchFamily="34" charset="0"/>
                <a:ea typeface="Aptos" panose="020B0004020202020204" pitchFamily="34" charset="0"/>
                <a:cs typeface="Times New Roman" panose="02020603050405020304" pitchFamily="18" charset="0"/>
              </a:rPr>
              <a:t>Transition</a:t>
            </a:r>
            <a:r>
              <a:rPr lang="nl-BE" sz="1400">
                <a:solidFill>
                  <a:schemeClr val="accent1"/>
                </a:solidFill>
                <a:latin typeface="Aptos" panose="020B0004020202020204" pitchFamily="34" charset="0"/>
                <a:ea typeface="Aptos" panose="020B0004020202020204" pitchFamily="34" charset="0"/>
                <a:cs typeface="Times New Roman" panose="02020603050405020304" pitchFamily="18" charset="0"/>
              </a:rPr>
              <a:t> </a:t>
            </a:r>
            <a:r>
              <a:rPr lang="nl-BE" sz="1400" err="1">
                <a:solidFill>
                  <a:schemeClr val="accent1"/>
                </a:solidFill>
                <a:latin typeface="Aptos" panose="020B0004020202020204" pitchFamily="34" charset="0"/>
                <a:ea typeface="Aptos" panose="020B0004020202020204" pitchFamily="34" charset="0"/>
                <a:cs typeface="Times New Roman" panose="02020603050405020304" pitchFamily="18" charset="0"/>
              </a:rPr>
              <a:t>to</a:t>
            </a:r>
            <a:r>
              <a:rPr lang="nl-BE" sz="1400">
                <a:solidFill>
                  <a:schemeClr val="accent1"/>
                </a:solidFill>
                <a:latin typeface="Aptos" panose="020B0004020202020204" pitchFamily="34" charset="0"/>
                <a:ea typeface="Aptos" panose="020B0004020202020204" pitchFamily="34" charset="0"/>
                <a:cs typeface="Times New Roman" panose="02020603050405020304" pitchFamily="18" charset="0"/>
              </a:rPr>
              <a:t> a </a:t>
            </a:r>
            <a:r>
              <a:rPr lang="nl-BE" sz="1400" err="1">
                <a:solidFill>
                  <a:schemeClr val="accent1"/>
                </a:solidFill>
                <a:latin typeface="Aptos" panose="020B0004020202020204" pitchFamily="34" charset="0"/>
                <a:ea typeface="Aptos" panose="020B0004020202020204" pitchFamily="34" charset="0"/>
                <a:cs typeface="Times New Roman" panose="02020603050405020304" pitchFamily="18" charset="0"/>
              </a:rPr>
              <a:t>circular</a:t>
            </a:r>
            <a:r>
              <a:rPr lang="nl-BE" sz="1400">
                <a:solidFill>
                  <a:schemeClr val="accent1"/>
                </a:solidFill>
                <a:latin typeface="Aptos" panose="020B0004020202020204" pitchFamily="34" charset="0"/>
                <a:ea typeface="Aptos" panose="020B0004020202020204" pitchFamily="34" charset="0"/>
                <a:cs typeface="Times New Roman" panose="02020603050405020304" pitchFamily="18" charset="0"/>
              </a:rPr>
              <a:t> </a:t>
            </a:r>
            <a:r>
              <a:rPr lang="nl-BE" sz="1400" err="1">
                <a:solidFill>
                  <a:schemeClr val="accent1"/>
                </a:solidFill>
                <a:latin typeface="Aptos" panose="020B0004020202020204" pitchFamily="34" charset="0"/>
                <a:ea typeface="Aptos" panose="020B0004020202020204" pitchFamily="34" charset="0"/>
                <a:cs typeface="Times New Roman" panose="02020603050405020304" pitchFamily="18" charset="0"/>
              </a:rPr>
              <a:t>economy</a:t>
            </a:r>
            <a:endParaRPr lang="nl-BE" sz="1400">
              <a:solidFill>
                <a:schemeClr val="accent1"/>
              </a:solidFill>
              <a:latin typeface="Aptos" panose="020B0004020202020204" pitchFamily="34" charset="0"/>
              <a:ea typeface="Aptos" panose="020B0004020202020204" pitchFamily="34" charset="0"/>
              <a:cs typeface="Times New Roman" panose="02020603050405020304" pitchFamily="18" charset="0"/>
            </a:endParaRPr>
          </a:p>
          <a:p>
            <a:pPr marL="342900" indent="-342900">
              <a:buClr>
                <a:srgbClr val="00B0F0"/>
              </a:buClr>
              <a:buFont typeface="+mj-lt"/>
              <a:buAutoNum type="arabicPeriod"/>
            </a:pPr>
            <a:r>
              <a:rPr lang="nl-BE" sz="1400" err="1">
                <a:solidFill>
                  <a:schemeClr val="accent1"/>
                </a:solidFill>
                <a:latin typeface="Aptos" panose="020B0004020202020204" pitchFamily="34" charset="0"/>
                <a:ea typeface="Aptos" panose="020B0004020202020204" pitchFamily="34" charset="0"/>
                <a:cs typeface="Times New Roman" panose="02020603050405020304" pitchFamily="18" charset="0"/>
              </a:rPr>
              <a:t>Pollution</a:t>
            </a:r>
            <a:r>
              <a:rPr lang="nl-BE" sz="1400">
                <a:solidFill>
                  <a:schemeClr val="accent1"/>
                </a:solidFill>
                <a:latin typeface="Aptos" panose="020B0004020202020204" pitchFamily="34" charset="0"/>
                <a:ea typeface="Aptos" panose="020B0004020202020204" pitchFamily="34" charset="0"/>
                <a:cs typeface="Times New Roman" panose="02020603050405020304" pitchFamily="18" charset="0"/>
              </a:rPr>
              <a:t> prevention </a:t>
            </a:r>
            <a:r>
              <a:rPr lang="nl-BE" sz="1400" err="1">
                <a:solidFill>
                  <a:schemeClr val="accent1"/>
                </a:solidFill>
                <a:latin typeface="Aptos" panose="020B0004020202020204" pitchFamily="34" charset="0"/>
                <a:ea typeface="Aptos" panose="020B0004020202020204" pitchFamily="34" charset="0"/>
                <a:cs typeface="Times New Roman" panose="02020603050405020304" pitchFamily="18" charset="0"/>
              </a:rPr>
              <a:t>and</a:t>
            </a:r>
            <a:r>
              <a:rPr lang="nl-BE" sz="1400">
                <a:solidFill>
                  <a:schemeClr val="accent1"/>
                </a:solidFill>
                <a:latin typeface="Aptos" panose="020B0004020202020204" pitchFamily="34" charset="0"/>
                <a:ea typeface="Aptos" panose="020B0004020202020204" pitchFamily="34" charset="0"/>
                <a:cs typeface="Times New Roman" panose="02020603050405020304" pitchFamily="18" charset="0"/>
              </a:rPr>
              <a:t> control</a:t>
            </a:r>
          </a:p>
          <a:p>
            <a:pPr marL="342900" indent="-342900">
              <a:buClr>
                <a:srgbClr val="00B0F0"/>
              </a:buClr>
              <a:buFont typeface="+mj-lt"/>
              <a:buAutoNum type="arabicPeriod"/>
            </a:pPr>
            <a:r>
              <a:rPr lang="nl-BE" sz="1400" err="1">
                <a:solidFill>
                  <a:schemeClr val="accent1"/>
                </a:solidFill>
                <a:latin typeface="Aptos" panose="020B0004020202020204" pitchFamily="34" charset="0"/>
                <a:ea typeface="Aptos" panose="020B0004020202020204" pitchFamily="34" charset="0"/>
                <a:cs typeface="Times New Roman" panose="02020603050405020304" pitchFamily="18" charset="0"/>
              </a:rPr>
              <a:t>Protection</a:t>
            </a:r>
            <a:r>
              <a:rPr lang="nl-BE" sz="1400">
                <a:solidFill>
                  <a:schemeClr val="accent1"/>
                </a:solidFill>
                <a:latin typeface="Aptos" panose="020B0004020202020204" pitchFamily="34" charset="0"/>
                <a:ea typeface="Aptos" panose="020B0004020202020204" pitchFamily="34" charset="0"/>
                <a:cs typeface="Times New Roman" panose="02020603050405020304" pitchFamily="18" charset="0"/>
              </a:rPr>
              <a:t> </a:t>
            </a:r>
            <a:r>
              <a:rPr lang="nl-BE" sz="1400" err="1">
                <a:solidFill>
                  <a:schemeClr val="accent1"/>
                </a:solidFill>
                <a:latin typeface="Aptos" panose="020B0004020202020204" pitchFamily="34" charset="0"/>
                <a:ea typeface="Aptos" panose="020B0004020202020204" pitchFamily="34" charset="0"/>
                <a:cs typeface="Times New Roman" panose="02020603050405020304" pitchFamily="18" charset="0"/>
              </a:rPr>
              <a:t>and</a:t>
            </a:r>
            <a:r>
              <a:rPr lang="nl-BE" sz="1400">
                <a:solidFill>
                  <a:schemeClr val="accent1"/>
                </a:solidFill>
                <a:latin typeface="Aptos" panose="020B0004020202020204" pitchFamily="34" charset="0"/>
                <a:ea typeface="Aptos" panose="020B0004020202020204" pitchFamily="34" charset="0"/>
                <a:cs typeface="Times New Roman" panose="02020603050405020304" pitchFamily="18" charset="0"/>
              </a:rPr>
              <a:t> </a:t>
            </a:r>
            <a:r>
              <a:rPr lang="nl-BE" sz="1400" err="1">
                <a:solidFill>
                  <a:schemeClr val="accent1"/>
                </a:solidFill>
                <a:latin typeface="Aptos" panose="020B0004020202020204" pitchFamily="34" charset="0"/>
                <a:ea typeface="Aptos" panose="020B0004020202020204" pitchFamily="34" charset="0"/>
                <a:cs typeface="Times New Roman" panose="02020603050405020304" pitchFamily="18" charset="0"/>
              </a:rPr>
              <a:t>restoration</a:t>
            </a:r>
            <a:r>
              <a:rPr lang="nl-BE" sz="1400">
                <a:solidFill>
                  <a:schemeClr val="accent1"/>
                </a:solidFill>
                <a:latin typeface="Aptos" panose="020B0004020202020204" pitchFamily="34" charset="0"/>
                <a:ea typeface="Aptos" panose="020B0004020202020204" pitchFamily="34" charset="0"/>
                <a:cs typeface="Times New Roman" panose="02020603050405020304" pitchFamily="18" charset="0"/>
              </a:rPr>
              <a:t> of </a:t>
            </a:r>
            <a:r>
              <a:rPr lang="nl-BE" sz="1400" err="1">
                <a:solidFill>
                  <a:schemeClr val="accent1"/>
                </a:solidFill>
                <a:latin typeface="Aptos" panose="020B0004020202020204" pitchFamily="34" charset="0"/>
                <a:ea typeface="Aptos" panose="020B0004020202020204" pitchFamily="34" charset="0"/>
                <a:cs typeface="Times New Roman" panose="02020603050405020304" pitchFamily="18" charset="0"/>
              </a:rPr>
              <a:t>biodiversity</a:t>
            </a:r>
            <a:r>
              <a:rPr lang="nl-BE" sz="1400">
                <a:solidFill>
                  <a:schemeClr val="accent1"/>
                </a:solidFill>
                <a:latin typeface="Aptos" panose="020B0004020202020204" pitchFamily="34" charset="0"/>
                <a:ea typeface="Aptos" panose="020B0004020202020204" pitchFamily="34" charset="0"/>
                <a:cs typeface="Times New Roman" panose="02020603050405020304" pitchFamily="18" charset="0"/>
              </a:rPr>
              <a:t> </a:t>
            </a:r>
            <a:r>
              <a:rPr lang="nl-BE" sz="1400" err="1">
                <a:solidFill>
                  <a:schemeClr val="accent1"/>
                </a:solidFill>
                <a:latin typeface="Aptos" panose="020B0004020202020204" pitchFamily="34" charset="0"/>
                <a:ea typeface="Aptos" panose="020B0004020202020204" pitchFamily="34" charset="0"/>
                <a:cs typeface="Times New Roman" panose="02020603050405020304" pitchFamily="18" charset="0"/>
              </a:rPr>
              <a:t>and</a:t>
            </a:r>
            <a:r>
              <a:rPr lang="nl-BE" sz="1400">
                <a:solidFill>
                  <a:schemeClr val="accent1"/>
                </a:solidFill>
                <a:latin typeface="Aptos" panose="020B0004020202020204" pitchFamily="34" charset="0"/>
                <a:ea typeface="Aptos" panose="020B0004020202020204" pitchFamily="34" charset="0"/>
                <a:cs typeface="Times New Roman" panose="02020603050405020304" pitchFamily="18" charset="0"/>
              </a:rPr>
              <a:t> </a:t>
            </a:r>
            <a:r>
              <a:rPr lang="nl-BE" sz="1400" err="1">
                <a:solidFill>
                  <a:schemeClr val="accent1"/>
                </a:solidFill>
                <a:latin typeface="Aptos" panose="020B0004020202020204" pitchFamily="34" charset="0"/>
                <a:ea typeface="Aptos" panose="020B0004020202020204" pitchFamily="34" charset="0"/>
                <a:cs typeface="Times New Roman" panose="02020603050405020304" pitchFamily="18" charset="0"/>
              </a:rPr>
              <a:t>ecosystems</a:t>
            </a:r>
            <a:endParaRPr lang="nl-BE" sz="1400">
              <a:solidFill>
                <a:schemeClr val="accent1"/>
              </a:solidFill>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endParaRPr lang="nl-BE" sz="1400">
              <a:solidFill>
                <a:schemeClr val="accent1"/>
              </a:solidFill>
            </a:endParaRPr>
          </a:p>
          <a:p>
            <a:endParaRPr lang="nl-BE" sz="1400">
              <a:solidFill>
                <a:schemeClr val="accent1"/>
              </a:solidFill>
            </a:endParaRPr>
          </a:p>
        </p:txBody>
      </p:sp>
      <p:sp>
        <p:nvSpPr>
          <p:cNvPr id="15" name="TextBox 14">
            <a:extLst>
              <a:ext uri="{FF2B5EF4-FFF2-40B4-BE49-F238E27FC236}">
                <a16:creationId xmlns:a16="http://schemas.microsoft.com/office/drawing/2014/main" id="{6C1A25CE-738F-C8B5-7261-E4AC2A440381}"/>
              </a:ext>
            </a:extLst>
          </p:cNvPr>
          <p:cNvSpPr txBox="1"/>
          <p:nvPr/>
        </p:nvSpPr>
        <p:spPr>
          <a:xfrm>
            <a:off x="8747758" y="4412024"/>
            <a:ext cx="2606041" cy="1600438"/>
          </a:xfrm>
          <a:prstGeom prst="rect">
            <a:avLst/>
          </a:prstGeom>
          <a:noFill/>
        </p:spPr>
        <p:txBody>
          <a:bodyPr wrap="square" rtlCol="0">
            <a:spAutoFit/>
          </a:bodyPr>
          <a:lstStyle/>
          <a:p>
            <a:pPr marL="342900" indent="-342900">
              <a:buClr>
                <a:srgbClr val="00B0F0"/>
              </a:buClr>
              <a:buFont typeface="Symbol" panose="05050102010706020507" pitchFamily="18" charset="2"/>
              <a:buChar char="®"/>
            </a:pPr>
            <a:r>
              <a:rPr lang="nl-BE" sz="1400">
                <a:solidFill>
                  <a:schemeClr val="accent1"/>
                </a:solidFill>
                <a:latin typeface="Aptos" panose="020B0004020202020204" pitchFamily="34" charset="0"/>
                <a:cs typeface="Times New Roman" panose="02020603050405020304" pitchFamily="18" charset="0"/>
              </a:rPr>
              <a:t>Globaal</a:t>
            </a:r>
          </a:p>
          <a:p>
            <a:pPr marL="342900" indent="-342900">
              <a:buClr>
                <a:srgbClr val="00B0F0"/>
              </a:buClr>
              <a:buFont typeface="Symbol" panose="05050102010706020507" pitchFamily="18" charset="2"/>
              <a:buChar char="®"/>
            </a:pPr>
            <a:r>
              <a:rPr lang="nl-BE" sz="1400">
                <a:solidFill>
                  <a:schemeClr val="accent1"/>
                </a:solidFill>
                <a:latin typeface="Aptos" panose="020B0004020202020204" pitchFamily="34" charset="0"/>
                <a:cs typeface="Times New Roman" panose="02020603050405020304" pitchFamily="18" charset="0"/>
              </a:rPr>
              <a:t>Lokaal / regionaal</a:t>
            </a:r>
          </a:p>
          <a:p>
            <a:pPr marL="342900" indent="-342900">
              <a:buClr>
                <a:srgbClr val="00B0F0"/>
              </a:buClr>
              <a:buFont typeface="Symbol" panose="05050102010706020507" pitchFamily="18" charset="2"/>
              <a:buChar char="®"/>
            </a:pPr>
            <a:r>
              <a:rPr lang="nl-BE" sz="1400">
                <a:solidFill>
                  <a:schemeClr val="accent1"/>
                </a:solidFill>
                <a:latin typeface="Aptos" panose="020B0004020202020204" pitchFamily="34" charset="0"/>
                <a:cs typeface="Times New Roman" panose="02020603050405020304" pitchFamily="18" charset="0"/>
              </a:rPr>
              <a:t>Lokaal / regionaal</a:t>
            </a:r>
          </a:p>
          <a:p>
            <a:pPr marL="342900" indent="-342900">
              <a:buClr>
                <a:srgbClr val="00B0F0"/>
              </a:buClr>
              <a:buFont typeface="Symbol" panose="05050102010706020507" pitchFamily="18" charset="2"/>
              <a:buChar char="®"/>
            </a:pPr>
            <a:r>
              <a:rPr lang="nl-BE" sz="1400">
                <a:solidFill>
                  <a:schemeClr val="accent1"/>
                </a:solidFill>
                <a:latin typeface="Aptos" panose="020B0004020202020204" pitchFamily="34" charset="0"/>
                <a:cs typeface="Times New Roman" panose="02020603050405020304" pitchFamily="18" charset="0"/>
              </a:rPr>
              <a:t>Regionaal / globaal</a:t>
            </a:r>
          </a:p>
          <a:p>
            <a:pPr marL="342900" indent="-342900">
              <a:buClr>
                <a:srgbClr val="00B0F0"/>
              </a:buClr>
              <a:buFont typeface="Symbol" panose="05050102010706020507" pitchFamily="18" charset="2"/>
              <a:buChar char="®"/>
            </a:pPr>
            <a:r>
              <a:rPr lang="nl-BE" sz="1400">
                <a:solidFill>
                  <a:schemeClr val="accent1"/>
                </a:solidFill>
                <a:latin typeface="Aptos" panose="020B0004020202020204" pitchFamily="34" charset="0"/>
                <a:cs typeface="Times New Roman" panose="02020603050405020304" pitchFamily="18" charset="0"/>
              </a:rPr>
              <a:t>Lokaal / regionaal / globaal</a:t>
            </a:r>
          </a:p>
          <a:p>
            <a:pPr marL="342900" indent="-342900">
              <a:buClr>
                <a:srgbClr val="00B0F0"/>
              </a:buClr>
              <a:buFont typeface="Symbol" panose="05050102010706020507" pitchFamily="18" charset="2"/>
              <a:buChar char="®"/>
            </a:pPr>
            <a:r>
              <a:rPr lang="nl-BE" sz="1400">
                <a:solidFill>
                  <a:schemeClr val="accent1"/>
                </a:solidFill>
                <a:latin typeface="Aptos" panose="020B0004020202020204" pitchFamily="34" charset="0"/>
                <a:cs typeface="Times New Roman" panose="02020603050405020304" pitchFamily="18" charset="0"/>
              </a:rPr>
              <a:t>Lokaal</a:t>
            </a:r>
            <a:endParaRPr lang="nl-BE" sz="1400">
              <a:solidFill>
                <a:schemeClr val="accent1"/>
              </a:solidFill>
            </a:endParaRPr>
          </a:p>
          <a:p>
            <a:endParaRPr lang="nl-BE" sz="1400">
              <a:solidFill>
                <a:schemeClr val="accent1"/>
              </a:solidFill>
            </a:endParaRPr>
          </a:p>
        </p:txBody>
      </p:sp>
    </p:spTree>
    <p:extLst>
      <p:ext uri="{BB962C8B-B14F-4D97-AF65-F5344CB8AC3E}">
        <p14:creationId xmlns:p14="http://schemas.microsoft.com/office/powerpoint/2010/main" val="223394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1"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09209D-73C0-D5B9-52CF-E113AC59AD0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643C37-8AEC-684C-448E-C8FEF8E37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489CA4-9669-2578-A6C2-A55A84C40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AD6ECD-6C2F-2BD7-E02E-88BB0E9E1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70803E-4BAD-45C9-B0F7-477F0F2F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462585-36F9-9163-D008-82B224BF4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C3DFC8A-8B6D-52E1-81A8-09ADB460F238}"/>
              </a:ext>
            </a:extLst>
          </p:cNvPr>
          <p:cNvSpPr>
            <a:spLocks noGrp="1"/>
          </p:cNvSpPr>
          <p:nvPr>
            <p:ph type="title"/>
          </p:nvPr>
        </p:nvSpPr>
        <p:spPr>
          <a:xfrm>
            <a:off x="838201" y="294538"/>
            <a:ext cx="10429349" cy="1033669"/>
          </a:xfrm>
        </p:spPr>
        <p:txBody>
          <a:bodyPr>
            <a:normAutofit fontScale="90000"/>
          </a:bodyPr>
          <a:lstStyle/>
          <a:p>
            <a:pPr lvl="0"/>
            <a:r>
              <a:rPr lang="nl-NL" sz="4000">
                <a:solidFill>
                  <a:schemeClr val="bg1"/>
                </a:solidFill>
                <a:effectLst/>
                <a:latin typeface="Aptos" panose="020B0004020202020204" pitchFamily="34" charset="0"/>
                <a:ea typeface="Aptos" panose="020B0004020202020204" pitchFamily="34" charset="0"/>
                <a:cs typeface="Times New Roman" panose="02020603050405020304" pitchFamily="18" charset="0"/>
              </a:rPr>
              <a:t>Stap 1: Pas de MSS-checklist toe op de lijst van  prioritaire subsidies</a:t>
            </a:r>
            <a:endParaRPr lang="nl-BE" sz="4000">
              <a:solidFill>
                <a:schemeClr val="bg1"/>
              </a:solidFill>
              <a:latin typeface="Aptos" panose="020B0004020202020204" pitchFamily="34"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A51187E0-86A5-853D-0754-65FF56FA2C70}"/>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
        <p:nvSpPr>
          <p:cNvPr id="5" name="Tijdelijke aanduiding voor dianummer 4">
            <a:extLst>
              <a:ext uri="{FF2B5EF4-FFF2-40B4-BE49-F238E27FC236}">
                <a16:creationId xmlns:a16="http://schemas.microsoft.com/office/drawing/2014/main" id="{130A3D39-5B94-4651-2D6B-8B72669E426A}"/>
              </a:ext>
            </a:extLst>
          </p:cNvPr>
          <p:cNvSpPr>
            <a:spLocks noGrp="1"/>
          </p:cNvSpPr>
          <p:nvPr>
            <p:ph type="sldNum" sz="quarter" idx="12"/>
          </p:nvPr>
        </p:nvSpPr>
        <p:spPr/>
        <p:txBody>
          <a:bodyPr/>
          <a:lstStyle/>
          <a:p>
            <a:fld id="{00203DE1-50C5-D241-B52C-37C6DAC8FC4D}" type="slidenum">
              <a:rPr lang="nl-NL" smtClean="0"/>
              <a:t>33</a:t>
            </a:fld>
            <a:endParaRPr lang="nl-NL"/>
          </a:p>
        </p:txBody>
      </p:sp>
      <p:sp>
        <p:nvSpPr>
          <p:cNvPr id="17" name="Tijdelijke aanduiding voor inhoud 4">
            <a:extLst>
              <a:ext uri="{FF2B5EF4-FFF2-40B4-BE49-F238E27FC236}">
                <a16:creationId xmlns:a16="http://schemas.microsoft.com/office/drawing/2014/main" id="{C0F01481-489E-F290-2158-CB2EB4BBC6B4}"/>
              </a:ext>
            </a:extLst>
          </p:cNvPr>
          <p:cNvSpPr>
            <a:spLocks noGrp="1"/>
          </p:cNvSpPr>
          <p:nvPr>
            <p:ph idx="1"/>
          </p:nvPr>
        </p:nvSpPr>
        <p:spPr>
          <a:xfrm>
            <a:off x="838202" y="2080261"/>
            <a:ext cx="5206588" cy="3652368"/>
          </a:xfrm>
        </p:spPr>
        <p:txBody>
          <a:bodyPr>
            <a:noAutofit/>
          </a:bodyPr>
          <a:lstStyle/>
          <a:p>
            <a:pPr marL="0" indent="0">
              <a:buNone/>
            </a:pPr>
            <a:endParaRPr lang="nl-NL" sz="1800" b="1">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1800" b="1">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nl-NL" sz="1800" b="1">
                <a:effectLst/>
                <a:latin typeface="Aptos" panose="020B0004020202020204" pitchFamily="34" charset="0"/>
                <a:ea typeface="Aptos" panose="020B0004020202020204" pitchFamily="34" charset="0"/>
                <a:cs typeface="Times New Roman" panose="02020603050405020304" pitchFamily="18" charset="0"/>
              </a:rPr>
              <a:t>Bij vragen – contacteer ons</a:t>
            </a:r>
          </a:p>
          <a:p>
            <a:pPr lvl="1">
              <a:buFont typeface="Symbol" panose="05050102010706020507" pitchFamily="18" charset="2"/>
              <a:buChar char="-"/>
            </a:pPr>
            <a:r>
              <a:rPr lang="nl-NL" sz="1400">
                <a:latin typeface="Aptos" panose="020B0004020202020204" pitchFamily="34" charset="0"/>
                <a:ea typeface="Aptos" panose="020B0004020202020204" pitchFamily="34" charset="0"/>
                <a:cs typeface="Times New Roman" panose="02020603050405020304" pitchFamily="18" charset="0"/>
                <a:hlinkClick r:id="rId2"/>
              </a:rPr>
              <a:t>lucwittebolle@sustainablemarketsconsulting.com</a:t>
            </a:r>
            <a:endParaRPr lang="nl-NL" sz="1400">
              <a:latin typeface="Aptos" panose="020B0004020202020204" pitchFamily="34" charset="0"/>
              <a:ea typeface="Aptos" panose="020B0004020202020204" pitchFamily="34" charset="0"/>
              <a:cs typeface="Times New Roman" panose="02020603050405020304" pitchFamily="18" charset="0"/>
            </a:endParaRPr>
          </a:p>
          <a:p>
            <a:pPr lvl="1">
              <a:buFont typeface="Symbol" panose="05050102010706020507" pitchFamily="18" charset="2"/>
              <a:buChar char="-"/>
            </a:pPr>
            <a:r>
              <a:rPr lang="nl-NL" sz="1400">
                <a:latin typeface="Aptos" panose="020B0004020202020204" pitchFamily="34" charset="0"/>
                <a:ea typeface="Aptos" panose="020B0004020202020204" pitchFamily="34" charset="0"/>
                <a:cs typeface="Times New Roman" panose="02020603050405020304" pitchFamily="18" charset="0"/>
                <a:hlinkClick r:id="rId3"/>
              </a:rPr>
              <a:t>annick@kenteradvies.be</a:t>
            </a:r>
            <a:endParaRPr lang="nl-NL" sz="1400">
              <a:latin typeface="Aptos" panose="020B0004020202020204" pitchFamily="34" charset="0"/>
              <a:ea typeface="Aptos" panose="020B0004020202020204" pitchFamily="34" charset="0"/>
              <a:cs typeface="Times New Roman" panose="02020603050405020304" pitchFamily="18" charset="0"/>
            </a:endParaRPr>
          </a:p>
          <a:p>
            <a:pPr lvl="1">
              <a:buFont typeface="Symbol" panose="05050102010706020507" pitchFamily="18" charset="2"/>
              <a:buChar char="-"/>
            </a:pPr>
            <a:endParaRPr lang="nl-NL" sz="1400" b="1">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nl-NL" sz="1800">
                <a:effectLst/>
                <a:latin typeface="Aptos" panose="020B0004020202020204" pitchFamily="34" charset="0"/>
                <a:ea typeface="Aptos" panose="020B0004020202020204" pitchFamily="34" charset="0"/>
                <a:cs typeface="Times New Roman" panose="02020603050405020304" pitchFamily="18" charset="0"/>
              </a:rPr>
              <a:t>Wil je bijkomende toelichtingen geven</a:t>
            </a:r>
            <a:br>
              <a:rPr lang="nl-NL" sz="1800">
                <a:effectLst/>
                <a:latin typeface="Aptos" panose="020B0004020202020204" pitchFamily="34" charset="0"/>
                <a:ea typeface="Aptos" panose="020B0004020202020204" pitchFamily="34" charset="0"/>
                <a:cs typeface="Times New Roman" panose="02020603050405020304" pitchFamily="18" charset="0"/>
              </a:rPr>
            </a:br>
            <a:r>
              <a:rPr lang="nl-NL" sz="1800">
                <a:effectLst/>
                <a:latin typeface="Aptos" panose="020B0004020202020204" pitchFamily="34" charset="0"/>
                <a:ea typeface="Aptos" panose="020B0004020202020204" pitchFamily="34" charset="0"/>
                <a:cs typeface="Times New Roman" panose="02020603050405020304" pitchFamily="18" charset="0"/>
              </a:rPr>
              <a:t>(</a:t>
            </a:r>
            <a:r>
              <a:rPr lang="nl-NL" sz="1800">
                <a:latin typeface="Aptos" panose="020B0004020202020204" pitchFamily="34" charset="0"/>
                <a:cs typeface="Times New Roman" panose="02020603050405020304" pitchFamily="18" charset="0"/>
              </a:rPr>
              <a:t>informatie voor stap 1 of stap 2):Dit kan in kolom I in tab 1. ID-fiche</a:t>
            </a:r>
          </a:p>
          <a:p>
            <a:pPr>
              <a:buFont typeface="Symbol" panose="05050102010706020507" pitchFamily="18" charset="2"/>
              <a:buChar char="-"/>
            </a:pPr>
            <a:endParaRPr lang="nl-NL" sz="180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nl-NL" sz="1800" b="1">
                <a:effectLst/>
                <a:latin typeface="Aptos" panose="020B0004020202020204" pitchFamily="34" charset="0"/>
                <a:ea typeface="Aptos" panose="020B0004020202020204" pitchFamily="34" charset="0"/>
                <a:cs typeface="Times New Roman" panose="02020603050405020304" pitchFamily="18" charset="0"/>
              </a:rPr>
              <a:t>Stuur ingevulde checklist </a:t>
            </a:r>
            <a:r>
              <a:rPr lang="nl-NL" sz="1800">
                <a:effectLst/>
                <a:latin typeface="Aptos" panose="020B0004020202020204" pitchFamily="34" charset="0"/>
                <a:ea typeface="Aptos" panose="020B0004020202020204" pitchFamily="34" charset="0"/>
                <a:cs typeface="Times New Roman" panose="02020603050405020304" pitchFamily="18" charset="0"/>
              </a:rPr>
              <a:t>door naar Luc / Annick / de coördinator van de MSS-inventarisatie-oefening</a:t>
            </a:r>
          </a:p>
        </p:txBody>
      </p:sp>
      <p:pic>
        <p:nvPicPr>
          <p:cNvPr id="9" name="Picture 8">
            <a:extLst>
              <a:ext uri="{FF2B5EF4-FFF2-40B4-BE49-F238E27FC236}">
                <a16:creationId xmlns:a16="http://schemas.microsoft.com/office/drawing/2014/main" id="{A8DD9FBF-793B-838A-3038-C17099F28160}"/>
              </a:ext>
            </a:extLst>
          </p:cNvPr>
          <p:cNvPicPr>
            <a:picLocks noChangeAspect="1"/>
          </p:cNvPicPr>
          <p:nvPr/>
        </p:nvPicPr>
        <p:blipFill>
          <a:blip r:embed="rId4"/>
          <a:stretch>
            <a:fillRect/>
          </a:stretch>
        </p:blipFill>
        <p:spPr>
          <a:xfrm>
            <a:off x="6124411" y="5596079"/>
            <a:ext cx="5782482" cy="400106"/>
          </a:xfrm>
          <a:prstGeom prst="rect">
            <a:avLst/>
          </a:prstGeom>
        </p:spPr>
      </p:pic>
      <p:pic>
        <p:nvPicPr>
          <p:cNvPr id="19" name="Graphic 18" descr="Arrow: Slight curve with solid fill">
            <a:extLst>
              <a:ext uri="{FF2B5EF4-FFF2-40B4-BE49-F238E27FC236}">
                <a16:creationId xmlns:a16="http://schemas.microsoft.com/office/drawing/2014/main" id="{E505EFD8-B257-21BF-E8B7-1513DDEAA8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059389">
            <a:off x="10720972" y="5985903"/>
            <a:ext cx="524582" cy="524582"/>
          </a:xfrm>
          <a:prstGeom prst="rect">
            <a:avLst/>
          </a:prstGeom>
        </p:spPr>
      </p:pic>
      <p:pic>
        <p:nvPicPr>
          <p:cNvPr id="3" name="Picture 2">
            <a:extLst>
              <a:ext uri="{FF2B5EF4-FFF2-40B4-BE49-F238E27FC236}">
                <a16:creationId xmlns:a16="http://schemas.microsoft.com/office/drawing/2014/main" id="{4598198D-C541-EC27-D0B8-B1EB26970C6E}"/>
              </a:ext>
            </a:extLst>
          </p:cNvPr>
          <p:cNvPicPr>
            <a:picLocks noChangeAspect="1"/>
          </p:cNvPicPr>
          <p:nvPr/>
        </p:nvPicPr>
        <p:blipFill>
          <a:blip r:embed="rId7"/>
          <a:stretch>
            <a:fillRect/>
          </a:stretch>
        </p:blipFill>
        <p:spPr>
          <a:xfrm>
            <a:off x="6325673" y="2624717"/>
            <a:ext cx="5578069" cy="2830573"/>
          </a:xfrm>
          <a:prstGeom prst="rect">
            <a:avLst/>
          </a:prstGeom>
        </p:spPr>
      </p:pic>
    </p:spTree>
    <p:extLst>
      <p:ext uri="{BB962C8B-B14F-4D97-AF65-F5344CB8AC3E}">
        <p14:creationId xmlns:p14="http://schemas.microsoft.com/office/powerpoint/2010/main" val="3819957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itte pijlen die naar het rode doel gaan">
            <a:extLst>
              <a:ext uri="{FF2B5EF4-FFF2-40B4-BE49-F238E27FC236}">
                <a16:creationId xmlns:a16="http://schemas.microsoft.com/office/drawing/2014/main" id="{B02CD727-C56F-3321-6858-EA2357EADD34}"/>
              </a:ext>
            </a:extLst>
          </p:cNvPr>
          <p:cNvPicPr>
            <a:picLocks noChangeAspect="1"/>
          </p:cNvPicPr>
          <p:nvPr/>
        </p:nvPicPr>
        <p:blipFill>
          <a:blip r:embed="rId2"/>
          <a:srcRect l="41428" r="5913"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7B893C8-1840-FBF4-ED5B-8591AE7825CD}"/>
              </a:ext>
            </a:extLst>
          </p:cNvPr>
          <p:cNvSpPr>
            <a:spLocks noGrp="1"/>
          </p:cNvSpPr>
          <p:nvPr>
            <p:ph type="title"/>
          </p:nvPr>
        </p:nvSpPr>
        <p:spPr>
          <a:xfrm>
            <a:off x="6214087" y="1982223"/>
            <a:ext cx="5464968" cy="1559301"/>
          </a:xfrm>
        </p:spPr>
        <p:txBody>
          <a:bodyPr>
            <a:normAutofit/>
          </a:bodyPr>
          <a:lstStyle/>
          <a:p>
            <a:pPr marL="0" indent="0"/>
            <a:r>
              <a:rPr lang="nl-BE" sz="4000" i="1">
                <a:latin typeface="Aptos" panose="020B0004020202020204" pitchFamily="34" charset="0"/>
              </a:rPr>
              <a:t>Vragen</a:t>
            </a:r>
            <a:r>
              <a:rPr lang="nl-BE" sz="4000" b="0" i="1" u="none" strike="noStrike">
                <a:effectLst/>
                <a:latin typeface="Aptos" panose="020B0004020202020204" pitchFamily="34" charset="0"/>
              </a:rPr>
              <a:t> en suggesties</a:t>
            </a:r>
            <a:br>
              <a:rPr lang="nl-BE" sz="4000" b="0" i="1" u="none" strike="noStrike">
                <a:effectLst/>
                <a:latin typeface="Aptos" panose="020B0004020202020204" pitchFamily="34" charset="0"/>
              </a:rPr>
            </a:br>
            <a:r>
              <a:rPr lang="nl-BE" sz="4000" b="0" i="1" u="none" strike="noStrike">
                <a:effectLst/>
                <a:latin typeface="Aptos" panose="020B0004020202020204" pitchFamily="34" charset="0"/>
              </a:rPr>
              <a:t>(werkwijze en inhoud)?</a:t>
            </a:r>
            <a:endParaRPr lang="nl-NL" sz="4000"/>
          </a:p>
        </p:txBody>
      </p:sp>
      <p:sp>
        <p:nvSpPr>
          <p:cNvPr id="4" name="Tekstvak 3">
            <a:extLst>
              <a:ext uri="{FF2B5EF4-FFF2-40B4-BE49-F238E27FC236}">
                <a16:creationId xmlns:a16="http://schemas.microsoft.com/office/drawing/2014/main" id="{B59E8A3D-E03D-59E0-4362-3F5CE2CB20F0}"/>
              </a:ext>
            </a:extLst>
          </p:cNvPr>
          <p:cNvSpPr txBox="1"/>
          <p:nvPr/>
        </p:nvSpPr>
        <p:spPr>
          <a:xfrm>
            <a:off x="6214087" y="3848710"/>
            <a:ext cx="4744889" cy="369332"/>
          </a:xfrm>
          <a:prstGeom prst="rect">
            <a:avLst/>
          </a:prstGeom>
          <a:noFill/>
        </p:spPr>
        <p:txBody>
          <a:bodyPr wrap="none" rtlCol="0">
            <a:spAutoFit/>
          </a:bodyPr>
          <a:lstStyle/>
          <a:p>
            <a:r>
              <a:rPr lang="nl-BE" sz="1800" b="0" i="1" u="none" strike="noStrike">
                <a:effectLst/>
                <a:latin typeface="Aptos" panose="020B0004020202020204" pitchFamily="34" charset="0"/>
              </a:rPr>
              <a:t>Opmerkingen, aandachtspunten &amp; suggesties</a:t>
            </a:r>
            <a:endParaRPr lang="nl-NL"/>
          </a:p>
        </p:txBody>
      </p:sp>
      <p:sp>
        <p:nvSpPr>
          <p:cNvPr id="3" name="Tijdelijke aanduiding voor voettekst 2">
            <a:extLst>
              <a:ext uri="{FF2B5EF4-FFF2-40B4-BE49-F238E27FC236}">
                <a16:creationId xmlns:a16="http://schemas.microsoft.com/office/drawing/2014/main" id="{5E9E98F1-9A57-F365-259A-51ECB8CDFC9C}"/>
              </a:ext>
            </a:extLst>
          </p:cNvPr>
          <p:cNvSpPr>
            <a:spLocks noGrp="1"/>
          </p:cNvSpPr>
          <p:nvPr>
            <p:ph type="ftr" sz="quarter" idx="11"/>
          </p:nvPr>
        </p:nvSpPr>
        <p:spPr>
          <a:xfrm>
            <a:off x="6743698" y="6356350"/>
            <a:ext cx="4114800" cy="365125"/>
          </a:xfrm>
        </p:spPr>
        <p:txBody>
          <a:bodyPr/>
          <a:lstStyle/>
          <a:p>
            <a:r>
              <a:rPr lang="de-DE" err="1"/>
              <a:t>Inleidende</a:t>
            </a:r>
            <a:r>
              <a:rPr lang="de-DE"/>
              <a:t> </a:t>
            </a:r>
            <a:r>
              <a:rPr lang="de-DE" err="1"/>
              <a:t>sessie</a:t>
            </a:r>
            <a:r>
              <a:rPr lang="de-DE"/>
              <a:t> - 2025</a:t>
            </a:r>
            <a:endParaRPr lang="nl-NL"/>
          </a:p>
        </p:txBody>
      </p:sp>
      <p:sp>
        <p:nvSpPr>
          <p:cNvPr id="6" name="Tijdelijke aanduiding voor dianummer 5">
            <a:extLst>
              <a:ext uri="{FF2B5EF4-FFF2-40B4-BE49-F238E27FC236}">
                <a16:creationId xmlns:a16="http://schemas.microsoft.com/office/drawing/2014/main" id="{06B63631-2D4B-8375-ABA7-DBAF9A1F30AF}"/>
              </a:ext>
            </a:extLst>
          </p:cNvPr>
          <p:cNvSpPr>
            <a:spLocks noGrp="1"/>
          </p:cNvSpPr>
          <p:nvPr>
            <p:ph type="sldNum" sz="quarter" idx="12"/>
          </p:nvPr>
        </p:nvSpPr>
        <p:spPr/>
        <p:txBody>
          <a:bodyPr/>
          <a:lstStyle/>
          <a:p>
            <a:fld id="{00203DE1-50C5-D241-B52C-37C6DAC8FC4D}" type="slidenum">
              <a:rPr lang="nl-NL" smtClean="0"/>
              <a:t>34</a:t>
            </a:fld>
            <a:endParaRPr lang="nl-NL"/>
          </a:p>
        </p:txBody>
      </p:sp>
    </p:spTree>
    <p:extLst>
      <p:ext uri="{BB962C8B-B14F-4D97-AF65-F5344CB8AC3E}">
        <p14:creationId xmlns:p14="http://schemas.microsoft.com/office/powerpoint/2010/main" val="322761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7D9E69-DDAF-867B-3000-95C805D1ADA2}"/>
              </a:ext>
            </a:extLst>
          </p:cNvPr>
          <p:cNvSpPr>
            <a:spLocks noGrp="1"/>
          </p:cNvSpPr>
          <p:nvPr>
            <p:ph type="title"/>
          </p:nvPr>
        </p:nvSpPr>
        <p:spPr>
          <a:xfrm>
            <a:off x="1371599" y="294538"/>
            <a:ext cx="9895951" cy="1033669"/>
          </a:xfrm>
        </p:spPr>
        <p:txBody>
          <a:bodyPr>
            <a:normAutofit/>
          </a:bodyPr>
          <a:lstStyle/>
          <a:p>
            <a:r>
              <a:rPr lang="nl-NL" sz="4000">
                <a:solidFill>
                  <a:srgbClr val="FFFFFF"/>
                </a:solidFill>
              </a:rPr>
              <a:t>Contactgegevens </a:t>
            </a:r>
          </a:p>
        </p:txBody>
      </p:sp>
      <p:sp>
        <p:nvSpPr>
          <p:cNvPr id="3" name="Tijdelijke aanduiding voor inhoud 2">
            <a:extLst>
              <a:ext uri="{FF2B5EF4-FFF2-40B4-BE49-F238E27FC236}">
                <a16:creationId xmlns:a16="http://schemas.microsoft.com/office/drawing/2014/main" id="{31A601CF-045B-1B05-2CBD-9DD7D5338B30}"/>
              </a:ext>
            </a:extLst>
          </p:cNvPr>
          <p:cNvSpPr>
            <a:spLocks noGrp="1"/>
          </p:cNvSpPr>
          <p:nvPr>
            <p:ph idx="1"/>
          </p:nvPr>
        </p:nvSpPr>
        <p:spPr>
          <a:xfrm>
            <a:off x="1371599" y="2318197"/>
            <a:ext cx="9724031" cy="3683358"/>
          </a:xfrm>
        </p:spPr>
        <p:txBody>
          <a:bodyPr anchor="ctr">
            <a:normAutofit/>
          </a:bodyPr>
          <a:lstStyle/>
          <a:p>
            <a:pPr marL="0" indent="0">
              <a:buNone/>
            </a:pPr>
            <a:r>
              <a:rPr lang="nl-NL" sz="2000"/>
              <a:t>Luc Wittebolle (</a:t>
            </a:r>
            <a:r>
              <a:rPr lang="nl-NL" sz="2000" err="1"/>
              <a:t>SuMa</a:t>
            </a:r>
            <a:r>
              <a:rPr lang="nl-NL" sz="2000"/>
              <a:t> Consulting) - Coördinatie</a:t>
            </a:r>
          </a:p>
          <a:p>
            <a:pPr marL="0" indent="0">
              <a:buNone/>
            </a:pPr>
            <a:r>
              <a:rPr lang="nl-NL" sz="1800">
                <a:hlinkClick r:id="rId2"/>
              </a:rPr>
              <a:t>lucwittebolle@sustainablemarketsconsulting.com</a:t>
            </a:r>
            <a:endParaRPr lang="nl-NL" sz="1800"/>
          </a:p>
          <a:p>
            <a:pPr marL="0" indent="0">
              <a:buNone/>
            </a:pPr>
            <a:r>
              <a:rPr lang="nl-NL" sz="1800"/>
              <a:t>0479 80 94 27</a:t>
            </a:r>
          </a:p>
          <a:p>
            <a:pPr marL="0" indent="0">
              <a:buNone/>
            </a:pPr>
            <a:endParaRPr lang="nl-NL" sz="2000"/>
          </a:p>
          <a:p>
            <a:pPr marL="0" indent="0">
              <a:buNone/>
            </a:pPr>
            <a:r>
              <a:rPr lang="nl-NL" sz="2000"/>
              <a:t>Annick Gommers (KENTER)</a:t>
            </a:r>
          </a:p>
          <a:p>
            <a:pPr marL="0" indent="0">
              <a:buNone/>
            </a:pPr>
            <a:r>
              <a:rPr lang="nl-BE" sz="1800">
                <a:solidFill>
                  <a:srgbClr val="0E49BE"/>
                </a:solidFill>
                <a:effectLst/>
                <a:latin typeface="Helvetica Neue" panose="02000503000000020004" pitchFamily="2" charset="0"/>
                <a:hlinkClick r:id="rId3"/>
              </a:rPr>
              <a:t>annick@kenteradvies.be</a:t>
            </a:r>
            <a:endParaRPr lang="nl-BE" sz="1800">
              <a:solidFill>
                <a:srgbClr val="0E49BE"/>
              </a:solidFill>
              <a:effectLst/>
              <a:latin typeface="Helvetica Neue" panose="02000503000000020004" pitchFamily="2" charset="0"/>
            </a:endParaRPr>
          </a:p>
          <a:p>
            <a:pPr marL="0" indent="0">
              <a:buNone/>
            </a:pPr>
            <a:r>
              <a:rPr lang="nl-BE" sz="1800"/>
              <a:t>0485 49 28 29</a:t>
            </a:r>
          </a:p>
        </p:txBody>
      </p:sp>
      <p:sp>
        <p:nvSpPr>
          <p:cNvPr id="4" name="Tijdelijke aanduiding voor voettekst 3">
            <a:extLst>
              <a:ext uri="{FF2B5EF4-FFF2-40B4-BE49-F238E27FC236}">
                <a16:creationId xmlns:a16="http://schemas.microsoft.com/office/drawing/2014/main" id="{809F3A29-A2AB-B61E-BF33-41569D553381}"/>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
        <p:nvSpPr>
          <p:cNvPr id="5" name="Tijdelijke aanduiding voor dianummer 4">
            <a:extLst>
              <a:ext uri="{FF2B5EF4-FFF2-40B4-BE49-F238E27FC236}">
                <a16:creationId xmlns:a16="http://schemas.microsoft.com/office/drawing/2014/main" id="{75B16351-B937-7B38-09B2-D02D363CFEDC}"/>
              </a:ext>
            </a:extLst>
          </p:cNvPr>
          <p:cNvSpPr>
            <a:spLocks noGrp="1"/>
          </p:cNvSpPr>
          <p:nvPr>
            <p:ph type="sldNum" sz="quarter" idx="12"/>
          </p:nvPr>
        </p:nvSpPr>
        <p:spPr/>
        <p:txBody>
          <a:bodyPr/>
          <a:lstStyle/>
          <a:p>
            <a:fld id="{00203DE1-50C5-D241-B52C-37C6DAC8FC4D}" type="slidenum">
              <a:rPr lang="nl-NL" smtClean="0"/>
              <a:t>35</a:t>
            </a:fld>
            <a:endParaRPr lang="nl-NL"/>
          </a:p>
        </p:txBody>
      </p:sp>
    </p:spTree>
    <p:extLst>
      <p:ext uri="{BB962C8B-B14F-4D97-AF65-F5344CB8AC3E}">
        <p14:creationId xmlns:p14="http://schemas.microsoft.com/office/powerpoint/2010/main" val="155030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826448-A992-3751-3169-A518BFF4AF3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DE95089-19F9-C4CF-1100-9FE19434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1D33F6-B785-5FE7-2242-0B404E120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216974-5B4E-10F4-210F-1260F0D57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8103F4-CA3F-1F1B-A6F2-37A3CBAC54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6F5950B-DED6-3A9C-6F3C-933D87AB5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BDEB56F-43C4-7235-6D1A-8BEF8B8F959B}"/>
              </a:ext>
            </a:extLst>
          </p:cNvPr>
          <p:cNvSpPr>
            <a:spLocks noGrp="1"/>
          </p:cNvSpPr>
          <p:nvPr>
            <p:ph type="title"/>
          </p:nvPr>
        </p:nvSpPr>
        <p:spPr>
          <a:xfrm>
            <a:off x="1371599" y="294538"/>
            <a:ext cx="9895951" cy="1033669"/>
          </a:xfrm>
        </p:spPr>
        <p:txBody>
          <a:bodyPr>
            <a:normAutofit/>
          </a:bodyPr>
          <a:lstStyle/>
          <a:p>
            <a:r>
              <a:rPr lang="nl-NL" sz="4000">
                <a:solidFill>
                  <a:srgbClr val="FFFFFF"/>
                </a:solidFill>
              </a:rPr>
              <a:t>Context</a:t>
            </a:r>
          </a:p>
        </p:txBody>
      </p:sp>
      <p:sp>
        <p:nvSpPr>
          <p:cNvPr id="5" name="Tijdelijke aanduiding voor inhoud 4">
            <a:extLst>
              <a:ext uri="{FF2B5EF4-FFF2-40B4-BE49-F238E27FC236}">
                <a16:creationId xmlns:a16="http://schemas.microsoft.com/office/drawing/2014/main" id="{9EAFFABB-1CA2-4342-9F7C-B0B7204E95C0}"/>
              </a:ext>
            </a:extLst>
          </p:cNvPr>
          <p:cNvSpPr>
            <a:spLocks noGrp="1"/>
          </p:cNvSpPr>
          <p:nvPr>
            <p:ph idx="1"/>
          </p:nvPr>
        </p:nvSpPr>
        <p:spPr>
          <a:xfrm>
            <a:off x="1371598" y="1825625"/>
            <a:ext cx="9982201" cy="4351338"/>
          </a:xfrm>
        </p:spPr>
        <p:txBody>
          <a:bodyPr>
            <a:noAutofit/>
          </a:bodyPr>
          <a:lstStyle/>
          <a:p>
            <a:pPr marL="0" indent="0">
              <a:buNone/>
            </a:pPr>
            <a:r>
              <a:rPr lang="nl-NL" sz="2400" b="1">
                <a:effectLst/>
                <a:latin typeface="Aptos" panose="020B0004020202020204" pitchFamily="34" charset="0"/>
                <a:ea typeface="Aptos" panose="020B0004020202020204" pitchFamily="34" charset="0"/>
                <a:cs typeface="Times New Roman" panose="02020603050405020304" pitchFamily="18" charset="0"/>
              </a:rPr>
              <a:t>EU verplichting</a:t>
            </a:r>
          </a:p>
          <a:p>
            <a:pPr marL="0" indent="0">
              <a:buNone/>
            </a:pPr>
            <a:r>
              <a:rPr lang="nl-NL" sz="1800">
                <a:effectLst/>
                <a:latin typeface="Aptos" panose="020B0004020202020204" pitchFamily="34" charset="0"/>
                <a:ea typeface="Aptos" panose="020B0004020202020204" pitchFamily="34" charset="0"/>
                <a:cs typeface="Times New Roman" panose="02020603050405020304" pitchFamily="18" charset="0"/>
              </a:rPr>
              <a:t>EU-verplichting tot het in kaart brengen milieuschadelijke subsidies (MSS) volgens opgelegde methodiek. </a:t>
            </a:r>
          </a:p>
          <a:p>
            <a:pPr lvl="1">
              <a:buFont typeface="Symbol" panose="05050102010706020507" pitchFamily="18" charset="2"/>
              <a:buChar char="-"/>
            </a:pPr>
            <a:r>
              <a:rPr lang="nl-NL" sz="1400">
                <a:effectLst/>
                <a:latin typeface="Aptos" panose="020B0004020202020204" pitchFamily="34" charset="0"/>
                <a:ea typeface="Aptos" panose="020B0004020202020204" pitchFamily="34" charset="0"/>
                <a:cs typeface="Times New Roman" panose="02020603050405020304" pitchFamily="18" charset="0"/>
              </a:rPr>
              <a:t>Eerste rapport maart 2025 (uitgesteld met 2 maanden of meer) </a:t>
            </a:r>
          </a:p>
          <a:p>
            <a:pPr lvl="1">
              <a:buFont typeface="Symbol" panose="05050102010706020507" pitchFamily="18" charset="2"/>
              <a:buChar char="-"/>
            </a:pPr>
            <a:r>
              <a:rPr lang="nl-NL" sz="1400">
                <a:latin typeface="Aptos" panose="020B0004020202020204" pitchFamily="34" charset="0"/>
                <a:ea typeface="Aptos" panose="020B0004020202020204" pitchFamily="34" charset="0"/>
                <a:cs typeface="Times New Roman" panose="02020603050405020304" pitchFamily="18" charset="0"/>
              </a:rPr>
              <a:t>D</a:t>
            </a:r>
            <a:r>
              <a:rPr lang="nl-NL" sz="1400">
                <a:effectLst/>
                <a:latin typeface="Aptos" panose="020B0004020202020204" pitchFamily="34" charset="0"/>
                <a:ea typeface="Aptos" panose="020B0004020202020204" pitchFamily="34" charset="0"/>
                <a:cs typeface="Times New Roman" panose="02020603050405020304" pitchFamily="18" charset="0"/>
              </a:rPr>
              <a:t>aarna rapportering om de 2 jaar.</a:t>
            </a:r>
          </a:p>
          <a:p>
            <a:pPr marL="0" indent="0">
              <a:buNone/>
            </a:pPr>
            <a:endParaRPr lang="nl-BE" sz="180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nl-BE" sz="1800">
                <a:latin typeface="Aptos" panose="020B0004020202020204" pitchFamily="34" charset="0"/>
                <a:ea typeface="Aptos" panose="020B0004020202020204" pitchFamily="34" charset="0"/>
                <a:cs typeface="Times New Roman" panose="02020603050405020304" pitchFamily="18" charset="0"/>
              </a:rPr>
              <a:t>Resultaat: ingevulde tabel met informatie over de milieuschadelijke subsidies, i.e. subsidies die ‘</a:t>
            </a:r>
            <a:r>
              <a:rPr lang="nl-BE" sz="1800" i="1">
                <a:solidFill>
                  <a:schemeClr val="accent4"/>
                </a:solidFill>
                <a:latin typeface="Aptos" panose="020B0004020202020204" pitchFamily="34" charset="0"/>
                <a:ea typeface="Aptos" panose="020B0004020202020204" pitchFamily="34" charset="0"/>
                <a:cs typeface="Times New Roman" panose="02020603050405020304" pitchFamily="18" charset="0"/>
              </a:rPr>
              <a:t>aanzienlijk verhoogde negatieve milieueffecten</a:t>
            </a:r>
            <a:r>
              <a:rPr lang="nl-BE" sz="1800">
                <a:latin typeface="Aptos" panose="020B0004020202020204" pitchFamily="34" charset="0"/>
                <a:ea typeface="Aptos" panose="020B0004020202020204" pitchFamily="34" charset="0"/>
                <a:cs typeface="Times New Roman" panose="02020603050405020304" pitchFamily="18" charset="0"/>
              </a:rPr>
              <a:t>’ veroorzaken</a:t>
            </a:r>
          </a:p>
        </p:txBody>
      </p:sp>
      <p:sp>
        <p:nvSpPr>
          <p:cNvPr id="3" name="Tijdelijke aanduiding voor voettekst 2">
            <a:extLst>
              <a:ext uri="{FF2B5EF4-FFF2-40B4-BE49-F238E27FC236}">
                <a16:creationId xmlns:a16="http://schemas.microsoft.com/office/drawing/2014/main" id="{CC592E30-5137-2225-E916-50C05894C904}"/>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
        <p:nvSpPr>
          <p:cNvPr id="4" name="Tijdelijke aanduiding voor dianummer 3">
            <a:extLst>
              <a:ext uri="{FF2B5EF4-FFF2-40B4-BE49-F238E27FC236}">
                <a16:creationId xmlns:a16="http://schemas.microsoft.com/office/drawing/2014/main" id="{703CAC66-E90F-EE31-F0CA-A7C5AE3DC8D5}"/>
              </a:ext>
            </a:extLst>
          </p:cNvPr>
          <p:cNvSpPr>
            <a:spLocks noGrp="1"/>
          </p:cNvSpPr>
          <p:nvPr>
            <p:ph type="sldNum" sz="quarter" idx="12"/>
          </p:nvPr>
        </p:nvSpPr>
        <p:spPr/>
        <p:txBody>
          <a:bodyPr/>
          <a:lstStyle/>
          <a:p>
            <a:fld id="{00203DE1-50C5-D241-B52C-37C6DAC8FC4D}" type="slidenum">
              <a:rPr lang="nl-NL" smtClean="0"/>
              <a:t>4</a:t>
            </a:fld>
            <a:endParaRPr lang="nl-NL"/>
          </a:p>
        </p:txBody>
      </p:sp>
      <p:pic>
        <p:nvPicPr>
          <p:cNvPr id="6" name="Afbeelding 10">
            <a:extLst>
              <a:ext uri="{FF2B5EF4-FFF2-40B4-BE49-F238E27FC236}">
                <a16:creationId xmlns:a16="http://schemas.microsoft.com/office/drawing/2014/main" id="{20C5440D-69C6-222A-593E-54060BE2E173}"/>
              </a:ext>
            </a:extLst>
          </p:cNvPr>
          <p:cNvPicPr>
            <a:picLocks noChangeAspect="1"/>
          </p:cNvPicPr>
          <p:nvPr/>
        </p:nvPicPr>
        <p:blipFill>
          <a:blip r:embed="rId2"/>
          <a:stretch>
            <a:fillRect/>
          </a:stretch>
        </p:blipFill>
        <p:spPr>
          <a:xfrm>
            <a:off x="1371598" y="4508260"/>
            <a:ext cx="10693309" cy="1736965"/>
          </a:xfrm>
          <a:prstGeom prst="rect">
            <a:avLst/>
          </a:prstGeom>
        </p:spPr>
      </p:pic>
    </p:spTree>
    <p:extLst>
      <p:ext uri="{BB962C8B-B14F-4D97-AF65-F5344CB8AC3E}">
        <p14:creationId xmlns:p14="http://schemas.microsoft.com/office/powerpoint/2010/main" val="1275222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C1F312-CD1D-4D16-16C1-B7E15ABAF97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8340260-A0CC-E1AA-4AFA-6903AD14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79CA2FF-F7CD-C1E3-D35A-D23F6F0BA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2010471-7DA0-A30D-49F4-7A2765550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AA0B57-B5A0-8368-A817-A3E429A25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2419BA-B743-0648-CAF8-AB123EEDD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DCAEA42-8A81-27CC-E3DD-A92D18DF461B}"/>
              </a:ext>
            </a:extLst>
          </p:cNvPr>
          <p:cNvSpPr>
            <a:spLocks noGrp="1"/>
          </p:cNvSpPr>
          <p:nvPr>
            <p:ph type="title"/>
          </p:nvPr>
        </p:nvSpPr>
        <p:spPr>
          <a:xfrm>
            <a:off x="902971" y="294538"/>
            <a:ext cx="10364580" cy="1033669"/>
          </a:xfrm>
        </p:spPr>
        <p:txBody>
          <a:bodyPr>
            <a:normAutofit/>
          </a:bodyPr>
          <a:lstStyle/>
          <a:p>
            <a:r>
              <a:rPr lang="nl-NL" sz="4000">
                <a:solidFill>
                  <a:srgbClr val="FFFFFF"/>
                </a:solidFill>
              </a:rPr>
              <a:t>Context</a:t>
            </a:r>
          </a:p>
        </p:txBody>
      </p:sp>
      <p:sp>
        <p:nvSpPr>
          <p:cNvPr id="5" name="Tijdelijke aanduiding voor inhoud 4">
            <a:extLst>
              <a:ext uri="{FF2B5EF4-FFF2-40B4-BE49-F238E27FC236}">
                <a16:creationId xmlns:a16="http://schemas.microsoft.com/office/drawing/2014/main" id="{1B601287-2EEB-6C04-4145-FDCCDA75CFCB}"/>
              </a:ext>
            </a:extLst>
          </p:cNvPr>
          <p:cNvSpPr>
            <a:spLocks noGrp="1"/>
          </p:cNvSpPr>
          <p:nvPr>
            <p:ph idx="1"/>
          </p:nvPr>
        </p:nvSpPr>
        <p:spPr>
          <a:xfrm>
            <a:off x="902972" y="1825625"/>
            <a:ext cx="10782298" cy="4351338"/>
          </a:xfrm>
        </p:spPr>
        <p:txBody>
          <a:bodyPr>
            <a:noAutofit/>
          </a:bodyPr>
          <a:lstStyle/>
          <a:p>
            <a:pPr marL="0" indent="0">
              <a:buNone/>
            </a:pPr>
            <a:r>
              <a:rPr lang="nl-NL" sz="2400" b="1" err="1">
                <a:effectLst/>
                <a:latin typeface="Aptos" panose="020B0004020202020204" pitchFamily="34" charset="0"/>
                <a:ea typeface="Aptos" panose="020B0004020202020204" pitchFamily="34" charset="0"/>
                <a:cs typeface="Times New Roman" panose="02020603050405020304" pitchFamily="18" charset="0"/>
              </a:rPr>
              <a:t>Guidance</a:t>
            </a:r>
            <a:r>
              <a:rPr lang="nl-NL" sz="2400" b="1">
                <a:effectLst/>
                <a:latin typeface="Aptos" panose="020B0004020202020204" pitchFamily="34" charset="0"/>
                <a:ea typeface="Aptos" panose="020B0004020202020204" pitchFamily="34" charset="0"/>
                <a:cs typeface="Times New Roman" panose="02020603050405020304" pitchFamily="18" charset="0"/>
              </a:rPr>
              <a:t> document rond milieuschadelijke subsidies</a:t>
            </a:r>
          </a:p>
          <a:p>
            <a:pPr marL="0" indent="0">
              <a:buNone/>
            </a:pPr>
            <a:r>
              <a:rPr lang="nl-BE" sz="1800">
                <a:effectLst/>
                <a:latin typeface="Aptos" panose="020B0004020202020204" pitchFamily="34" charset="0"/>
                <a:ea typeface="Aptos" panose="020B0004020202020204" pitchFamily="34" charset="0"/>
                <a:cs typeface="Times New Roman" panose="02020603050405020304" pitchFamily="18" charset="0"/>
              </a:rPr>
              <a:t>Aanknopingspunten voor methodologie om milieuschadelijke subsidies te identificeren</a:t>
            </a:r>
          </a:p>
          <a:p>
            <a:pPr lvl="1">
              <a:buFont typeface="Symbol" panose="05050102010706020507" pitchFamily="18" charset="2"/>
              <a:buChar char="-"/>
            </a:pPr>
            <a:r>
              <a:rPr lang="nl-BE" sz="1400">
                <a:latin typeface="Aptos" panose="020B0004020202020204" pitchFamily="34" charset="0"/>
                <a:cs typeface="Times New Roman" panose="02020603050405020304" pitchFamily="18" charset="0"/>
              </a:rPr>
              <a:t>Definitie: wat is een (milieuschadelijke) subsidie?</a:t>
            </a:r>
          </a:p>
          <a:p>
            <a:pPr lvl="1">
              <a:buFont typeface="Symbol" panose="05050102010706020507" pitchFamily="18" charset="2"/>
              <a:buChar char="-"/>
            </a:pPr>
            <a:r>
              <a:rPr lang="nl-BE" sz="1400">
                <a:latin typeface="Aptos" panose="020B0004020202020204" pitchFamily="34" charset="0"/>
                <a:cs typeface="Times New Roman" panose="02020603050405020304" pitchFamily="18" charset="0"/>
              </a:rPr>
              <a:t>Milieuschadelijkheid volgens de 6 impactcategorieën van de Taxonomie verordening (principe ‘Do No Significant Harm’) </a:t>
            </a:r>
          </a:p>
          <a:p>
            <a:pPr lvl="1">
              <a:buFont typeface="Symbol" panose="05050102010706020507" pitchFamily="18" charset="2"/>
              <a:buChar char="-"/>
            </a:pPr>
            <a:r>
              <a:rPr lang="nl-BE" sz="1400" err="1">
                <a:latin typeface="Aptos" panose="020B0004020202020204" pitchFamily="34" charset="0"/>
                <a:cs typeface="Times New Roman" panose="02020603050405020304" pitchFamily="18" charset="0"/>
              </a:rPr>
              <a:t>Tegenfeitelijke</a:t>
            </a:r>
            <a:r>
              <a:rPr lang="nl-BE" sz="1400">
                <a:latin typeface="Aptos" panose="020B0004020202020204" pitchFamily="34" charset="0"/>
                <a:cs typeface="Times New Roman" panose="02020603050405020304" pitchFamily="18" charset="0"/>
              </a:rPr>
              <a:t> analyse als analysemethode om de milieuschadelijkheid van subsidies vast te stellen</a:t>
            </a:r>
          </a:p>
          <a:p>
            <a:pPr marL="0" indent="0">
              <a:buNone/>
            </a:pPr>
            <a:r>
              <a:rPr lang="nl-BE" sz="1800">
                <a:latin typeface="Aptos" panose="020B0004020202020204" pitchFamily="34" charset="0"/>
                <a:cs typeface="Times New Roman" panose="02020603050405020304" pitchFamily="18" charset="0"/>
              </a:rPr>
              <a:t>Voorbeelden van subsidies</a:t>
            </a:r>
          </a:p>
        </p:txBody>
      </p:sp>
      <p:sp>
        <p:nvSpPr>
          <p:cNvPr id="3" name="Tijdelijke aanduiding voor voettekst 2">
            <a:extLst>
              <a:ext uri="{FF2B5EF4-FFF2-40B4-BE49-F238E27FC236}">
                <a16:creationId xmlns:a16="http://schemas.microsoft.com/office/drawing/2014/main" id="{9FAD1A07-66E7-EFCC-DADF-8A63628EFFED}"/>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
        <p:nvSpPr>
          <p:cNvPr id="4" name="Tijdelijke aanduiding voor dianummer 3">
            <a:extLst>
              <a:ext uri="{FF2B5EF4-FFF2-40B4-BE49-F238E27FC236}">
                <a16:creationId xmlns:a16="http://schemas.microsoft.com/office/drawing/2014/main" id="{806C5773-BD38-E1FF-16CA-7C067E24C675}"/>
              </a:ext>
            </a:extLst>
          </p:cNvPr>
          <p:cNvSpPr>
            <a:spLocks noGrp="1"/>
          </p:cNvSpPr>
          <p:nvPr>
            <p:ph type="sldNum" sz="quarter" idx="12"/>
          </p:nvPr>
        </p:nvSpPr>
        <p:spPr/>
        <p:txBody>
          <a:bodyPr/>
          <a:lstStyle/>
          <a:p>
            <a:fld id="{00203DE1-50C5-D241-B52C-37C6DAC8FC4D}" type="slidenum">
              <a:rPr lang="nl-NL" smtClean="0"/>
              <a:t>5</a:t>
            </a:fld>
            <a:endParaRPr lang="nl-NL"/>
          </a:p>
        </p:txBody>
      </p:sp>
      <p:sp>
        <p:nvSpPr>
          <p:cNvPr id="20" name="Rectangle 19">
            <a:extLst>
              <a:ext uri="{FF2B5EF4-FFF2-40B4-BE49-F238E27FC236}">
                <a16:creationId xmlns:a16="http://schemas.microsoft.com/office/drawing/2014/main" id="{AF2D81A8-A24E-E365-2E3C-87662A176074}"/>
              </a:ext>
            </a:extLst>
          </p:cNvPr>
          <p:cNvSpPr/>
          <p:nvPr/>
        </p:nvSpPr>
        <p:spPr>
          <a:xfrm>
            <a:off x="1487746" y="4212421"/>
            <a:ext cx="9866054" cy="1806060"/>
          </a:xfrm>
          <a:prstGeom prst="rect">
            <a:avLst/>
          </a:prstGeom>
          <a:noFill/>
          <a:ln w="9525">
            <a:solidFill>
              <a:schemeClr val="accent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TextBox 20">
            <a:extLst>
              <a:ext uri="{FF2B5EF4-FFF2-40B4-BE49-F238E27FC236}">
                <a16:creationId xmlns:a16="http://schemas.microsoft.com/office/drawing/2014/main" id="{4631D7D6-61D6-0A00-6C71-DEC729BB18D9}"/>
              </a:ext>
            </a:extLst>
          </p:cNvPr>
          <p:cNvSpPr txBox="1"/>
          <p:nvPr/>
        </p:nvSpPr>
        <p:spPr>
          <a:xfrm rot="16200000">
            <a:off x="-85278" y="4991020"/>
            <a:ext cx="2561273" cy="584775"/>
          </a:xfrm>
          <a:prstGeom prst="rect">
            <a:avLst/>
          </a:prstGeom>
          <a:noFill/>
        </p:spPr>
        <p:txBody>
          <a:bodyPr wrap="square" rtlCol="0">
            <a:spAutoFit/>
          </a:bodyPr>
          <a:lstStyle/>
          <a:p>
            <a:pPr algn="ctr"/>
            <a:r>
              <a:rPr lang="nl-BE" sz="1600" b="1" i="1" err="1">
                <a:solidFill>
                  <a:schemeClr val="accent1"/>
                </a:solidFill>
              </a:rPr>
              <a:t>Tegenfeitelijke</a:t>
            </a:r>
            <a:r>
              <a:rPr lang="nl-BE" sz="1600" b="1" i="1">
                <a:solidFill>
                  <a:schemeClr val="accent1"/>
                </a:solidFill>
              </a:rPr>
              <a:t> </a:t>
            </a:r>
            <a:br>
              <a:rPr lang="nl-BE" sz="1600" b="1" i="1">
                <a:solidFill>
                  <a:schemeClr val="accent1"/>
                </a:solidFill>
              </a:rPr>
            </a:br>
            <a:r>
              <a:rPr lang="nl-BE" sz="1600" b="1" i="1">
                <a:solidFill>
                  <a:schemeClr val="accent1"/>
                </a:solidFill>
              </a:rPr>
              <a:t>analyse</a:t>
            </a:r>
          </a:p>
        </p:txBody>
      </p:sp>
      <p:sp>
        <p:nvSpPr>
          <p:cNvPr id="6" name="Rechthoek 6">
            <a:extLst>
              <a:ext uri="{FF2B5EF4-FFF2-40B4-BE49-F238E27FC236}">
                <a16:creationId xmlns:a16="http://schemas.microsoft.com/office/drawing/2014/main" id="{F6057734-64C0-2F11-4529-9B5ABAAC5807}"/>
              </a:ext>
            </a:extLst>
          </p:cNvPr>
          <p:cNvSpPr/>
          <p:nvPr/>
        </p:nvSpPr>
        <p:spPr>
          <a:xfrm>
            <a:off x="1643727" y="4446852"/>
            <a:ext cx="2155841" cy="1440481"/>
          </a:xfrm>
          <a:prstGeom prst="rect">
            <a:avLst/>
          </a:prstGeom>
          <a:solidFill>
            <a:schemeClr val="accent4">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err="1">
                <a:solidFill>
                  <a:schemeClr val="accent1"/>
                </a:solidFill>
              </a:rPr>
              <a:t>Milieudoelstelling</a:t>
            </a:r>
            <a:r>
              <a:rPr lang="en-GB" sz="1600">
                <a:solidFill>
                  <a:schemeClr val="accent1"/>
                </a:solidFill>
              </a:rPr>
              <a:t> </a:t>
            </a:r>
          </a:p>
          <a:p>
            <a:pPr algn="ctr"/>
            <a:r>
              <a:rPr lang="en-GB" sz="1600">
                <a:solidFill>
                  <a:schemeClr val="accent1"/>
                </a:solidFill>
              </a:rPr>
              <a:t>MET </a:t>
            </a:r>
          </a:p>
          <a:p>
            <a:pPr algn="ctr"/>
            <a:r>
              <a:rPr lang="en-GB" sz="1600" err="1">
                <a:solidFill>
                  <a:schemeClr val="accent1"/>
                </a:solidFill>
              </a:rPr>
              <a:t>subsidie</a:t>
            </a:r>
            <a:r>
              <a:rPr lang="en-GB" sz="1600">
                <a:solidFill>
                  <a:schemeClr val="accent1"/>
                </a:solidFill>
              </a:rPr>
              <a:t> </a:t>
            </a:r>
          </a:p>
        </p:txBody>
      </p:sp>
      <p:sp>
        <p:nvSpPr>
          <p:cNvPr id="11" name="Rechthoek 24">
            <a:extLst>
              <a:ext uri="{FF2B5EF4-FFF2-40B4-BE49-F238E27FC236}">
                <a16:creationId xmlns:a16="http://schemas.microsoft.com/office/drawing/2014/main" id="{4E4C27E9-263F-0897-2E9F-30603D0C706F}"/>
              </a:ext>
            </a:extLst>
          </p:cNvPr>
          <p:cNvSpPr/>
          <p:nvPr/>
        </p:nvSpPr>
        <p:spPr>
          <a:xfrm>
            <a:off x="4706859" y="4446852"/>
            <a:ext cx="2155841" cy="1440481"/>
          </a:xfrm>
          <a:prstGeom prst="rect">
            <a:avLst/>
          </a:prstGeom>
          <a:solidFill>
            <a:schemeClr val="accent4">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err="1">
                <a:solidFill>
                  <a:schemeClr val="accent1"/>
                </a:solidFill>
              </a:rPr>
              <a:t>Milieudoelstelling</a:t>
            </a:r>
            <a:r>
              <a:rPr lang="en-GB" sz="1600">
                <a:solidFill>
                  <a:schemeClr val="accent1"/>
                </a:solidFill>
              </a:rPr>
              <a:t> ZONDER </a:t>
            </a:r>
          </a:p>
          <a:p>
            <a:pPr algn="ctr"/>
            <a:r>
              <a:rPr lang="en-GB" sz="1600" err="1">
                <a:solidFill>
                  <a:schemeClr val="accent1"/>
                </a:solidFill>
              </a:rPr>
              <a:t>subsidie</a:t>
            </a:r>
            <a:r>
              <a:rPr lang="en-GB" sz="1600">
                <a:solidFill>
                  <a:schemeClr val="accent1"/>
                </a:solidFill>
              </a:rPr>
              <a:t>  </a:t>
            </a:r>
          </a:p>
        </p:txBody>
      </p:sp>
      <p:grpSp>
        <p:nvGrpSpPr>
          <p:cNvPr id="26" name="Group 25">
            <a:extLst>
              <a:ext uri="{FF2B5EF4-FFF2-40B4-BE49-F238E27FC236}">
                <a16:creationId xmlns:a16="http://schemas.microsoft.com/office/drawing/2014/main" id="{B5FB7A81-A05A-7867-F9F0-337F071A0ACD}"/>
              </a:ext>
            </a:extLst>
          </p:cNvPr>
          <p:cNvGrpSpPr/>
          <p:nvPr/>
        </p:nvGrpSpPr>
        <p:grpSpPr>
          <a:xfrm>
            <a:off x="3874130" y="4672317"/>
            <a:ext cx="758166" cy="611090"/>
            <a:chOff x="6709435" y="4709842"/>
            <a:chExt cx="758166" cy="611090"/>
          </a:xfrm>
        </p:grpSpPr>
        <p:pic>
          <p:nvPicPr>
            <p:cNvPr id="27" name="Graphic 26" descr="Line arrow: Straight with solid fill">
              <a:extLst>
                <a:ext uri="{FF2B5EF4-FFF2-40B4-BE49-F238E27FC236}">
                  <a16:creationId xmlns:a16="http://schemas.microsoft.com/office/drawing/2014/main" id="{DE97E30F-C147-8D60-7B66-45DBDB6162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9435" y="4709842"/>
              <a:ext cx="611089" cy="611089"/>
            </a:xfrm>
            <a:prstGeom prst="rect">
              <a:avLst/>
            </a:prstGeom>
          </p:spPr>
        </p:pic>
        <p:pic>
          <p:nvPicPr>
            <p:cNvPr id="28" name="Graphic 27" descr="Line arrow: Straight with solid fill">
              <a:extLst>
                <a:ext uri="{FF2B5EF4-FFF2-40B4-BE49-F238E27FC236}">
                  <a16:creationId xmlns:a16="http://schemas.microsoft.com/office/drawing/2014/main" id="{89D68478-9AAC-AFDE-6F72-DC0096BA98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856512" y="4709843"/>
              <a:ext cx="611089" cy="611089"/>
            </a:xfrm>
            <a:prstGeom prst="rect">
              <a:avLst/>
            </a:prstGeom>
          </p:spPr>
        </p:pic>
      </p:grpSp>
      <p:sp>
        <p:nvSpPr>
          <p:cNvPr id="29" name="TextBox 28">
            <a:extLst>
              <a:ext uri="{FF2B5EF4-FFF2-40B4-BE49-F238E27FC236}">
                <a16:creationId xmlns:a16="http://schemas.microsoft.com/office/drawing/2014/main" id="{45F60F6D-31D7-EB45-3900-F2D66DB206DC}"/>
              </a:ext>
            </a:extLst>
          </p:cNvPr>
          <p:cNvSpPr txBox="1"/>
          <p:nvPr/>
        </p:nvSpPr>
        <p:spPr>
          <a:xfrm>
            <a:off x="4021207" y="5211128"/>
            <a:ext cx="464012" cy="646331"/>
          </a:xfrm>
          <a:prstGeom prst="rect">
            <a:avLst/>
          </a:prstGeom>
          <a:noFill/>
        </p:spPr>
        <p:txBody>
          <a:bodyPr wrap="square" rtlCol="0">
            <a:spAutoFit/>
          </a:bodyPr>
          <a:lstStyle/>
          <a:p>
            <a:r>
              <a:rPr lang="nl-BE" sz="3600" b="1">
                <a:solidFill>
                  <a:schemeClr val="accent4"/>
                </a:solidFill>
                <a:effectLst>
                  <a:outerShdw blurRad="38100" dist="38100" dir="2700000" algn="tl">
                    <a:srgbClr val="000000">
                      <a:alpha val="43137"/>
                    </a:srgbClr>
                  </a:outerShdw>
                </a:effectLst>
              </a:rPr>
              <a:t>?</a:t>
            </a:r>
          </a:p>
        </p:txBody>
      </p:sp>
      <p:sp>
        <p:nvSpPr>
          <p:cNvPr id="30" name="TextBox 29">
            <a:extLst>
              <a:ext uri="{FF2B5EF4-FFF2-40B4-BE49-F238E27FC236}">
                <a16:creationId xmlns:a16="http://schemas.microsoft.com/office/drawing/2014/main" id="{DC5BAAB6-70DA-A39F-806E-2B2DA9086F00}"/>
              </a:ext>
            </a:extLst>
          </p:cNvPr>
          <p:cNvSpPr txBox="1"/>
          <p:nvPr/>
        </p:nvSpPr>
        <p:spPr>
          <a:xfrm>
            <a:off x="7121444" y="4474594"/>
            <a:ext cx="3903478" cy="1384995"/>
          </a:xfrm>
          <a:prstGeom prst="rect">
            <a:avLst/>
          </a:prstGeom>
          <a:noFill/>
        </p:spPr>
        <p:txBody>
          <a:bodyPr wrap="square" rtlCol="0">
            <a:spAutoFit/>
          </a:bodyPr>
          <a:lstStyle/>
          <a:p>
            <a:pPr marL="285750" indent="-285750">
              <a:buFont typeface="Symbol" panose="05050102010706020507" pitchFamily="18" charset="2"/>
              <a:buChar char="-"/>
            </a:pPr>
            <a:r>
              <a:rPr lang="nl-NL" sz="1200" i="1">
                <a:solidFill>
                  <a:schemeClr val="accent1"/>
                </a:solidFill>
              </a:rPr>
              <a:t>Wat zou er gebeurd zijn zonder de subsidie?</a:t>
            </a:r>
          </a:p>
          <a:p>
            <a:pPr marL="285750" indent="-285750">
              <a:buFont typeface="Symbol" panose="05050102010706020507" pitchFamily="18" charset="2"/>
              <a:buChar char="-"/>
            </a:pPr>
            <a:r>
              <a:rPr lang="nl-NL" sz="1200" i="1">
                <a:solidFill>
                  <a:schemeClr val="accent1"/>
                </a:solidFill>
              </a:rPr>
              <a:t>Zien we een verschil in vraag en aanbod dat moeilijk te verklaren valt zonder de subsidie? </a:t>
            </a:r>
          </a:p>
          <a:p>
            <a:pPr marL="285750" indent="-285750">
              <a:buFont typeface="Symbol" panose="05050102010706020507" pitchFamily="18" charset="2"/>
              <a:buChar char="-"/>
            </a:pPr>
            <a:r>
              <a:rPr lang="nl-NL" sz="1200" i="1">
                <a:solidFill>
                  <a:schemeClr val="accent1"/>
                </a:solidFill>
              </a:rPr>
              <a:t>Focus op theoretisch effect (kan de subsidie aanleiding geven tot …. )</a:t>
            </a:r>
          </a:p>
          <a:p>
            <a:pPr marL="285750" indent="-285750">
              <a:buFont typeface="Symbol" panose="05050102010706020507" pitchFamily="18" charset="2"/>
              <a:buChar char="-"/>
            </a:pPr>
            <a:r>
              <a:rPr lang="nl-NL" sz="1200" i="1">
                <a:solidFill>
                  <a:schemeClr val="accent1"/>
                </a:solidFill>
              </a:rPr>
              <a:t>… maar enige </a:t>
            </a:r>
            <a:r>
              <a:rPr lang="nl-NL" sz="1200" i="1" err="1">
                <a:solidFill>
                  <a:schemeClr val="accent1"/>
                </a:solidFill>
              </a:rPr>
              <a:t>contextualisering</a:t>
            </a:r>
            <a:r>
              <a:rPr lang="nl-NL" sz="1200" i="1">
                <a:solidFill>
                  <a:schemeClr val="accent1"/>
                </a:solidFill>
              </a:rPr>
              <a:t> </a:t>
            </a:r>
          </a:p>
          <a:p>
            <a:pPr marL="285750" indent="-285750">
              <a:buFont typeface="Symbol" panose="05050102010706020507" pitchFamily="18" charset="2"/>
              <a:buChar char="-"/>
            </a:pPr>
            <a:r>
              <a:rPr lang="nl-NL" sz="1200" i="1">
                <a:solidFill>
                  <a:schemeClr val="accent1"/>
                </a:solidFill>
              </a:rPr>
              <a:t>Zowel beoogde als niet beoogde effecten</a:t>
            </a:r>
          </a:p>
        </p:txBody>
      </p:sp>
    </p:spTree>
    <p:extLst>
      <p:ext uri="{BB962C8B-B14F-4D97-AF65-F5344CB8AC3E}">
        <p14:creationId xmlns:p14="http://schemas.microsoft.com/office/powerpoint/2010/main" val="4506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6" grpId="0" animBg="1"/>
      <p:bldP spid="11" grpId="0" animBg="1"/>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AF6123-53DA-694B-28C4-676CF91CB19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5B7AB8-252F-31A7-E9FC-9F21549E7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F5AAA3-3602-1050-9602-C7F1A912F9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0D2BE92-3065-0C12-138A-F603AD769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A76B33-D37B-1358-DBDC-10275FD90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BCC501A-189A-D637-FAF2-FD461E672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45A017F-736E-6976-44EF-D2163A76B81F}"/>
              </a:ext>
            </a:extLst>
          </p:cNvPr>
          <p:cNvSpPr>
            <a:spLocks noGrp="1"/>
          </p:cNvSpPr>
          <p:nvPr>
            <p:ph type="title"/>
          </p:nvPr>
        </p:nvSpPr>
        <p:spPr>
          <a:xfrm>
            <a:off x="1371599" y="294538"/>
            <a:ext cx="9895951" cy="1033669"/>
          </a:xfrm>
        </p:spPr>
        <p:txBody>
          <a:bodyPr>
            <a:normAutofit/>
          </a:bodyPr>
          <a:lstStyle/>
          <a:p>
            <a:r>
              <a:rPr lang="nl-NL" sz="4000">
                <a:solidFill>
                  <a:srgbClr val="FFFFFF"/>
                </a:solidFill>
              </a:rPr>
              <a:t>Context</a:t>
            </a:r>
          </a:p>
        </p:txBody>
      </p:sp>
      <p:sp>
        <p:nvSpPr>
          <p:cNvPr id="3" name="Tijdelijke aanduiding voor voettekst 2">
            <a:extLst>
              <a:ext uri="{FF2B5EF4-FFF2-40B4-BE49-F238E27FC236}">
                <a16:creationId xmlns:a16="http://schemas.microsoft.com/office/drawing/2014/main" id="{243F0522-606E-6CB2-5E1F-5E2BC89F73AF}"/>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
        <p:nvSpPr>
          <p:cNvPr id="4" name="Tijdelijke aanduiding voor dianummer 3">
            <a:extLst>
              <a:ext uri="{FF2B5EF4-FFF2-40B4-BE49-F238E27FC236}">
                <a16:creationId xmlns:a16="http://schemas.microsoft.com/office/drawing/2014/main" id="{2C152F31-A047-DD9F-EC92-91DE74A71D37}"/>
              </a:ext>
            </a:extLst>
          </p:cNvPr>
          <p:cNvSpPr>
            <a:spLocks noGrp="1"/>
          </p:cNvSpPr>
          <p:nvPr>
            <p:ph type="sldNum" sz="quarter" idx="12"/>
          </p:nvPr>
        </p:nvSpPr>
        <p:spPr/>
        <p:txBody>
          <a:bodyPr/>
          <a:lstStyle/>
          <a:p>
            <a:fld id="{00203DE1-50C5-D241-B52C-37C6DAC8FC4D}" type="slidenum">
              <a:rPr lang="nl-NL" smtClean="0"/>
              <a:t>6</a:t>
            </a:fld>
            <a:endParaRPr lang="nl-NL"/>
          </a:p>
        </p:txBody>
      </p:sp>
      <p:sp>
        <p:nvSpPr>
          <p:cNvPr id="9" name="Tijdelijke aanduiding voor inhoud 4">
            <a:extLst>
              <a:ext uri="{FF2B5EF4-FFF2-40B4-BE49-F238E27FC236}">
                <a16:creationId xmlns:a16="http://schemas.microsoft.com/office/drawing/2014/main" id="{5878E73A-B5AE-D5E7-655D-90BFDC17AC76}"/>
              </a:ext>
            </a:extLst>
          </p:cNvPr>
          <p:cNvSpPr>
            <a:spLocks noGrp="1"/>
          </p:cNvSpPr>
          <p:nvPr>
            <p:ph idx="1"/>
          </p:nvPr>
        </p:nvSpPr>
        <p:spPr>
          <a:xfrm>
            <a:off x="1371598" y="1825625"/>
            <a:ext cx="9982201" cy="4351338"/>
          </a:xfrm>
        </p:spPr>
        <p:txBody>
          <a:bodyPr>
            <a:noAutofit/>
          </a:bodyPr>
          <a:lstStyle/>
          <a:p>
            <a:pPr marL="0" indent="0">
              <a:buNone/>
            </a:pPr>
            <a:r>
              <a:rPr lang="nl-NL" sz="2400" b="1">
                <a:effectLst/>
                <a:latin typeface="Aptos" panose="020B0004020202020204" pitchFamily="34" charset="0"/>
                <a:ea typeface="Aptos" panose="020B0004020202020204" pitchFamily="34" charset="0"/>
                <a:cs typeface="Times New Roman" panose="02020603050405020304" pitchFamily="18" charset="0"/>
              </a:rPr>
              <a:t>Vlaamse inventarisatieoefening – </a:t>
            </a:r>
            <a:r>
              <a:rPr lang="nl-NL" sz="2400" b="1">
                <a:latin typeface="Aptos" panose="020B0004020202020204" pitchFamily="34" charset="0"/>
                <a:ea typeface="Aptos" panose="020B0004020202020204" pitchFamily="34" charset="0"/>
                <a:cs typeface="Times New Roman" panose="02020603050405020304" pitchFamily="18" charset="0"/>
              </a:rPr>
              <a:t>(09/2024 - 04/2025)</a:t>
            </a:r>
            <a:endParaRPr lang="nl-NL" sz="180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nl-NL" sz="1800">
                <a:latin typeface="Aptos" panose="020B0004020202020204" pitchFamily="34" charset="0"/>
                <a:ea typeface="Aptos" panose="020B0004020202020204" pitchFamily="34" charset="0"/>
                <a:cs typeface="Times New Roman" panose="02020603050405020304" pitchFamily="18" charset="0"/>
              </a:rPr>
              <a:t>Bevindingen na het lezen van het Europese </a:t>
            </a:r>
            <a:r>
              <a:rPr lang="nl-NL" sz="1800" err="1">
                <a:latin typeface="Aptos" panose="020B0004020202020204" pitchFamily="34" charset="0"/>
                <a:ea typeface="Aptos" panose="020B0004020202020204" pitchFamily="34" charset="0"/>
                <a:cs typeface="Times New Roman" panose="02020603050405020304" pitchFamily="18" charset="0"/>
              </a:rPr>
              <a:t>Guidance</a:t>
            </a:r>
            <a:r>
              <a:rPr lang="nl-NL" sz="1800">
                <a:latin typeface="Aptos" panose="020B0004020202020204" pitchFamily="34" charset="0"/>
                <a:ea typeface="Aptos" panose="020B0004020202020204" pitchFamily="34" charset="0"/>
                <a:cs typeface="Times New Roman" panose="02020603050405020304" pitchFamily="18" charset="0"/>
              </a:rPr>
              <a:t> document:</a:t>
            </a:r>
          </a:p>
          <a:p>
            <a:pPr lvl="1">
              <a:buFont typeface="Symbol" panose="05050102010706020507" pitchFamily="18" charset="2"/>
              <a:buChar char="-"/>
            </a:pPr>
            <a:r>
              <a:rPr lang="nl-NL" sz="1400">
                <a:latin typeface="Aptos" panose="020B0004020202020204" pitchFamily="34" charset="0"/>
                <a:cs typeface="Times New Roman" panose="02020603050405020304" pitchFamily="18" charset="0"/>
              </a:rPr>
              <a:t>Aangeboden handvaten vanuit Europa zijn beperkt – geen handvaten voor een aantal praktische vragen</a:t>
            </a:r>
          </a:p>
          <a:p>
            <a:pPr lvl="1">
              <a:buFont typeface="Symbol" panose="05050102010706020507" pitchFamily="18" charset="2"/>
              <a:buChar char="-"/>
            </a:pPr>
            <a:r>
              <a:rPr lang="nl-NL" sz="1400">
                <a:latin typeface="Aptos" panose="020B0004020202020204" pitchFamily="34" charset="0"/>
                <a:ea typeface="Aptos" panose="020B0004020202020204" pitchFamily="34" charset="0"/>
                <a:cs typeface="Times New Roman" panose="02020603050405020304" pitchFamily="18" charset="0"/>
              </a:rPr>
              <a:t>Uitvoeren van een tegenfeitelijke analyse voor élk van de subsidies (&gt; 500) is tijdrovend</a:t>
            </a:r>
          </a:p>
          <a:p>
            <a:pPr marL="0" indent="0">
              <a:buNone/>
            </a:pPr>
            <a:endParaRPr lang="nl-NL" sz="180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nl-NL" sz="1800">
                <a:latin typeface="Aptos" panose="020B0004020202020204" pitchFamily="34" charset="0"/>
                <a:ea typeface="Aptos" panose="020B0004020202020204" pitchFamily="34" charset="0"/>
                <a:cs typeface="Times New Roman" panose="02020603050405020304" pitchFamily="18" charset="0"/>
              </a:rPr>
              <a:t>Uitgangspunten voor het opstellen van een methodiek voor Vlaanderen:</a:t>
            </a:r>
          </a:p>
          <a:p>
            <a:pPr lvl="1">
              <a:buFont typeface="Symbol" panose="05050102010706020507" pitchFamily="18" charset="2"/>
              <a:buChar char="-"/>
            </a:pPr>
            <a:r>
              <a:rPr lang="nl-NL" sz="1400" err="1">
                <a:latin typeface="Aptos" panose="020B0004020202020204" pitchFamily="34" charset="0"/>
                <a:cs typeface="Times New Roman" panose="02020603050405020304" pitchFamily="18" charset="0"/>
              </a:rPr>
              <a:t>Trechteringsproces</a:t>
            </a:r>
            <a:r>
              <a:rPr lang="nl-NL" sz="1400">
                <a:latin typeface="Aptos" panose="020B0004020202020204" pitchFamily="34" charset="0"/>
                <a:cs typeface="Times New Roman" panose="02020603050405020304" pitchFamily="18" charset="0"/>
              </a:rPr>
              <a:t>  </a:t>
            </a:r>
          </a:p>
          <a:p>
            <a:pPr lvl="1">
              <a:buFont typeface="Symbol" panose="05050102010706020507" pitchFamily="18" charset="2"/>
              <a:buChar char="-"/>
            </a:pPr>
            <a:r>
              <a:rPr lang="nl-NL" sz="1400">
                <a:latin typeface="Aptos" panose="020B0004020202020204" pitchFamily="34" charset="0"/>
                <a:cs typeface="Times New Roman" panose="02020603050405020304" pitchFamily="18" charset="0"/>
              </a:rPr>
              <a:t>Transparantie en objectivering</a:t>
            </a:r>
          </a:p>
          <a:p>
            <a:pPr lvl="1">
              <a:buFont typeface="Symbol" panose="05050102010706020507" pitchFamily="18" charset="2"/>
              <a:buChar char="-"/>
            </a:pPr>
            <a:r>
              <a:rPr lang="nl-NL" sz="1400">
                <a:latin typeface="Aptos" panose="020B0004020202020204" pitchFamily="34" charset="0"/>
                <a:cs typeface="Times New Roman" panose="02020603050405020304" pitchFamily="18" charset="0"/>
                <a:sym typeface="Wingdings" panose="05000000000000000000" pitchFamily="2" charset="2"/>
              </a:rPr>
              <a:t>‘MSS-tool’ ter ondersteuning van het inventarisatieproces</a:t>
            </a:r>
          </a:p>
          <a:p>
            <a:pPr lvl="1">
              <a:buFont typeface="Symbol" panose="05050102010706020507" pitchFamily="18" charset="2"/>
              <a:buChar char="-"/>
            </a:pPr>
            <a:endParaRPr lang="nl-NL" sz="1400">
              <a:latin typeface="Aptos" panose="020B0004020202020204" pitchFamily="34" charset="0"/>
              <a:cs typeface="Times New Roman" panose="02020603050405020304" pitchFamily="18" charset="0"/>
            </a:endParaRPr>
          </a:p>
        </p:txBody>
      </p:sp>
      <p:pic>
        <p:nvPicPr>
          <p:cNvPr id="6" name="Afbeelding 5">
            <a:extLst>
              <a:ext uri="{FF2B5EF4-FFF2-40B4-BE49-F238E27FC236}">
                <a16:creationId xmlns:a16="http://schemas.microsoft.com/office/drawing/2014/main" id="{283813AB-0886-0E77-219D-3EBB65021E8C}"/>
              </a:ext>
            </a:extLst>
          </p:cNvPr>
          <p:cNvPicPr>
            <a:picLocks noChangeAspect="1"/>
          </p:cNvPicPr>
          <p:nvPr/>
        </p:nvPicPr>
        <p:blipFill>
          <a:blip r:embed="rId2"/>
          <a:stretch>
            <a:fillRect/>
          </a:stretch>
        </p:blipFill>
        <p:spPr>
          <a:xfrm>
            <a:off x="8115299" y="4311280"/>
            <a:ext cx="3038939" cy="1709403"/>
          </a:xfrm>
          <a:prstGeom prst="rect">
            <a:avLst/>
          </a:prstGeom>
          <a:noFill/>
          <a:ln>
            <a:solidFill>
              <a:schemeClr val="bg2">
                <a:lumMod val="90000"/>
              </a:schemeClr>
            </a:solidFill>
          </a:ln>
        </p:spPr>
      </p:pic>
    </p:spTree>
    <p:extLst>
      <p:ext uri="{BB962C8B-B14F-4D97-AF65-F5344CB8AC3E}">
        <p14:creationId xmlns:p14="http://schemas.microsoft.com/office/powerpoint/2010/main" val="3940842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28E742-E055-5C8F-3122-86BBB286F35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9D8332-AE17-0CEB-B0B0-738D85F7A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76F732-43AE-ACAF-8BE3-806981851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D42425-796E-0082-F1DF-5C21853DDA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5616AC-C401-E0A6-87DC-3CEA1452C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D3CE1CC-DA36-B155-75D5-2B63E4A40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7510C11-F038-B86A-E78C-69761C6B1489}"/>
              </a:ext>
            </a:extLst>
          </p:cNvPr>
          <p:cNvSpPr>
            <a:spLocks noGrp="1"/>
          </p:cNvSpPr>
          <p:nvPr>
            <p:ph type="title"/>
          </p:nvPr>
        </p:nvSpPr>
        <p:spPr>
          <a:xfrm>
            <a:off x="1371599" y="294538"/>
            <a:ext cx="9895951" cy="1033669"/>
          </a:xfrm>
        </p:spPr>
        <p:txBody>
          <a:bodyPr>
            <a:normAutofit/>
          </a:bodyPr>
          <a:lstStyle/>
          <a:p>
            <a:r>
              <a:rPr lang="nl-NL" sz="4000">
                <a:solidFill>
                  <a:srgbClr val="FFFFFF"/>
                </a:solidFill>
              </a:rPr>
              <a:t>Context</a:t>
            </a:r>
          </a:p>
        </p:txBody>
      </p:sp>
      <p:sp>
        <p:nvSpPr>
          <p:cNvPr id="3" name="Tijdelijke aanduiding voor voettekst 2">
            <a:extLst>
              <a:ext uri="{FF2B5EF4-FFF2-40B4-BE49-F238E27FC236}">
                <a16:creationId xmlns:a16="http://schemas.microsoft.com/office/drawing/2014/main" id="{4A7389CA-9E1D-A885-C776-EFCF433B9302}"/>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
        <p:nvSpPr>
          <p:cNvPr id="4" name="Tijdelijke aanduiding voor dianummer 3">
            <a:extLst>
              <a:ext uri="{FF2B5EF4-FFF2-40B4-BE49-F238E27FC236}">
                <a16:creationId xmlns:a16="http://schemas.microsoft.com/office/drawing/2014/main" id="{BD93ED8C-810D-69E9-4C4B-DCED8FEA3F97}"/>
              </a:ext>
            </a:extLst>
          </p:cNvPr>
          <p:cNvSpPr>
            <a:spLocks noGrp="1"/>
          </p:cNvSpPr>
          <p:nvPr>
            <p:ph type="sldNum" sz="quarter" idx="12"/>
          </p:nvPr>
        </p:nvSpPr>
        <p:spPr/>
        <p:txBody>
          <a:bodyPr/>
          <a:lstStyle/>
          <a:p>
            <a:fld id="{00203DE1-50C5-D241-B52C-37C6DAC8FC4D}" type="slidenum">
              <a:rPr lang="nl-NL" smtClean="0"/>
              <a:t>7</a:t>
            </a:fld>
            <a:endParaRPr lang="nl-NL"/>
          </a:p>
        </p:txBody>
      </p:sp>
      <p:grpSp>
        <p:nvGrpSpPr>
          <p:cNvPr id="11" name="Groep 10">
            <a:extLst>
              <a:ext uri="{FF2B5EF4-FFF2-40B4-BE49-F238E27FC236}">
                <a16:creationId xmlns:a16="http://schemas.microsoft.com/office/drawing/2014/main" id="{BBF27A4B-AB6A-EE07-2CF4-EDC1F5328487}"/>
              </a:ext>
            </a:extLst>
          </p:cNvPr>
          <p:cNvGrpSpPr/>
          <p:nvPr/>
        </p:nvGrpSpPr>
        <p:grpSpPr>
          <a:xfrm>
            <a:off x="3051881" y="1728496"/>
            <a:ext cx="8856583" cy="4627854"/>
            <a:chOff x="533738" y="309064"/>
            <a:chExt cx="10999529" cy="6285700"/>
          </a:xfrm>
        </p:grpSpPr>
        <p:grpSp>
          <p:nvGrpSpPr>
            <p:cNvPr id="13" name="Groep 12">
              <a:extLst>
                <a:ext uri="{FF2B5EF4-FFF2-40B4-BE49-F238E27FC236}">
                  <a16:creationId xmlns:a16="http://schemas.microsoft.com/office/drawing/2014/main" id="{185AA696-E4F3-044E-7367-BAE925D94987}"/>
                </a:ext>
              </a:extLst>
            </p:cNvPr>
            <p:cNvGrpSpPr/>
            <p:nvPr/>
          </p:nvGrpSpPr>
          <p:grpSpPr>
            <a:xfrm>
              <a:off x="537380" y="902526"/>
              <a:ext cx="6540314" cy="5692238"/>
              <a:chOff x="888108" y="310107"/>
              <a:chExt cx="4959927" cy="6284656"/>
            </a:xfrm>
          </p:grpSpPr>
          <p:sp>
            <p:nvSpPr>
              <p:cNvPr id="21" name="Driehoek 20">
                <a:extLst>
                  <a:ext uri="{FF2B5EF4-FFF2-40B4-BE49-F238E27FC236}">
                    <a16:creationId xmlns:a16="http://schemas.microsoft.com/office/drawing/2014/main" id="{5F2AD875-25B5-B8F3-EC4A-05233EE284D0}"/>
                  </a:ext>
                </a:extLst>
              </p:cNvPr>
              <p:cNvSpPr/>
              <p:nvPr/>
            </p:nvSpPr>
            <p:spPr>
              <a:xfrm rot="10800000">
                <a:off x="1306209" y="429485"/>
                <a:ext cx="4123725" cy="616527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200"/>
              </a:p>
            </p:txBody>
          </p:sp>
          <p:sp>
            <p:nvSpPr>
              <p:cNvPr id="22" name="Rechthoek 21">
                <a:extLst>
                  <a:ext uri="{FF2B5EF4-FFF2-40B4-BE49-F238E27FC236}">
                    <a16:creationId xmlns:a16="http://schemas.microsoft.com/office/drawing/2014/main" id="{7920C715-F9C9-FAAA-9737-BB54B448D9FD}"/>
                  </a:ext>
                </a:extLst>
              </p:cNvPr>
              <p:cNvSpPr/>
              <p:nvPr/>
            </p:nvSpPr>
            <p:spPr>
              <a:xfrm>
                <a:off x="888108" y="310107"/>
                <a:ext cx="4959927" cy="84036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a:solidFill>
                      <a:schemeClr val="accent1">
                        <a:lumMod val="75000"/>
                      </a:schemeClr>
                    </a:solidFill>
                  </a:rPr>
                  <a:t>Het universum van de “subsidies” </a:t>
                </a:r>
              </a:p>
              <a:p>
                <a:pPr algn="ctr"/>
                <a:r>
                  <a:rPr lang="nl-NL" sz="1200">
                    <a:solidFill>
                      <a:schemeClr val="accent1">
                        <a:lumMod val="75000"/>
                      </a:schemeClr>
                    </a:solidFill>
                  </a:rPr>
                  <a:t>(o.b.v. ruime definitie)</a:t>
                </a:r>
              </a:p>
            </p:txBody>
          </p:sp>
          <p:sp>
            <p:nvSpPr>
              <p:cNvPr id="23" name="Rechthoek 22">
                <a:extLst>
                  <a:ext uri="{FF2B5EF4-FFF2-40B4-BE49-F238E27FC236}">
                    <a16:creationId xmlns:a16="http://schemas.microsoft.com/office/drawing/2014/main" id="{BCF981F5-2063-AD9D-21E6-DFF0273E1D88}"/>
                  </a:ext>
                </a:extLst>
              </p:cNvPr>
              <p:cNvSpPr/>
              <p:nvPr/>
            </p:nvSpPr>
            <p:spPr>
              <a:xfrm>
                <a:off x="1497707" y="1938559"/>
                <a:ext cx="3740728" cy="84036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a:solidFill>
                      <a:schemeClr val="accent1">
                        <a:lumMod val="75000"/>
                      </a:schemeClr>
                    </a:solidFill>
                  </a:rPr>
                  <a:t>Lijst “prioritaire” subsidies die aan MSS-checklist onderworpen zullen worden</a:t>
                </a:r>
              </a:p>
            </p:txBody>
          </p:sp>
          <p:sp>
            <p:nvSpPr>
              <p:cNvPr id="24" name="Rechthoek 23">
                <a:extLst>
                  <a:ext uri="{FF2B5EF4-FFF2-40B4-BE49-F238E27FC236}">
                    <a16:creationId xmlns:a16="http://schemas.microsoft.com/office/drawing/2014/main" id="{DF143B4D-DA37-27B0-EDD0-2CE759D8090D}"/>
                  </a:ext>
                </a:extLst>
              </p:cNvPr>
              <p:cNvSpPr/>
              <p:nvPr/>
            </p:nvSpPr>
            <p:spPr>
              <a:xfrm>
                <a:off x="2168944" y="3567011"/>
                <a:ext cx="2398253" cy="84036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a:solidFill>
                      <a:schemeClr val="accent1">
                        <a:lumMod val="75000"/>
                      </a:schemeClr>
                    </a:solidFill>
                  </a:rPr>
                  <a:t>Lijst “potentiële” MSS waarvoor toewijsbaarheid en materialiteit zal worden onderzocht</a:t>
                </a:r>
              </a:p>
            </p:txBody>
          </p:sp>
          <p:sp>
            <p:nvSpPr>
              <p:cNvPr id="25" name="Rechthoek 24">
                <a:extLst>
                  <a:ext uri="{FF2B5EF4-FFF2-40B4-BE49-F238E27FC236}">
                    <a16:creationId xmlns:a16="http://schemas.microsoft.com/office/drawing/2014/main" id="{EA054259-E72C-8056-A2CE-BACC87625C7F}"/>
                  </a:ext>
                </a:extLst>
              </p:cNvPr>
              <p:cNvSpPr/>
              <p:nvPr/>
            </p:nvSpPr>
            <p:spPr>
              <a:xfrm>
                <a:off x="2715492" y="5195462"/>
                <a:ext cx="1269107" cy="84036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a:solidFill>
                      <a:schemeClr val="accent1">
                        <a:lumMod val="75000"/>
                      </a:schemeClr>
                    </a:solidFill>
                  </a:rPr>
                  <a:t>MSS-</a:t>
                </a:r>
                <a:r>
                  <a:rPr lang="nl-NL" sz="1200" err="1">
                    <a:solidFill>
                      <a:schemeClr val="accent1">
                        <a:lumMod val="75000"/>
                      </a:schemeClr>
                    </a:solidFill>
                  </a:rPr>
                  <a:t>Inventairis</a:t>
                </a:r>
                <a:endParaRPr lang="nl-NL" sz="1200">
                  <a:solidFill>
                    <a:schemeClr val="accent1">
                      <a:lumMod val="75000"/>
                    </a:schemeClr>
                  </a:solidFill>
                </a:endParaRPr>
              </a:p>
            </p:txBody>
          </p:sp>
          <p:cxnSp>
            <p:nvCxnSpPr>
              <p:cNvPr id="26" name="Gebogen verbindingslijn 25">
                <a:extLst>
                  <a:ext uri="{FF2B5EF4-FFF2-40B4-BE49-F238E27FC236}">
                    <a16:creationId xmlns:a16="http://schemas.microsoft.com/office/drawing/2014/main" id="{8CF5E612-5314-3539-F6FF-8E0386DFD29C}"/>
                  </a:ext>
                </a:extLst>
              </p:cNvPr>
              <p:cNvCxnSpPr>
                <a:cxnSpLocks/>
                <a:stCxn id="34" idx="3"/>
                <a:endCxn id="28" idx="3"/>
              </p:cNvCxnSpPr>
              <p:nvPr/>
            </p:nvCxnSpPr>
            <p:spPr>
              <a:xfrm flipH="1">
                <a:off x="5235677" y="1059423"/>
                <a:ext cx="609596" cy="980937"/>
              </a:xfrm>
              <a:prstGeom prst="bentConnector3">
                <a:avLst>
                  <a:gd name="adj1" fmla="val -375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7" name="Gebogen verbindingslijn 26">
                <a:extLst>
                  <a:ext uri="{FF2B5EF4-FFF2-40B4-BE49-F238E27FC236}">
                    <a16:creationId xmlns:a16="http://schemas.microsoft.com/office/drawing/2014/main" id="{23A33A66-A8F1-8495-D322-F172C4EE17E4}"/>
                  </a:ext>
                </a:extLst>
              </p:cNvPr>
              <p:cNvCxnSpPr>
                <a:cxnSpLocks/>
                <a:stCxn id="29" idx="3"/>
                <a:endCxn id="30" idx="3"/>
              </p:cNvCxnSpPr>
              <p:nvPr/>
            </p:nvCxnSpPr>
            <p:spPr>
              <a:xfrm flipH="1">
                <a:off x="4559120" y="2675322"/>
                <a:ext cx="678675" cy="992958"/>
              </a:xfrm>
              <a:prstGeom prst="bentConnector3">
                <a:avLst>
                  <a:gd name="adj1" fmla="val -33683"/>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8" name="Rechthoek 27">
                <a:extLst>
                  <a:ext uri="{FF2B5EF4-FFF2-40B4-BE49-F238E27FC236}">
                    <a16:creationId xmlns:a16="http://schemas.microsoft.com/office/drawing/2014/main" id="{285FF438-8011-85D1-8836-5CFE993B2198}"/>
                  </a:ext>
                </a:extLst>
              </p:cNvPr>
              <p:cNvSpPr/>
              <p:nvPr/>
            </p:nvSpPr>
            <p:spPr>
              <a:xfrm>
                <a:off x="5152549" y="1950305"/>
                <a:ext cx="83128" cy="1801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200">
                  <a:solidFill>
                    <a:schemeClr val="accent1">
                      <a:lumMod val="75000"/>
                    </a:schemeClr>
                  </a:solidFill>
                </a:endParaRPr>
              </a:p>
            </p:txBody>
          </p:sp>
          <p:sp>
            <p:nvSpPr>
              <p:cNvPr id="29" name="Rechthoek 28">
                <a:extLst>
                  <a:ext uri="{FF2B5EF4-FFF2-40B4-BE49-F238E27FC236}">
                    <a16:creationId xmlns:a16="http://schemas.microsoft.com/office/drawing/2014/main" id="{29D19638-0C5F-6C6A-7DD1-D2B43E4C0C93}"/>
                  </a:ext>
                </a:extLst>
              </p:cNvPr>
              <p:cNvSpPr/>
              <p:nvPr/>
            </p:nvSpPr>
            <p:spPr>
              <a:xfrm>
                <a:off x="5154667" y="2585267"/>
                <a:ext cx="83128" cy="1801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200">
                  <a:solidFill>
                    <a:schemeClr val="accent1">
                      <a:lumMod val="75000"/>
                    </a:schemeClr>
                  </a:solidFill>
                </a:endParaRPr>
              </a:p>
            </p:txBody>
          </p:sp>
          <p:sp>
            <p:nvSpPr>
              <p:cNvPr id="30" name="Rechthoek 29">
                <a:extLst>
                  <a:ext uri="{FF2B5EF4-FFF2-40B4-BE49-F238E27FC236}">
                    <a16:creationId xmlns:a16="http://schemas.microsoft.com/office/drawing/2014/main" id="{8C949F18-2E47-EC9F-EA95-7DCF4423DFCD}"/>
                  </a:ext>
                </a:extLst>
              </p:cNvPr>
              <p:cNvSpPr/>
              <p:nvPr/>
            </p:nvSpPr>
            <p:spPr>
              <a:xfrm>
                <a:off x="4475992" y="3578225"/>
                <a:ext cx="83128" cy="1801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200">
                  <a:solidFill>
                    <a:schemeClr val="accent1">
                      <a:lumMod val="75000"/>
                    </a:schemeClr>
                  </a:solidFill>
                </a:endParaRPr>
              </a:p>
            </p:txBody>
          </p:sp>
          <p:sp>
            <p:nvSpPr>
              <p:cNvPr id="31" name="Rechthoek 30">
                <a:extLst>
                  <a:ext uri="{FF2B5EF4-FFF2-40B4-BE49-F238E27FC236}">
                    <a16:creationId xmlns:a16="http://schemas.microsoft.com/office/drawing/2014/main" id="{A18067E3-58F6-F161-6107-12B571598AB9}"/>
                  </a:ext>
                </a:extLst>
              </p:cNvPr>
              <p:cNvSpPr/>
              <p:nvPr/>
            </p:nvSpPr>
            <p:spPr>
              <a:xfrm>
                <a:off x="4478110" y="4213187"/>
                <a:ext cx="83128" cy="1801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200">
                  <a:solidFill>
                    <a:schemeClr val="accent1">
                      <a:lumMod val="75000"/>
                    </a:schemeClr>
                  </a:solidFill>
                </a:endParaRPr>
              </a:p>
            </p:txBody>
          </p:sp>
          <p:cxnSp>
            <p:nvCxnSpPr>
              <p:cNvPr id="32" name="Gebogen verbindingslijn 31">
                <a:extLst>
                  <a:ext uri="{FF2B5EF4-FFF2-40B4-BE49-F238E27FC236}">
                    <a16:creationId xmlns:a16="http://schemas.microsoft.com/office/drawing/2014/main" id="{A73079CF-3A81-9F31-4A8A-4A5F72FABA2A}"/>
                  </a:ext>
                </a:extLst>
              </p:cNvPr>
              <p:cNvCxnSpPr>
                <a:cxnSpLocks/>
                <a:stCxn id="31" idx="3"/>
                <a:endCxn id="33" idx="3"/>
              </p:cNvCxnSpPr>
              <p:nvPr/>
            </p:nvCxnSpPr>
            <p:spPr>
              <a:xfrm flipH="1">
                <a:off x="3977904" y="4303242"/>
                <a:ext cx="583334" cy="990886"/>
              </a:xfrm>
              <a:prstGeom prst="bentConnector3">
                <a:avLst>
                  <a:gd name="adj1" fmla="val -39189"/>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3" name="Rechthoek 32">
                <a:extLst>
                  <a:ext uri="{FF2B5EF4-FFF2-40B4-BE49-F238E27FC236}">
                    <a16:creationId xmlns:a16="http://schemas.microsoft.com/office/drawing/2014/main" id="{38FBD10A-7B65-4C62-0B78-7EF966063A5D}"/>
                  </a:ext>
                </a:extLst>
              </p:cNvPr>
              <p:cNvSpPr/>
              <p:nvPr/>
            </p:nvSpPr>
            <p:spPr>
              <a:xfrm>
                <a:off x="3894776" y="5204073"/>
                <a:ext cx="83128" cy="1801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200">
                  <a:solidFill>
                    <a:schemeClr val="accent1">
                      <a:lumMod val="75000"/>
                    </a:schemeClr>
                  </a:solidFill>
                </a:endParaRPr>
              </a:p>
            </p:txBody>
          </p:sp>
          <p:sp>
            <p:nvSpPr>
              <p:cNvPr id="34" name="Rechthoek 33">
                <a:extLst>
                  <a:ext uri="{FF2B5EF4-FFF2-40B4-BE49-F238E27FC236}">
                    <a16:creationId xmlns:a16="http://schemas.microsoft.com/office/drawing/2014/main" id="{5E9B3043-A40C-6A44-C235-B1ADEEE00791}"/>
                  </a:ext>
                </a:extLst>
              </p:cNvPr>
              <p:cNvSpPr/>
              <p:nvPr/>
            </p:nvSpPr>
            <p:spPr>
              <a:xfrm>
                <a:off x="5762145" y="969368"/>
                <a:ext cx="83128" cy="1801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200">
                  <a:solidFill>
                    <a:schemeClr val="accent1">
                      <a:lumMod val="75000"/>
                    </a:schemeClr>
                  </a:solidFill>
                </a:endParaRPr>
              </a:p>
            </p:txBody>
          </p:sp>
        </p:grpSp>
        <p:sp>
          <p:nvSpPr>
            <p:cNvPr id="15" name="Tekstvak 14">
              <a:extLst>
                <a:ext uri="{FF2B5EF4-FFF2-40B4-BE49-F238E27FC236}">
                  <a16:creationId xmlns:a16="http://schemas.microsoft.com/office/drawing/2014/main" id="{62823C38-1EB1-3246-7681-291BC2143CAD}"/>
                </a:ext>
              </a:extLst>
            </p:cNvPr>
            <p:cNvSpPr txBox="1"/>
            <p:nvPr/>
          </p:nvSpPr>
          <p:spPr>
            <a:xfrm>
              <a:off x="533738" y="309064"/>
              <a:ext cx="6540313" cy="501639"/>
            </a:xfrm>
            <a:prstGeom prst="rect">
              <a:avLst/>
            </a:prstGeom>
            <a:noFill/>
          </p:spPr>
          <p:txBody>
            <a:bodyPr wrap="square" rtlCol="0">
              <a:spAutoFit/>
            </a:bodyPr>
            <a:lstStyle/>
            <a:p>
              <a:pPr algn="ctr"/>
              <a:r>
                <a:rPr lang="en-GB" b="1" err="1"/>
                <a:t>Trechteringsproces</a:t>
              </a:r>
              <a:endParaRPr lang="en-GB" b="1"/>
            </a:p>
          </p:txBody>
        </p:sp>
        <p:sp>
          <p:nvSpPr>
            <p:cNvPr id="17" name="Tekstvak 16">
              <a:extLst>
                <a:ext uri="{FF2B5EF4-FFF2-40B4-BE49-F238E27FC236}">
                  <a16:creationId xmlns:a16="http://schemas.microsoft.com/office/drawing/2014/main" id="{FBB41525-CC3C-C109-0072-60DA60563470}"/>
                </a:ext>
              </a:extLst>
            </p:cNvPr>
            <p:cNvSpPr txBox="1"/>
            <p:nvPr/>
          </p:nvSpPr>
          <p:spPr>
            <a:xfrm>
              <a:off x="8138425" y="1756714"/>
              <a:ext cx="3331648" cy="418033"/>
            </a:xfrm>
            <a:prstGeom prst="rect">
              <a:avLst/>
            </a:prstGeom>
            <a:noFill/>
          </p:spPr>
          <p:txBody>
            <a:bodyPr wrap="square" rtlCol="0">
              <a:spAutoFit/>
            </a:bodyPr>
            <a:lstStyle/>
            <a:p>
              <a:r>
                <a:rPr lang="nl-NL" sz="1400" b="1">
                  <a:latin typeface="Aptos" panose="020B0004020202020204" pitchFamily="34" charset="0"/>
                  <a:ea typeface="Aptos" panose="020B0004020202020204" pitchFamily="34" charset="0"/>
                  <a:cs typeface="Times New Roman" panose="02020603050405020304" pitchFamily="18" charset="0"/>
                </a:rPr>
                <a:t>Stap 0: Voorbereidende stap</a:t>
              </a:r>
              <a:endParaRPr lang="nl-BE" sz="1400">
                <a:latin typeface="Aptos" panose="020B0004020202020204" pitchFamily="34" charset="0"/>
                <a:cs typeface="Times New Roman" panose="02020603050405020304" pitchFamily="18" charset="0"/>
              </a:endParaRPr>
            </a:p>
          </p:txBody>
        </p:sp>
        <p:sp>
          <p:nvSpPr>
            <p:cNvPr id="18" name="Tekstvak 17">
              <a:extLst>
                <a:ext uri="{FF2B5EF4-FFF2-40B4-BE49-F238E27FC236}">
                  <a16:creationId xmlns:a16="http://schemas.microsoft.com/office/drawing/2014/main" id="{8534F0A8-C485-242D-BBD5-20C3737EE117}"/>
                </a:ext>
              </a:extLst>
            </p:cNvPr>
            <p:cNvSpPr txBox="1"/>
            <p:nvPr/>
          </p:nvSpPr>
          <p:spPr>
            <a:xfrm>
              <a:off x="8138425" y="3244334"/>
              <a:ext cx="3379868" cy="418033"/>
            </a:xfrm>
            <a:prstGeom prst="rect">
              <a:avLst/>
            </a:prstGeom>
            <a:noFill/>
          </p:spPr>
          <p:txBody>
            <a:bodyPr wrap="square">
              <a:spAutoFit/>
            </a:bodyPr>
            <a:lstStyle/>
            <a:p>
              <a:r>
                <a:rPr lang="nl-NL" sz="1400" b="1">
                  <a:latin typeface="Aptos" panose="020B0004020202020204" pitchFamily="34" charset="0"/>
                  <a:ea typeface="Aptos" panose="020B0004020202020204" pitchFamily="34" charset="0"/>
                  <a:cs typeface="Times New Roman" panose="02020603050405020304" pitchFamily="18" charset="0"/>
                </a:rPr>
                <a:t>Stap 1: MSS Checklist</a:t>
              </a:r>
              <a:endParaRPr lang="nl-BE" sz="1400" b="1">
                <a:latin typeface="Aptos" panose="020B0004020202020204" pitchFamily="34" charset="0"/>
                <a:cs typeface="Times New Roman" panose="02020603050405020304" pitchFamily="18" charset="0"/>
              </a:endParaRPr>
            </a:p>
          </p:txBody>
        </p:sp>
        <p:sp>
          <p:nvSpPr>
            <p:cNvPr id="19" name="Tekstvak 18">
              <a:extLst>
                <a:ext uri="{FF2B5EF4-FFF2-40B4-BE49-F238E27FC236}">
                  <a16:creationId xmlns:a16="http://schemas.microsoft.com/office/drawing/2014/main" id="{DC2CAA51-8685-B79F-344E-05EDEAB4B470}"/>
                </a:ext>
              </a:extLst>
            </p:cNvPr>
            <p:cNvSpPr txBox="1"/>
            <p:nvPr/>
          </p:nvSpPr>
          <p:spPr>
            <a:xfrm>
              <a:off x="8138425" y="4519249"/>
              <a:ext cx="3394842" cy="1003277"/>
            </a:xfrm>
            <a:prstGeom prst="rect">
              <a:avLst/>
            </a:prstGeom>
            <a:noFill/>
          </p:spPr>
          <p:txBody>
            <a:bodyPr wrap="square">
              <a:spAutoFit/>
            </a:bodyPr>
            <a:lstStyle/>
            <a:p>
              <a:pPr marL="0" indent="0">
                <a:buNone/>
              </a:pPr>
              <a:r>
                <a:rPr lang="nl-NL" sz="1400" b="1">
                  <a:effectLst/>
                  <a:latin typeface="Aptos" panose="020B0004020202020204" pitchFamily="34" charset="0"/>
                  <a:ea typeface="Aptos" panose="020B0004020202020204" pitchFamily="34" charset="0"/>
                  <a:cs typeface="Times New Roman" panose="02020603050405020304" pitchFamily="18" charset="0"/>
                </a:rPr>
                <a:t>Stap 2(a/b</a:t>
              </a:r>
              <a:r>
                <a:rPr lang="nl-NL" sz="1400" b="1">
                  <a:latin typeface="Aptos" panose="020B0004020202020204" pitchFamily="34" charset="0"/>
                  <a:ea typeface="Aptos" panose="020B0004020202020204" pitchFamily="34" charset="0"/>
                  <a:cs typeface="Times New Roman" panose="02020603050405020304" pitchFamily="18" charset="0"/>
                  <a:sym typeface="Wingdings" pitchFamily="2" charset="2"/>
                </a:rPr>
                <a:t>):</a:t>
              </a:r>
              <a:r>
                <a:rPr lang="nl-NL" sz="1400" b="1">
                  <a:effectLst/>
                  <a:latin typeface="Aptos" panose="020B0004020202020204" pitchFamily="34" charset="0"/>
                  <a:ea typeface="Aptos" panose="020B0004020202020204" pitchFamily="34" charset="0"/>
                  <a:cs typeface="Times New Roman" panose="02020603050405020304" pitchFamily="18" charset="0"/>
                </a:rPr>
                <a:t> analyse </a:t>
              </a:r>
              <a:r>
                <a:rPr lang="nl-NL" sz="1400" b="1">
                  <a:latin typeface="Aptos" panose="020B0004020202020204" pitchFamily="34" charset="0"/>
                  <a:ea typeface="Aptos" panose="020B0004020202020204" pitchFamily="34" charset="0"/>
                  <a:cs typeface="Times New Roman" panose="02020603050405020304" pitchFamily="18" charset="0"/>
                </a:rPr>
                <a:t>van toewijsbaarheid en materialiteit</a:t>
              </a:r>
              <a:endParaRPr lang="nl-NL" sz="1400" b="1">
                <a:effectLst/>
                <a:latin typeface="Aptos" panose="020B0004020202020204" pitchFamily="34" charset="0"/>
                <a:ea typeface="Aptos" panose="020B0004020202020204" pitchFamily="34" charset="0"/>
                <a:cs typeface="Times New Roman" panose="02020603050405020304" pitchFamily="18" charset="0"/>
              </a:endParaRPr>
            </a:p>
          </p:txBody>
        </p:sp>
        <p:sp>
          <p:nvSpPr>
            <p:cNvPr id="20" name="Tekstvak 19">
              <a:extLst>
                <a:ext uri="{FF2B5EF4-FFF2-40B4-BE49-F238E27FC236}">
                  <a16:creationId xmlns:a16="http://schemas.microsoft.com/office/drawing/2014/main" id="{E7FB5520-30A2-7D3D-E7F5-26C8DEB7F512}"/>
                </a:ext>
              </a:extLst>
            </p:cNvPr>
            <p:cNvSpPr txBox="1"/>
            <p:nvPr/>
          </p:nvSpPr>
          <p:spPr>
            <a:xfrm>
              <a:off x="8138425" y="5591035"/>
              <a:ext cx="3394842" cy="710654"/>
            </a:xfrm>
            <a:prstGeom prst="rect">
              <a:avLst/>
            </a:prstGeom>
            <a:noFill/>
          </p:spPr>
          <p:txBody>
            <a:bodyPr wrap="square">
              <a:spAutoFit/>
            </a:bodyPr>
            <a:lstStyle/>
            <a:p>
              <a:pPr marL="0" indent="0">
                <a:buNone/>
              </a:pPr>
              <a:r>
                <a:rPr lang="nl-NL" sz="1400" b="1">
                  <a:latin typeface="Aptos" panose="020B0004020202020204" pitchFamily="34" charset="0"/>
                  <a:ea typeface="Aptos" panose="020B0004020202020204" pitchFamily="34" charset="0"/>
                  <a:cs typeface="Times New Roman" panose="02020603050405020304" pitchFamily="18" charset="0"/>
                </a:rPr>
                <a:t>Stap</a:t>
              </a:r>
              <a:r>
                <a:rPr lang="nl-NL" sz="1400" b="1">
                  <a:effectLst/>
                  <a:latin typeface="Aptos" panose="020B0004020202020204" pitchFamily="34" charset="0"/>
                  <a:ea typeface="Aptos" panose="020B0004020202020204" pitchFamily="34" charset="0"/>
                  <a:cs typeface="Times New Roman" panose="02020603050405020304" pitchFamily="18" charset="0"/>
                </a:rPr>
                <a:t> </a:t>
              </a:r>
              <a:r>
                <a:rPr lang="nl-NL" sz="1400" b="1">
                  <a:latin typeface="Aptos" panose="020B0004020202020204" pitchFamily="34" charset="0"/>
                  <a:ea typeface="Aptos" panose="020B0004020202020204" pitchFamily="34" charset="0"/>
                  <a:cs typeface="Times New Roman" panose="02020603050405020304" pitchFamily="18" charset="0"/>
                </a:rPr>
                <a:t>3</a:t>
              </a:r>
              <a:r>
                <a:rPr lang="nl-NL" sz="1400" b="1">
                  <a:effectLst/>
                  <a:latin typeface="Aptos" panose="020B0004020202020204" pitchFamily="34" charset="0"/>
                  <a:ea typeface="Aptos" panose="020B0004020202020204" pitchFamily="34" charset="0"/>
                  <a:cs typeface="Times New Roman" panose="02020603050405020304" pitchFamily="18" charset="0"/>
                </a:rPr>
                <a:t>: volledige informatie voor MSS-inventaris</a:t>
              </a:r>
            </a:p>
          </p:txBody>
        </p:sp>
      </p:grpSp>
    </p:spTree>
    <p:extLst>
      <p:ext uri="{BB962C8B-B14F-4D97-AF65-F5344CB8AC3E}">
        <p14:creationId xmlns:p14="http://schemas.microsoft.com/office/powerpoint/2010/main" val="357244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83CBBE-54BD-87B0-5636-889D4A25ADC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E7BE34-F919-B43B-2A8B-C4F61901B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5101FD-538A-5452-3796-8C4A05774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0D6AA8-3E9E-1187-3DC2-ABDEBA220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15D385-6D82-D8AC-351B-065AB761A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583BDB0-7DA6-F983-4BC5-33B9630E0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77C2FDA-E9B0-9B7A-9D61-4654E5E5CB25}"/>
              </a:ext>
            </a:extLst>
          </p:cNvPr>
          <p:cNvSpPr>
            <a:spLocks noGrp="1"/>
          </p:cNvSpPr>
          <p:nvPr>
            <p:ph type="title"/>
          </p:nvPr>
        </p:nvSpPr>
        <p:spPr>
          <a:xfrm>
            <a:off x="1371599" y="294538"/>
            <a:ext cx="9895951" cy="1033669"/>
          </a:xfrm>
        </p:spPr>
        <p:txBody>
          <a:bodyPr>
            <a:normAutofit/>
          </a:bodyPr>
          <a:lstStyle/>
          <a:p>
            <a:r>
              <a:rPr lang="nl-NL" sz="4000">
                <a:solidFill>
                  <a:srgbClr val="FFFFFF"/>
                </a:solidFill>
              </a:rPr>
              <a:t>Context</a:t>
            </a:r>
          </a:p>
        </p:txBody>
      </p:sp>
      <p:sp>
        <p:nvSpPr>
          <p:cNvPr id="5" name="Tijdelijke aanduiding voor inhoud 4">
            <a:extLst>
              <a:ext uri="{FF2B5EF4-FFF2-40B4-BE49-F238E27FC236}">
                <a16:creationId xmlns:a16="http://schemas.microsoft.com/office/drawing/2014/main" id="{63E44A4F-00DC-0555-6219-BB342B2DC871}"/>
              </a:ext>
            </a:extLst>
          </p:cNvPr>
          <p:cNvSpPr>
            <a:spLocks noGrp="1"/>
          </p:cNvSpPr>
          <p:nvPr>
            <p:ph idx="1"/>
          </p:nvPr>
        </p:nvSpPr>
        <p:spPr>
          <a:xfrm>
            <a:off x="1371598" y="1825625"/>
            <a:ext cx="9982201" cy="4351338"/>
          </a:xfrm>
        </p:spPr>
        <p:txBody>
          <a:bodyPr>
            <a:noAutofit/>
          </a:bodyPr>
          <a:lstStyle/>
          <a:p>
            <a:pPr marL="0" indent="0">
              <a:buNone/>
            </a:pPr>
            <a:r>
              <a:rPr lang="nl-NL" sz="2400" b="1">
                <a:latin typeface="Aptos" panose="020B0004020202020204" pitchFamily="34" charset="0"/>
                <a:ea typeface="Aptos" panose="020B0004020202020204" pitchFamily="34" charset="0"/>
                <a:cs typeface="Times New Roman" panose="02020603050405020304" pitchFamily="18" charset="0"/>
              </a:rPr>
              <a:t>Vlaamse inventarisatieoefening – (09/2024 - 04/2025)</a:t>
            </a:r>
            <a:endParaRPr lang="nl-NL" sz="180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1800" b="1">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nl-NL" sz="1800" b="1">
                <a:effectLst/>
                <a:latin typeface="Aptos" panose="020B0004020202020204" pitchFamily="34" charset="0"/>
                <a:ea typeface="Aptos" panose="020B0004020202020204" pitchFamily="34" charset="0"/>
                <a:cs typeface="Times New Roman" panose="02020603050405020304" pitchFamily="18" charset="0"/>
              </a:rPr>
              <a:t>WP1</a:t>
            </a:r>
            <a:r>
              <a:rPr lang="nl-NL" sz="1800">
                <a:effectLst/>
                <a:latin typeface="Aptos" panose="020B0004020202020204" pitchFamily="34" charset="0"/>
                <a:ea typeface="Aptos" panose="020B0004020202020204" pitchFamily="34" charset="0"/>
                <a:cs typeface="Times New Roman" panose="02020603050405020304" pitchFamily="18" charset="0"/>
              </a:rPr>
              <a:t>: Uitdenken methodiek / stappenplan om de milieuschadelijke subsidies te identificeren</a:t>
            </a:r>
          </a:p>
          <a:p>
            <a:pPr marL="0" lvl="1" indent="0">
              <a:spcBef>
                <a:spcPts val="1000"/>
              </a:spcBef>
              <a:buNone/>
            </a:pPr>
            <a:endParaRPr lang="nl-NL" sz="1800">
              <a:latin typeface="Aptos" panose="020B0004020202020204" pitchFamily="34" charset="0"/>
              <a:cs typeface="Times New Roman" panose="02020603050405020304" pitchFamily="18" charset="0"/>
            </a:endParaRPr>
          </a:p>
          <a:p>
            <a:pPr marL="0" lvl="1" indent="0">
              <a:spcBef>
                <a:spcPts val="1000"/>
              </a:spcBef>
              <a:buNone/>
            </a:pPr>
            <a:endParaRPr lang="nl-NL" sz="1800">
              <a:latin typeface="Aptos" panose="020B0004020202020204" pitchFamily="34" charset="0"/>
              <a:cs typeface="Times New Roman" panose="02020603050405020304" pitchFamily="18" charset="0"/>
            </a:endParaRPr>
          </a:p>
          <a:p>
            <a:pPr marL="0" lvl="1" indent="0">
              <a:spcBef>
                <a:spcPts val="1000"/>
              </a:spcBef>
              <a:buNone/>
            </a:pPr>
            <a:endParaRPr lang="nl-NL" sz="1800">
              <a:latin typeface="Aptos" panose="020B0004020202020204" pitchFamily="34" charset="0"/>
              <a:cs typeface="Times New Roman" panose="02020603050405020304" pitchFamily="18" charset="0"/>
            </a:endParaRPr>
          </a:p>
          <a:p>
            <a:pPr marL="0" lvl="1" indent="0">
              <a:spcBef>
                <a:spcPts val="1000"/>
              </a:spcBef>
              <a:buNone/>
            </a:pPr>
            <a:r>
              <a:rPr lang="nl-NL" sz="1800" b="1">
                <a:latin typeface="Aptos" panose="020B0004020202020204" pitchFamily="34" charset="0"/>
                <a:cs typeface="Times New Roman" panose="02020603050405020304" pitchFamily="18" charset="0"/>
              </a:rPr>
              <a:t>WP2</a:t>
            </a:r>
            <a:r>
              <a:rPr lang="nl-NL" sz="1800">
                <a:latin typeface="Aptos" panose="020B0004020202020204" pitchFamily="34" charset="0"/>
                <a:cs typeface="Times New Roman" panose="02020603050405020304" pitchFamily="18" charset="0"/>
              </a:rPr>
              <a:t>: Toepassing van de methodiek: betrokken </a:t>
            </a:r>
            <a:r>
              <a:rPr lang="nl-NL" sz="1800" err="1">
                <a:latin typeface="Aptos" panose="020B0004020202020204" pitchFamily="34" charset="0"/>
                <a:cs typeface="Times New Roman" panose="02020603050405020304" pitchFamily="18" charset="0"/>
              </a:rPr>
              <a:t>subsidieverlenende</a:t>
            </a:r>
            <a:r>
              <a:rPr lang="nl-NL" sz="1800">
                <a:latin typeface="Aptos" panose="020B0004020202020204" pitchFamily="34" charset="0"/>
                <a:cs typeface="Times New Roman" panose="02020603050405020304" pitchFamily="18" charset="0"/>
              </a:rPr>
              <a:t> overheden + consultant</a:t>
            </a:r>
          </a:p>
          <a:p>
            <a:pPr marL="0" lvl="1" indent="0">
              <a:spcBef>
                <a:spcPts val="1000"/>
              </a:spcBef>
              <a:buNone/>
            </a:pPr>
            <a:endParaRPr lang="nl-NL" sz="1800">
              <a:latin typeface="Aptos" panose="020B0004020202020204" pitchFamily="34" charset="0"/>
              <a:cs typeface="Times New Roman" panose="02020603050405020304" pitchFamily="18" charset="0"/>
            </a:endParaRPr>
          </a:p>
          <a:p>
            <a:pPr marL="0" lvl="1" indent="0">
              <a:spcBef>
                <a:spcPts val="1000"/>
              </a:spcBef>
              <a:buNone/>
            </a:pPr>
            <a:endParaRPr lang="nl-NL" sz="1800">
              <a:latin typeface="Aptos" panose="020B0004020202020204" pitchFamily="34" charset="0"/>
              <a:cs typeface="Times New Roman" panose="02020603050405020304" pitchFamily="18" charset="0"/>
            </a:endParaRPr>
          </a:p>
          <a:p>
            <a:pPr marL="0" lvl="1" indent="0">
              <a:spcBef>
                <a:spcPts val="1000"/>
              </a:spcBef>
              <a:buNone/>
            </a:pPr>
            <a:r>
              <a:rPr lang="nl-NL" sz="1800" b="1">
                <a:latin typeface="Aptos" panose="020B0004020202020204" pitchFamily="34" charset="0"/>
                <a:cs typeface="Times New Roman" panose="02020603050405020304" pitchFamily="18" charset="0"/>
              </a:rPr>
              <a:t>WP3</a:t>
            </a:r>
            <a:r>
              <a:rPr lang="nl-NL" sz="1800">
                <a:latin typeface="Aptos" panose="020B0004020202020204" pitchFamily="34" charset="0"/>
                <a:cs typeface="Times New Roman" panose="02020603050405020304" pitchFamily="18" charset="0"/>
              </a:rPr>
              <a:t>: Lijst met milieuschadelijke subsidies beschikbaar, volgens EU formaat </a:t>
            </a:r>
            <a:r>
              <a:rPr lang="nl-NL" sz="1800">
                <a:latin typeface="Aptos" panose="020B0004020202020204" pitchFamily="34" charset="0"/>
                <a:cs typeface="Times New Roman" panose="02020603050405020304" pitchFamily="18" charset="0"/>
                <a:sym typeface="Wingdings" panose="05000000000000000000" pitchFamily="2" charset="2"/>
              </a:rPr>
              <a:t> laatste informatie wordt nog verzameld / afgetoetst</a:t>
            </a:r>
            <a:endParaRPr lang="nl-NL" sz="1800">
              <a:latin typeface="Aptos" panose="020B0004020202020204" pitchFamily="34" charset="0"/>
              <a:cs typeface="Times New Roman" panose="02020603050405020304" pitchFamily="18" charset="0"/>
            </a:endParaRPr>
          </a:p>
        </p:txBody>
      </p:sp>
      <p:sp>
        <p:nvSpPr>
          <p:cNvPr id="3" name="Tijdelijke aanduiding voor voettekst 2">
            <a:extLst>
              <a:ext uri="{FF2B5EF4-FFF2-40B4-BE49-F238E27FC236}">
                <a16:creationId xmlns:a16="http://schemas.microsoft.com/office/drawing/2014/main" id="{3D7419B4-3771-9252-DECC-156045F2FEF2}"/>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
        <p:nvSpPr>
          <p:cNvPr id="4" name="Tijdelijke aanduiding voor dianummer 3">
            <a:extLst>
              <a:ext uri="{FF2B5EF4-FFF2-40B4-BE49-F238E27FC236}">
                <a16:creationId xmlns:a16="http://schemas.microsoft.com/office/drawing/2014/main" id="{D262673C-1577-8F59-7857-8C2B8C756292}"/>
              </a:ext>
            </a:extLst>
          </p:cNvPr>
          <p:cNvSpPr>
            <a:spLocks noGrp="1"/>
          </p:cNvSpPr>
          <p:nvPr>
            <p:ph type="sldNum" sz="quarter" idx="12"/>
          </p:nvPr>
        </p:nvSpPr>
        <p:spPr/>
        <p:txBody>
          <a:bodyPr/>
          <a:lstStyle/>
          <a:p>
            <a:fld id="{00203DE1-50C5-D241-B52C-37C6DAC8FC4D}" type="slidenum">
              <a:rPr lang="nl-NL" smtClean="0"/>
              <a:t>8</a:t>
            </a:fld>
            <a:endParaRPr lang="nl-NL"/>
          </a:p>
        </p:txBody>
      </p:sp>
      <p:pic>
        <p:nvPicPr>
          <p:cNvPr id="13" name="Graphic 12" descr="Sort outline">
            <a:extLst>
              <a:ext uri="{FF2B5EF4-FFF2-40B4-BE49-F238E27FC236}">
                <a16:creationId xmlns:a16="http://schemas.microsoft.com/office/drawing/2014/main" id="{59ADADEF-6E4E-2368-083B-8B3532BEC0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87140" y="3063240"/>
            <a:ext cx="914400" cy="914400"/>
          </a:xfrm>
          <a:prstGeom prst="rect">
            <a:avLst/>
          </a:prstGeom>
        </p:spPr>
      </p:pic>
      <p:pic>
        <p:nvPicPr>
          <p:cNvPr id="17" name="Graphic 16" descr="Document with solid fill">
            <a:extLst>
              <a:ext uri="{FF2B5EF4-FFF2-40B4-BE49-F238E27FC236}">
                <a16:creationId xmlns:a16="http://schemas.microsoft.com/office/drawing/2014/main" id="{62207825-AF00-CA15-3180-956E366D8A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19375" y="3063240"/>
            <a:ext cx="914400" cy="914400"/>
          </a:xfrm>
          <a:prstGeom prst="rect">
            <a:avLst/>
          </a:prstGeom>
        </p:spPr>
      </p:pic>
      <p:sp>
        <p:nvSpPr>
          <p:cNvPr id="18" name="TextBox 17">
            <a:extLst>
              <a:ext uri="{FF2B5EF4-FFF2-40B4-BE49-F238E27FC236}">
                <a16:creationId xmlns:a16="http://schemas.microsoft.com/office/drawing/2014/main" id="{B5B14E61-87E7-42DD-1B0A-9DEC5C6246D6}"/>
              </a:ext>
            </a:extLst>
          </p:cNvPr>
          <p:cNvSpPr txBox="1"/>
          <p:nvPr/>
        </p:nvSpPr>
        <p:spPr>
          <a:xfrm>
            <a:off x="5651610" y="3197274"/>
            <a:ext cx="1596392" cy="646331"/>
          </a:xfrm>
          <a:prstGeom prst="rect">
            <a:avLst/>
          </a:prstGeom>
          <a:noFill/>
        </p:spPr>
        <p:txBody>
          <a:bodyPr wrap="square" rtlCol="0">
            <a:spAutoFit/>
          </a:bodyPr>
          <a:lstStyle/>
          <a:p>
            <a:r>
              <a:rPr lang="nl-BE" i="1">
                <a:solidFill>
                  <a:schemeClr val="accent4"/>
                </a:solidFill>
              </a:rPr>
              <a:t>Inventarisatie-protocol</a:t>
            </a:r>
          </a:p>
        </p:txBody>
      </p:sp>
      <p:pic>
        <p:nvPicPr>
          <p:cNvPr id="20" name="Graphic 19" descr="Arrow: Straight with solid fill">
            <a:extLst>
              <a:ext uri="{FF2B5EF4-FFF2-40B4-BE49-F238E27FC236}">
                <a16:creationId xmlns:a16="http://schemas.microsoft.com/office/drawing/2014/main" id="{D6089377-0F15-9775-70C4-550FAE4786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2209800" y="4450080"/>
            <a:ext cx="739140" cy="739140"/>
          </a:xfrm>
          <a:prstGeom prst="rect">
            <a:avLst/>
          </a:prstGeom>
        </p:spPr>
      </p:pic>
      <p:pic>
        <p:nvPicPr>
          <p:cNvPr id="23" name="Graphic 22" descr="Table outline">
            <a:extLst>
              <a:ext uri="{FF2B5EF4-FFF2-40B4-BE49-F238E27FC236}">
                <a16:creationId xmlns:a16="http://schemas.microsoft.com/office/drawing/2014/main" id="{2831AAED-7BDA-7447-F077-804C003834D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07529" y="5560606"/>
            <a:ext cx="914400" cy="914400"/>
          </a:xfrm>
          <a:prstGeom prst="rect">
            <a:avLst/>
          </a:prstGeom>
        </p:spPr>
      </p:pic>
      <p:sp>
        <p:nvSpPr>
          <p:cNvPr id="24" name="TextBox 23">
            <a:extLst>
              <a:ext uri="{FF2B5EF4-FFF2-40B4-BE49-F238E27FC236}">
                <a16:creationId xmlns:a16="http://schemas.microsoft.com/office/drawing/2014/main" id="{E5703A6A-0CA4-5BCC-AB9C-430FCF540D45}"/>
              </a:ext>
            </a:extLst>
          </p:cNvPr>
          <p:cNvSpPr txBox="1"/>
          <p:nvPr/>
        </p:nvSpPr>
        <p:spPr>
          <a:xfrm>
            <a:off x="7857599" y="5694640"/>
            <a:ext cx="2280810" cy="646331"/>
          </a:xfrm>
          <a:prstGeom prst="rect">
            <a:avLst/>
          </a:prstGeom>
          <a:noFill/>
        </p:spPr>
        <p:txBody>
          <a:bodyPr wrap="square" rtlCol="0">
            <a:spAutoFit/>
          </a:bodyPr>
          <a:lstStyle/>
          <a:p>
            <a:r>
              <a:rPr lang="nl-BE" i="1">
                <a:solidFill>
                  <a:schemeClr val="accent4"/>
                </a:solidFill>
              </a:rPr>
              <a:t>MSS -Inventaris Vlaanderen</a:t>
            </a:r>
          </a:p>
        </p:txBody>
      </p:sp>
      <p:pic>
        <p:nvPicPr>
          <p:cNvPr id="25" name="Graphic 24" descr="Arrow: Straight with solid fill">
            <a:extLst>
              <a:ext uri="{FF2B5EF4-FFF2-40B4-BE49-F238E27FC236}">
                <a16:creationId xmlns:a16="http://schemas.microsoft.com/office/drawing/2014/main" id="{03ECBDDB-7C3F-D2EC-8523-FBBC4A708F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2209799" y="3142297"/>
            <a:ext cx="739140" cy="739140"/>
          </a:xfrm>
          <a:prstGeom prst="rect">
            <a:avLst/>
          </a:prstGeom>
        </p:spPr>
      </p:pic>
    </p:spTree>
    <p:extLst>
      <p:ext uri="{BB962C8B-B14F-4D97-AF65-F5344CB8AC3E}">
        <p14:creationId xmlns:p14="http://schemas.microsoft.com/office/powerpoint/2010/main" val="328303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8DFBA7-A198-F306-AA30-0BDD4A9DD94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C9373A-5DB1-0E54-51F5-FB6B251A2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FAEF1E-FA9E-F5CD-F48B-3A1CB6DA0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8622D3-CAB4-4AC6-141A-E887CB929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AA4C74-DFDE-CE2D-E50B-7E721957AF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262F005-B225-35E5-658C-4C5171621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EF63BAF-3A31-A47A-D0E4-B0819553A93A}"/>
              </a:ext>
            </a:extLst>
          </p:cNvPr>
          <p:cNvSpPr>
            <a:spLocks noGrp="1"/>
          </p:cNvSpPr>
          <p:nvPr>
            <p:ph type="title"/>
          </p:nvPr>
        </p:nvSpPr>
        <p:spPr>
          <a:xfrm>
            <a:off x="1371599" y="294538"/>
            <a:ext cx="9895951" cy="1033669"/>
          </a:xfrm>
        </p:spPr>
        <p:txBody>
          <a:bodyPr>
            <a:normAutofit/>
          </a:bodyPr>
          <a:lstStyle/>
          <a:p>
            <a:r>
              <a:rPr lang="nl-NL" sz="4000">
                <a:solidFill>
                  <a:srgbClr val="FFFFFF"/>
                </a:solidFill>
              </a:rPr>
              <a:t>Context</a:t>
            </a:r>
          </a:p>
        </p:txBody>
      </p:sp>
      <p:sp>
        <p:nvSpPr>
          <p:cNvPr id="5" name="Tijdelijke aanduiding voor inhoud 4">
            <a:extLst>
              <a:ext uri="{FF2B5EF4-FFF2-40B4-BE49-F238E27FC236}">
                <a16:creationId xmlns:a16="http://schemas.microsoft.com/office/drawing/2014/main" id="{A1D9607E-72C7-EDF7-4CE5-42CD2C1AC3CC}"/>
              </a:ext>
            </a:extLst>
          </p:cNvPr>
          <p:cNvSpPr>
            <a:spLocks noGrp="1"/>
          </p:cNvSpPr>
          <p:nvPr>
            <p:ph idx="1"/>
          </p:nvPr>
        </p:nvSpPr>
        <p:spPr>
          <a:xfrm>
            <a:off x="1371598" y="1825625"/>
            <a:ext cx="9982201" cy="4351338"/>
          </a:xfrm>
        </p:spPr>
        <p:txBody>
          <a:bodyPr>
            <a:noAutofit/>
          </a:bodyPr>
          <a:lstStyle/>
          <a:p>
            <a:pPr marL="0" indent="0">
              <a:buNone/>
            </a:pPr>
            <a:r>
              <a:rPr lang="nl-NL" sz="2400" b="1">
                <a:latin typeface="Aptos" panose="020B0004020202020204" pitchFamily="34" charset="0"/>
                <a:ea typeface="Aptos" panose="020B0004020202020204" pitchFamily="34" charset="0"/>
                <a:cs typeface="Times New Roman" panose="02020603050405020304" pitchFamily="18" charset="0"/>
              </a:rPr>
              <a:t>Vlaamse inventarisatieoefening – (09/2024 - 04/2025)</a:t>
            </a:r>
            <a:endParaRPr lang="nl-NL" sz="180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1800" b="1">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ijdelijke aanduiding voor voettekst 2">
            <a:extLst>
              <a:ext uri="{FF2B5EF4-FFF2-40B4-BE49-F238E27FC236}">
                <a16:creationId xmlns:a16="http://schemas.microsoft.com/office/drawing/2014/main" id="{3E9763CF-1DA6-EF63-B13C-27474B8547B7}"/>
              </a:ext>
            </a:extLst>
          </p:cNvPr>
          <p:cNvSpPr>
            <a:spLocks noGrp="1"/>
          </p:cNvSpPr>
          <p:nvPr>
            <p:ph type="ftr" sz="quarter" idx="11"/>
          </p:nvPr>
        </p:nvSpPr>
        <p:spPr/>
        <p:txBody>
          <a:bodyPr/>
          <a:lstStyle/>
          <a:p>
            <a:r>
              <a:rPr lang="de-DE" err="1"/>
              <a:t>Inleidende</a:t>
            </a:r>
            <a:r>
              <a:rPr lang="de-DE"/>
              <a:t> </a:t>
            </a:r>
            <a:r>
              <a:rPr lang="de-DE" err="1"/>
              <a:t>sessie</a:t>
            </a:r>
            <a:r>
              <a:rPr lang="de-DE"/>
              <a:t> - 2025</a:t>
            </a:r>
            <a:endParaRPr lang="nl-NL"/>
          </a:p>
        </p:txBody>
      </p:sp>
      <p:sp>
        <p:nvSpPr>
          <p:cNvPr id="4" name="Tijdelijke aanduiding voor dianummer 3">
            <a:extLst>
              <a:ext uri="{FF2B5EF4-FFF2-40B4-BE49-F238E27FC236}">
                <a16:creationId xmlns:a16="http://schemas.microsoft.com/office/drawing/2014/main" id="{FC607670-6DF9-6412-53FA-02EA6C3BB713}"/>
              </a:ext>
            </a:extLst>
          </p:cNvPr>
          <p:cNvSpPr>
            <a:spLocks noGrp="1"/>
          </p:cNvSpPr>
          <p:nvPr>
            <p:ph type="sldNum" sz="quarter" idx="12"/>
          </p:nvPr>
        </p:nvSpPr>
        <p:spPr/>
        <p:txBody>
          <a:bodyPr/>
          <a:lstStyle/>
          <a:p>
            <a:fld id="{00203DE1-50C5-D241-B52C-37C6DAC8FC4D}" type="slidenum">
              <a:rPr lang="nl-NL" smtClean="0"/>
              <a:t>9</a:t>
            </a:fld>
            <a:endParaRPr lang="nl-NL"/>
          </a:p>
        </p:txBody>
      </p:sp>
      <p:sp>
        <p:nvSpPr>
          <p:cNvPr id="6" name="Tekstvak 5">
            <a:extLst>
              <a:ext uri="{FF2B5EF4-FFF2-40B4-BE49-F238E27FC236}">
                <a16:creationId xmlns:a16="http://schemas.microsoft.com/office/drawing/2014/main" id="{75B82815-C06E-5C7F-F67D-3E937E28C938}"/>
              </a:ext>
            </a:extLst>
          </p:cNvPr>
          <p:cNvSpPr txBox="1"/>
          <p:nvPr/>
        </p:nvSpPr>
        <p:spPr>
          <a:xfrm>
            <a:off x="5994400" y="3632200"/>
            <a:ext cx="5969326" cy="2031325"/>
          </a:xfrm>
          <a:prstGeom prst="rect">
            <a:avLst/>
          </a:prstGeom>
          <a:noFill/>
        </p:spPr>
        <p:txBody>
          <a:bodyPr wrap="none" rtlCol="0">
            <a:spAutoFit/>
          </a:bodyPr>
          <a:lstStyle/>
          <a:p>
            <a:pPr marL="285750" indent="-285750">
              <a:buFont typeface="Symbol" panose="05050102010706020507" pitchFamily="18" charset="2"/>
              <a:buChar char="-"/>
            </a:pPr>
            <a:r>
              <a:rPr lang="nl-NL" sz="1800">
                <a:latin typeface="Aptos" panose="020B0004020202020204" pitchFamily="34" charset="0"/>
                <a:ea typeface="Aptos" panose="020B0004020202020204" pitchFamily="34" charset="0"/>
                <a:cs typeface="Times New Roman" panose="02020603050405020304" pitchFamily="18" charset="0"/>
              </a:rPr>
              <a:t>VLAIO: Vlaams Agentschap </a:t>
            </a:r>
            <a:r>
              <a:rPr lang="nl-NL">
                <a:latin typeface="Aptos" panose="020B0004020202020204" pitchFamily="34" charset="0"/>
                <a:ea typeface="Aptos" panose="020B0004020202020204" pitchFamily="34" charset="0"/>
                <a:cs typeface="Times New Roman" panose="02020603050405020304" pitchFamily="18" charset="0"/>
              </a:rPr>
              <a:t>I</a:t>
            </a:r>
            <a:r>
              <a:rPr lang="nl-NL" sz="1800">
                <a:latin typeface="Aptos" panose="020B0004020202020204" pitchFamily="34" charset="0"/>
                <a:ea typeface="Aptos" panose="020B0004020202020204" pitchFamily="34" charset="0"/>
                <a:cs typeface="Times New Roman" panose="02020603050405020304" pitchFamily="18" charset="0"/>
              </a:rPr>
              <a:t>nnovatie en Ondernemen</a:t>
            </a:r>
          </a:p>
          <a:p>
            <a:pPr marL="285750" indent="-285750">
              <a:buFont typeface="Symbol" panose="05050102010706020507" pitchFamily="18" charset="2"/>
              <a:buChar char="-"/>
            </a:pPr>
            <a:r>
              <a:rPr lang="nl-NL" sz="1800">
                <a:latin typeface="Aptos" panose="020B0004020202020204" pitchFamily="34" charset="0"/>
                <a:ea typeface="Aptos" panose="020B0004020202020204" pitchFamily="34" charset="0"/>
                <a:cs typeface="Times New Roman" panose="02020603050405020304" pitchFamily="18" charset="0"/>
              </a:rPr>
              <a:t>ANB</a:t>
            </a:r>
            <a:r>
              <a:rPr lang="nl-NL">
                <a:latin typeface="Aptos" panose="020B0004020202020204" pitchFamily="34" charset="0"/>
                <a:ea typeface="Aptos" panose="020B0004020202020204" pitchFamily="34" charset="0"/>
                <a:cs typeface="Times New Roman" panose="02020603050405020304" pitchFamily="18" charset="0"/>
              </a:rPr>
              <a:t>: Agentschap, Natuur en Bos </a:t>
            </a:r>
            <a:endParaRPr lang="nl-NL" sz="1800">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Symbol" panose="05050102010706020507" pitchFamily="18" charset="2"/>
              <a:buChar char="-"/>
            </a:pPr>
            <a:r>
              <a:rPr lang="nl-NL" sz="1800">
                <a:latin typeface="Aptos" panose="020B0004020202020204" pitchFamily="34" charset="0"/>
                <a:ea typeface="Aptos" panose="020B0004020202020204" pitchFamily="34" charset="0"/>
                <a:cs typeface="Times New Roman" panose="02020603050405020304" pitchFamily="18" charset="0"/>
              </a:rPr>
              <a:t>OVAM: Vlaamse afvalstoffenmaatschappij</a:t>
            </a:r>
          </a:p>
          <a:p>
            <a:pPr marL="285750" indent="-285750">
              <a:buFont typeface="Symbol" panose="05050102010706020507" pitchFamily="18" charset="2"/>
              <a:buChar char="-"/>
            </a:pPr>
            <a:r>
              <a:rPr lang="nl-BE" sz="1800">
                <a:latin typeface="Aptos" panose="020B0004020202020204" pitchFamily="34" charset="0"/>
                <a:ea typeface="Aptos" panose="020B0004020202020204" pitchFamily="34" charset="0"/>
                <a:cs typeface="Times New Roman" panose="02020603050405020304" pitchFamily="18" charset="0"/>
              </a:rPr>
              <a:t>VLM</a:t>
            </a:r>
            <a:r>
              <a:rPr lang="nl-BE">
                <a:latin typeface="Aptos" panose="020B0004020202020204" pitchFamily="34" charset="0"/>
                <a:ea typeface="Aptos" panose="020B0004020202020204" pitchFamily="34" charset="0"/>
                <a:cs typeface="Times New Roman" panose="02020603050405020304" pitchFamily="18" charset="0"/>
              </a:rPr>
              <a:t>: Vlaamse Landmaatschappij</a:t>
            </a:r>
            <a:endParaRPr lang="nl-BE" sz="1800">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Symbol" panose="05050102010706020507" pitchFamily="18" charset="2"/>
              <a:buChar char="-"/>
            </a:pPr>
            <a:r>
              <a:rPr lang="nl-BE" sz="1800">
                <a:latin typeface="Aptos" panose="020B0004020202020204" pitchFamily="34" charset="0"/>
                <a:ea typeface="Aptos" panose="020B0004020202020204" pitchFamily="34" charset="0"/>
                <a:cs typeface="Times New Roman" panose="02020603050405020304" pitchFamily="18" charset="0"/>
              </a:rPr>
              <a:t>ABB: Agentschap Binnenlands Bestuur </a:t>
            </a:r>
          </a:p>
          <a:p>
            <a:pPr marL="285750" indent="-285750">
              <a:buFont typeface="Symbol" panose="05050102010706020507" pitchFamily="18" charset="2"/>
              <a:buChar char="-"/>
            </a:pPr>
            <a:r>
              <a:rPr lang="nl-NL" sz="1800">
                <a:latin typeface="Aptos" panose="020B0004020202020204" pitchFamily="34" charset="0"/>
                <a:ea typeface="Aptos" panose="020B0004020202020204" pitchFamily="34" charset="0"/>
                <a:cs typeface="Times New Roman" panose="02020603050405020304" pitchFamily="18" charset="0"/>
              </a:rPr>
              <a:t>Agentschap Onroerend Erfgoed </a:t>
            </a:r>
          </a:p>
          <a:p>
            <a:pPr marL="285750" indent="-285750">
              <a:buFont typeface="Symbol" panose="05050102010706020507" pitchFamily="18" charset="2"/>
              <a:buChar char="-"/>
            </a:pPr>
            <a:endParaRPr lang="en-GB"/>
          </a:p>
        </p:txBody>
      </p:sp>
      <p:sp>
        <p:nvSpPr>
          <p:cNvPr id="7" name="Tekstvak 6">
            <a:extLst>
              <a:ext uri="{FF2B5EF4-FFF2-40B4-BE49-F238E27FC236}">
                <a16:creationId xmlns:a16="http://schemas.microsoft.com/office/drawing/2014/main" id="{AA921C48-3242-5D73-31A5-9EAAE4F59B44}"/>
              </a:ext>
            </a:extLst>
          </p:cNvPr>
          <p:cNvSpPr txBox="1"/>
          <p:nvPr/>
        </p:nvSpPr>
        <p:spPr>
          <a:xfrm>
            <a:off x="1350284" y="3632200"/>
            <a:ext cx="4879975" cy="1477328"/>
          </a:xfrm>
          <a:prstGeom prst="rect">
            <a:avLst/>
          </a:prstGeom>
          <a:noFill/>
        </p:spPr>
        <p:txBody>
          <a:bodyPr wrap="square">
            <a:spAutoFit/>
          </a:bodyPr>
          <a:lstStyle/>
          <a:p>
            <a:pPr marL="285750" indent="-285750">
              <a:buFont typeface="Symbol" panose="05050102010706020507" pitchFamily="18" charset="2"/>
              <a:buChar char="-"/>
            </a:pPr>
            <a:r>
              <a:rPr lang="nl-NL" sz="1800">
                <a:latin typeface="Aptos" panose="020B0004020202020204" pitchFamily="34" charset="0"/>
                <a:ea typeface="Aptos" panose="020B0004020202020204" pitchFamily="34" charset="0"/>
                <a:cs typeface="Times New Roman" panose="02020603050405020304" pitchFamily="18" charset="0"/>
              </a:rPr>
              <a:t>Dep. </a:t>
            </a:r>
            <a:r>
              <a:rPr lang="nl-NL">
                <a:latin typeface="Aptos" panose="020B0004020202020204" pitchFamily="34" charset="0"/>
                <a:ea typeface="Aptos" panose="020B0004020202020204" pitchFamily="34" charset="0"/>
                <a:cs typeface="Times New Roman" panose="02020603050405020304" pitchFamily="18" charset="0"/>
              </a:rPr>
              <a:t>Omgeving</a:t>
            </a:r>
            <a:r>
              <a:rPr lang="nl-NL" sz="1800">
                <a:latin typeface="Aptos" panose="020B0004020202020204" pitchFamily="34" charset="0"/>
                <a:ea typeface="Aptos" panose="020B0004020202020204" pitchFamily="34" charset="0"/>
                <a:cs typeface="Times New Roman" panose="02020603050405020304" pitchFamily="18" charset="0"/>
              </a:rPr>
              <a:t> </a:t>
            </a:r>
          </a:p>
          <a:p>
            <a:pPr marL="285750" indent="-285750">
              <a:buFont typeface="Symbol" panose="05050102010706020507" pitchFamily="18" charset="2"/>
              <a:buChar char="-"/>
            </a:pPr>
            <a:r>
              <a:rPr lang="nl-NL" sz="1800">
                <a:latin typeface="Aptos" panose="020B0004020202020204" pitchFamily="34" charset="0"/>
                <a:ea typeface="Aptos" panose="020B0004020202020204" pitchFamily="34" charset="0"/>
                <a:cs typeface="Times New Roman" panose="02020603050405020304" pitchFamily="18" charset="0"/>
              </a:rPr>
              <a:t>Dep. Landbouw en </a:t>
            </a:r>
            <a:r>
              <a:rPr lang="nl-NL">
                <a:latin typeface="Aptos" panose="020B0004020202020204" pitchFamily="34" charset="0"/>
                <a:ea typeface="Aptos" panose="020B0004020202020204" pitchFamily="34" charset="0"/>
                <a:cs typeface="Times New Roman" panose="02020603050405020304" pitchFamily="18" charset="0"/>
              </a:rPr>
              <a:t>Visserij </a:t>
            </a:r>
          </a:p>
          <a:p>
            <a:pPr marL="285750" indent="-285750">
              <a:buFont typeface="Symbol" panose="05050102010706020507" pitchFamily="18" charset="2"/>
              <a:buChar char="-"/>
            </a:pPr>
            <a:r>
              <a:rPr lang="nl-NL" sz="1800">
                <a:latin typeface="Aptos" panose="020B0004020202020204" pitchFamily="34" charset="0"/>
                <a:ea typeface="Aptos" panose="020B0004020202020204" pitchFamily="34" charset="0"/>
                <a:cs typeface="Times New Roman" panose="02020603050405020304" pitchFamily="18" charset="0"/>
              </a:rPr>
              <a:t>Wonen in Vlaanderen</a:t>
            </a:r>
          </a:p>
          <a:p>
            <a:pPr marL="285750" indent="-285750">
              <a:buFont typeface="Symbol" panose="05050102010706020507" pitchFamily="18" charset="2"/>
              <a:buChar char="-"/>
            </a:pPr>
            <a:r>
              <a:rPr lang="nl-NL" sz="1800">
                <a:latin typeface="Aptos" panose="020B0004020202020204" pitchFamily="34" charset="0"/>
                <a:ea typeface="Aptos" panose="020B0004020202020204" pitchFamily="34" charset="0"/>
                <a:cs typeface="Times New Roman" panose="02020603050405020304" pitchFamily="18" charset="0"/>
              </a:rPr>
              <a:t>Dep. Financiën en Begroting</a:t>
            </a:r>
          </a:p>
          <a:p>
            <a:pPr marL="285750" indent="-285750">
              <a:buFont typeface="Symbol" panose="05050102010706020507" pitchFamily="18" charset="2"/>
              <a:buChar char="-"/>
            </a:pPr>
            <a:r>
              <a:rPr lang="nl-NL" sz="1800">
                <a:latin typeface="Aptos" panose="020B0004020202020204" pitchFamily="34" charset="0"/>
                <a:ea typeface="Aptos" panose="020B0004020202020204" pitchFamily="34" charset="0"/>
                <a:cs typeface="Times New Roman" panose="02020603050405020304" pitchFamily="18" charset="0"/>
              </a:rPr>
              <a:t>Dep. Mobiliteit en Openbare </a:t>
            </a:r>
            <a:r>
              <a:rPr lang="nl-NL">
                <a:latin typeface="Aptos" panose="020B0004020202020204" pitchFamily="34" charset="0"/>
                <a:ea typeface="Aptos" panose="020B0004020202020204" pitchFamily="34" charset="0"/>
                <a:cs typeface="Times New Roman" panose="02020603050405020304" pitchFamily="18" charset="0"/>
              </a:rPr>
              <a:t>W</a:t>
            </a:r>
            <a:r>
              <a:rPr lang="nl-NL" sz="1800">
                <a:latin typeface="Aptos" panose="020B0004020202020204" pitchFamily="34" charset="0"/>
                <a:ea typeface="Aptos" panose="020B0004020202020204" pitchFamily="34" charset="0"/>
                <a:cs typeface="Times New Roman" panose="02020603050405020304" pitchFamily="18" charset="0"/>
              </a:rPr>
              <a:t>erken</a:t>
            </a:r>
          </a:p>
        </p:txBody>
      </p:sp>
      <p:sp>
        <p:nvSpPr>
          <p:cNvPr id="9" name="Tekstvak 8">
            <a:extLst>
              <a:ext uri="{FF2B5EF4-FFF2-40B4-BE49-F238E27FC236}">
                <a16:creationId xmlns:a16="http://schemas.microsoft.com/office/drawing/2014/main" id="{8FC09642-1867-FD4D-DCFC-12C659D845A0}"/>
              </a:ext>
            </a:extLst>
          </p:cNvPr>
          <p:cNvSpPr txBox="1"/>
          <p:nvPr/>
        </p:nvSpPr>
        <p:spPr>
          <a:xfrm>
            <a:off x="1350284" y="2708871"/>
            <a:ext cx="7745775" cy="369332"/>
          </a:xfrm>
          <a:prstGeom prst="rect">
            <a:avLst/>
          </a:prstGeom>
          <a:noFill/>
        </p:spPr>
        <p:txBody>
          <a:bodyPr wrap="none" rtlCol="0">
            <a:spAutoFit/>
          </a:bodyPr>
          <a:lstStyle/>
          <a:p>
            <a:r>
              <a:rPr lang="en-GB"/>
              <a:t>Subsidieverlenende </a:t>
            </a:r>
            <a:r>
              <a:rPr lang="en-GB" err="1"/>
              <a:t>overheden</a:t>
            </a:r>
            <a:r>
              <a:rPr lang="en-GB"/>
              <a:t> die </a:t>
            </a:r>
            <a:r>
              <a:rPr lang="en-GB" err="1"/>
              <a:t>deelnamen</a:t>
            </a:r>
            <a:r>
              <a:rPr lang="en-GB"/>
              <a:t> </a:t>
            </a:r>
            <a:r>
              <a:rPr lang="en-GB" err="1"/>
              <a:t>aan</a:t>
            </a:r>
            <a:r>
              <a:rPr lang="en-GB"/>
              <a:t> de </a:t>
            </a:r>
            <a:r>
              <a:rPr lang="en-GB" err="1"/>
              <a:t>inventarisatieoefening</a:t>
            </a:r>
            <a:endParaRPr lang="en-GB"/>
          </a:p>
        </p:txBody>
      </p:sp>
    </p:spTree>
    <p:extLst>
      <p:ext uri="{BB962C8B-B14F-4D97-AF65-F5344CB8AC3E}">
        <p14:creationId xmlns:p14="http://schemas.microsoft.com/office/powerpoint/2010/main" val="159934210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8C4178931989439E7D21E6A480EE37" ma:contentTypeVersion="4" ma:contentTypeDescription="Create a new document." ma:contentTypeScope="" ma:versionID="88836848fd316ac57d79a090403a23ca">
  <xsd:schema xmlns:xsd="http://www.w3.org/2001/XMLSchema" xmlns:xs="http://www.w3.org/2001/XMLSchema" xmlns:p="http://schemas.microsoft.com/office/2006/metadata/properties" xmlns:ns2="0ac1be12-5e98-4333-9487-dce9bfbd7cce" targetNamespace="http://schemas.microsoft.com/office/2006/metadata/properties" ma:root="true" ma:fieldsID="9a5ed2de318760f4796a5beccd5e66b1" ns2:_="">
    <xsd:import namespace="0ac1be12-5e98-4333-9487-dce9bfbd7c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1be12-5e98-4333-9487-dce9bfbd7c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DED161-8B20-44FB-A564-EC7D925EDE64}">
  <ds:schemaRefs>
    <ds:schemaRef ds:uri="0ac1be12-5e98-4333-9487-dce9bfbd7c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E9BB6A7-914F-4DAC-99DB-4008620A64CE}">
  <ds:schemaRefs>
    <ds:schemaRef ds:uri="http://schemas.microsoft.com/sharepoint/v3/contenttype/forms"/>
  </ds:schemaRefs>
</ds:datastoreItem>
</file>

<file path=customXml/itemProps3.xml><?xml version="1.0" encoding="utf-8"?>
<ds:datastoreItem xmlns:ds="http://schemas.openxmlformats.org/officeDocument/2006/customXml" ds:itemID="{5F1DD894-03C0-46FB-92ED-ECFCA3A8E78E}">
  <ds:schemaRefs>
    <ds:schemaRef ds:uri="0ac1be12-5e98-4333-9487-dce9bfbd7c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3005</Words>
  <Application>Microsoft Office PowerPoint</Application>
  <PresentationFormat>Breedbeeld</PresentationFormat>
  <Paragraphs>423</Paragraphs>
  <Slides>35</Slides>
  <Notes>1</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35</vt:i4>
      </vt:variant>
    </vt:vector>
  </HeadingPairs>
  <TitlesOfParts>
    <vt:vector size="44" baseType="lpstr">
      <vt:lpstr>Aptos</vt:lpstr>
      <vt:lpstr>Aptos Display</vt:lpstr>
      <vt:lpstr>Arial</vt:lpstr>
      <vt:lpstr>Calibri</vt:lpstr>
      <vt:lpstr>Helvetica Neue</vt:lpstr>
      <vt:lpstr>Segoe UI Web (West European)</vt:lpstr>
      <vt:lpstr>Symbol</vt:lpstr>
      <vt:lpstr>Wingdings</vt:lpstr>
      <vt:lpstr>Kantoorthema</vt:lpstr>
      <vt:lpstr>IDENTIFICATIE MILIEUSCHADELIJKE SUBSIDIES Toelichting inventarisatieprotocol   In opdracht van:  Departement Omgeving         Vlaams Gewest</vt:lpstr>
      <vt:lpstr>Agenda </vt:lpstr>
      <vt:lpstr>PowerPoint-presentatie</vt:lpstr>
      <vt:lpstr>Context</vt:lpstr>
      <vt:lpstr>Context</vt:lpstr>
      <vt:lpstr>Context</vt:lpstr>
      <vt:lpstr>Context</vt:lpstr>
      <vt:lpstr>Context</vt:lpstr>
      <vt:lpstr>Context</vt:lpstr>
      <vt:lpstr>PowerPoint-presentatie</vt:lpstr>
      <vt:lpstr>Algemeen stappenplan voor de identificatie  van milieuschadelijke subsidies</vt:lpstr>
      <vt:lpstr>Stap 0: Selectie prioritaire subsides die aan MSS checklist zullen worden onderworpen</vt:lpstr>
      <vt:lpstr>Stap 0: Selectie prioritaire subsides die aan MSS checklist zullen worden onderworpen</vt:lpstr>
      <vt:lpstr>Stap 0: Selectie prioritaire subsidies die aan MSS- checklist zullen worden onderworpen</vt:lpstr>
      <vt:lpstr>Stap 0: Selectie prioritaire subsidies die aan MSS- checklist zullen worden onderworpen</vt:lpstr>
      <vt:lpstr>Stap 0: Selectie prioritaire subsidies die aan MSS- checklist zullen worden onderworpen</vt:lpstr>
      <vt:lpstr>Stap 0: Selectie prioritaire subsidies die aan MSS- checklist zullen worden onderworpen</vt:lpstr>
      <vt:lpstr>Stap 1: Toepassing MSS checklist</vt:lpstr>
      <vt:lpstr>Stap 1: Toepassing MSS checklist</vt:lpstr>
      <vt:lpstr>Stap 2: Evaluatie toewijsbaarheid</vt:lpstr>
      <vt:lpstr>Stap 2b: Evaluatie materialiteit van de impact</vt:lpstr>
      <vt:lpstr>Stap 2b: Evaluatie materialiteit van de impact</vt:lpstr>
      <vt:lpstr>Stap 2b: Evaluatie materialiteit van de impact</vt:lpstr>
      <vt:lpstr>Stap 2b: Evaluatie materialiteit van de impact</vt:lpstr>
      <vt:lpstr>PowerPoint-presentatie</vt:lpstr>
      <vt:lpstr>Algemeen stappenplan voor de identificatie  van milieuschadelijke subsidies</vt:lpstr>
      <vt:lpstr>Stap 0: Stel een lijst met prioritaire subsidies samen</vt:lpstr>
      <vt:lpstr>Stap 1: Pas de MSS-checklist toe op de lijst van  prioritaire subsidies</vt:lpstr>
      <vt:lpstr>Stap 1: Pas de MSS-checklist toe op de lijst van  prioritaire subsidies</vt:lpstr>
      <vt:lpstr>Stap 1: Pas de MSS-checklist toe op de lijst van  prioritaire subsidies</vt:lpstr>
      <vt:lpstr>Stap 1: Pas de MSS-checklist toe op de lijst van  prioritaire subsidies</vt:lpstr>
      <vt:lpstr>Stap 1: Pas de MSS-checklist toe op de lijst van  prioritaire subsidies</vt:lpstr>
      <vt:lpstr>Stap 1: Pas de MSS-checklist toe op de lijst van  prioritaire subsidies</vt:lpstr>
      <vt:lpstr>Vragen en suggesties (werkwijze en inhoud)?</vt:lpstr>
      <vt:lpstr>Contactgegevens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 Wittebolle</dc:creator>
  <cp:lastModifiedBy>Van Veen Janneke</cp:lastModifiedBy>
  <cp:revision>4</cp:revision>
  <cp:lastPrinted>2024-11-26T06:48:52Z</cp:lastPrinted>
  <dcterms:created xsi:type="dcterms:W3CDTF">2024-08-30T13:43:54Z</dcterms:created>
  <dcterms:modified xsi:type="dcterms:W3CDTF">2026-01-06T11:05:25Z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0x010100E28C4178931989439E7D21E6A480EE37</vt:lpwstr>
  </property>
  <property fmtid="{D5CDD505-2E9C-101B-9397-08002B2CF9AE}" pid="3" name="MediaServiceImageTags">
    <vt:lpwstr/>
  </property>
</Properties>
</file>