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charts/chart13.xml" ContentType="application/vnd.openxmlformats-officedocument.drawingml.chart+xml"/>
  <Override PartName="/ppt/drawings/drawing17.xml" ContentType="application/vnd.openxmlformats-officedocument.drawingml.chartshape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harts/chart7.xml" ContentType="application/vnd.openxmlformats-officedocument.drawingml.chart+xml"/>
  <Override PartName="/ppt/drawings/drawing13.xml" ContentType="application/vnd.openxmlformats-officedocument.drawingml.chartshapes+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charts/chart14.xml" ContentType="application/vnd.openxmlformats-officedocument.drawingml.chart+xml"/>
  <Override PartName="/ppt/drawings/drawing18.xml" ContentType="application/vnd.openxmlformats-officedocument.drawingml.chartshape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drawings/drawing16.xml" ContentType="application/vnd.openxmlformats-officedocument.drawingml.chartshapes+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drawings/drawing14.xml" ContentType="application/vnd.openxmlformats-officedocument.drawingml.chartshapes+xml"/>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rawings/drawing19.xml" ContentType="application/vnd.openxmlformats-officedocument.drawingml.chartshape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drawings/drawing9.xml" ContentType="application/vnd.openxmlformats-officedocument.drawingml.chartshapes+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13">
  <p:sldMasterIdLst>
    <p:sldMasterId id="2147483660" r:id="rId4"/>
  </p:sldMasterIdLst>
  <p:notesMasterIdLst>
    <p:notesMasterId r:id="rId68"/>
  </p:notesMasterIdLst>
  <p:handoutMasterIdLst>
    <p:handoutMasterId r:id="rId69"/>
  </p:handoutMasterIdLst>
  <p:sldIdLst>
    <p:sldId id="282" r:id="rId5"/>
    <p:sldId id="283" r:id="rId6"/>
    <p:sldId id="284" r:id="rId7"/>
    <p:sldId id="285" r:id="rId8"/>
    <p:sldId id="287" r:id="rId9"/>
    <p:sldId id="286" r:id="rId10"/>
    <p:sldId id="289"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5" r:id="rId24"/>
    <p:sldId id="306" r:id="rId25"/>
    <p:sldId id="308" r:id="rId26"/>
    <p:sldId id="310" r:id="rId27"/>
    <p:sldId id="311" r:id="rId28"/>
    <p:sldId id="312" r:id="rId29"/>
    <p:sldId id="316" r:id="rId30"/>
    <p:sldId id="313" r:id="rId31"/>
    <p:sldId id="315" r:id="rId32"/>
    <p:sldId id="317" r:id="rId33"/>
    <p:sldId id="318" r:id="rId34"/>
    <p:sldId id="309" r:id="rId35"/>
    <p:sldId id="320" r:id="rId36"/>
    <p:sldId id="321" r:id="rId37"/>
    <p:sldId id="322" r:id="rId38"/>
    <p:sldId id="319" r:id="rId39"/>
    <p:sldId id="323" r:id="rId40"/>
    <p:sldId id="324" r:id="rId41"/>
    <p:sldId id="325" r:id="rId42"/>
    <p:sldId id="326" r:id="rId43"/>
    <p:sldId id="332" r:id="rId44"/>
    <p:sldId id="333" r:id="rId45"/>
    <p:sldId id="334" r:id="rId46"/>
    <p:sldId id="335" r:id="rId47"/>
    <p:sldId id="336" r:id="rId48"/>
    <p:sldId id="337" r:id="rId49"/>
    <p:sldId id="338" r:id="rId50"/>
    <p:sldId id="339" r:id="rId51"/>
    <p:sldId id="340" r:id="rId52"/>
    <p:sldId id="341" r:id="rId53"/>
    <p:sldId id="343" r:id="rId54"/>
    <p:sldId id="344" r:id="rId55"/>
    <p:sldId id="345" r:id="rId56"/>
    <p:sldId id="346" r:id="rId57"/>
    <p:sldId id="347" r:id="rId58"/>
    <p:sldId id="348" r:id="rId59"/>
    <p:sldId id="349" r:id="rId60"/>
    <p:sldId id="350" r:id="rId61"/>
    <p:sldId id="351" r:id="rId62"/>
    <p:sldId id="357" r:id="rId63"/>
    <p:sldId id="360" r:id="rId64"/>
    <p:sldId id="361" r:id="rId65"/>
    <p:sldId id="358" r:id="rId66"/>
    <p:sldId id="359" r:id="rId67"/>
  </p:sldIdLst>
  <p:sldSz cx="9144000" cy="6858000" type="screen4x3"/>
  <p:notesSz cx="6858000" cy="9144000"/>
  <p:embeddedFontLst>
    <p:embeddedFont>
      <p:font typeface="FlandersArtSans-Medium" charset="0"/>
      <p:regular r:id="rId70"/>
    </p:embeddedFont>
    <p:embeddedFont>
      <p:font typeface="Arial Unicode MS" pitchFamily="34" charset="-128"/>
      <p:regular r:id="rId71"/>
    </p:embeddedFont>
    <p:embeddedFont>
      <p:font typeface="Calibri" pitchFamily="34" charset="0"/>
      <p:regular r:id="rId72"/>
      <p:bold r:id="rId73"/>
      <p:italic r:id="rId74"/>
      <p:boldItalic r:id="rId75"/>
    </p:embeddedFont>
    <p:embeddedFont>
      <p:font typeface="Wingdings 3" pitchFamily="18" charset="2"/>
      <p:regular r:id="rId76"/>
    </p:embeddedFont>
    <p:embeddedFont>
      <p:font typeface="FlandersArtSans-Regular" charset="0"/>
      <p:regular r:id="rId77"/>
    </p:embeddedFont>
    <p:embeddedFont>
      <p:font typeface="FlandersArtSans-Bold" charset="0"/>
      <p:bold r:id="rId78"/>
    </p:embeddedFont>
  </p:embeddedFontLst>
  <p:custDataLst>
    <p:tags r:id="rId79"/>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D8B2B"/>
    <a:srgbClr val="EDF7F9"/>
    <a:srgbClr val="333333"/>
    <a:srgbClr val="9B9B9B"/>
    <a:srgbClr val="D26C24"/>
    <a:srgbClr val="D96422"/>
    <a:srgbClr val="C98D3A"/>
    <a:srgbClr val="FFFF00"/>
    <a:srgbClr val="717171"/>
    <a:srgbClr val="6464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86323" autoAdjust="0"/>
  </p:normalViewPr>
  <p:slideViewPr>
    <p:cSldViewPr snapToGrid="0" showGuides="1">
      <p:cViewPr>
        <p:scale>
          <a:sx n="100" d="100"/>
          <a:sy n="100" d="100"/>
        </p:scale>
        <p:origin x="-1146" y="-276"/>
      </p:cViewPr>
      <p:guideLst>
        <p:guide orient="horz" pos="2160"/>
        <p:guide pos="2880"/>
        <p:guide pos="55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305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6" Type="http://schemas.openxmlformats.org/officeDocument/2006/relationships/font" Target="fonts/font7.fntdata"/><Relationship Id="rId7" Type="http://schemas.openxmlformats.org/officeDocument/2006/relationships/slide" Target="slides/slide3.xml"/><Relationship Id="rId71"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5.fntdata"/><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4.fntdata"/><Relationship Id="rId78" Type="http://schemas.openxmlformats.org/officeDocument/2006/relationships/font" Target="fonts/font9.fntdata"/><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77"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3.fntdata"/><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1.fntdata"/><Relationship Id="rId75" Type="http://schemas.openxmlformats.org/officeDocument/2006/relationships/font" Target="fonts/font6.fntdata"/><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werkblad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werkblad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werkblad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werkblad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werkblad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werkblad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werkblad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werkblad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werkblad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werkblad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werkblad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werkblad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werkblad20.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werk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werkblad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werkblad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werkblad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werkblad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werkblad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werkblad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rotX val="30"/>
      <c:perspective val="30"/>
    </c:view3D>
    <c:plotArea>
      <c:layout>
        <c:manualLayout>
          <c:layoutTarget val="inner"/>
          <c:xMode val="edge"/>
          <c:yMode val="edge"/>
          <c:x val="7.5068471337579643E-2"/>
          <c:y val="0.36002751419501761"/>
          <c:w val="0.58358439490445013"/>
          <c:h val="0.60381908989536859"/>
        </c:manualLayout>
      </c:layout>
      <c:pie3DChart>
        <c:varyColors val="1"/>
        <c:ser>
          <c:idx val="0"/>
          <c:order val="0"/>
          <c:tx>
            <c:strRef>
              <c:f>Blad1!$B$1</c:f>
              <c:strCache>
                <c:ptCount val="1"/>
                <c:pt idx="0">
                  <c:v>Hoe tevreden bent u in het algemeen over de leefkwaliteit (veiligheid, kindvriendelijkheid, leefmilieu, ...) in uw buurt?</c:v>
                </c:pt>
              </c:strCache>
            </c:strRef>
          </c:tx>
          <c:dPt>
            <c:idx val="0"/>
            <c:spPr>
              <a:gradFill>
                <a:gsLst>
                  <a:gs pos="0">
                    <a:srgbClr val="005C00"/>
                  </a:gs>
                  <a:gs pos="100000">
                    <a:srgbClr val="009900"/>
                  </a:gs>
                </a:gsLst>
                <a:lin ang="10800000" scaled="1"/>
              </a:gradFill>
            </c:spPr>
            <c:extLst xmlns:c16r2="http://schemas.microsoft.com/office/drawing/2015/06/chart">
              <c:ext xmlns:c16="http://schemas.microsoft.com/office/drawing/2014/chart" uri="{C3380CC4-5D6E-409C-BE32-E72D297353CC}">
                <c16:uniqueId val="{00000000-95CD-44AF-B52A-BD8AA22B5521}"/>
              </c:ext>
            </c:extLst>
          </c:dPt>
          <c:dPt>
            <c:idx val="1"/>
            <c:spPr>
              <a:gradFill>
                <a:gsLst>
                  <a:gs pos="0">
                    <a:srgbClr val="729A00"/>
                  </a:gs>
                  <a:gs pos="100000">
                    <a:srgbClr val="99CC00"/>
                  </a:gs>
                </a:gsLst>
                <a:lin ang="10800000" scaled="1"/>
              </a:gradFill>
            </c:spPr>
            <c:extLst xmlns:c16r2="http://schemas.microsoft.com/office/drawing/2015/06/chart">
              <c:ext xmlns:c16="http://schemas.microsoft.com/office/drawing/2014/chart" uri="{C3380CC4-5D6E-409C-BE32-E72D297353CC}">
                <c16:uniqueId val="{00000001-95CD-44AF-B52A-BD8AA22B5521}"/>
              </c:ext>
            </c:extLst>
          </c:dPt>
          <c:dPt>
            <c:idx val="2"/>
            <c:spPr>
              <a:gradFill>
                <a:gsLst>
                  <a:gs pos="0">
                    <a:srgbClr val="E7CD0F"/>
                  </a:gs>
                  <a:gs pos="100000">
                    <a:srgbClr val="F6FA62"/>
                  </a:gs>
                </a:gsLst>
                <a:lin ang="10800000" scaled="1"/>
              </a:gradFill>
            </c:spPr>
            <c:extLst xmlns:c16r2="http://schemas.microsoft.com/office/drawing/2015/06/chart">
              <c:ext xmlns:c16="http://schemas.microsoft.com/office/drawing/2014/chart" uri="{C3380CC4-5D6E-409C-BE32-E72D297353CC}">
                <c16:uniqueId val="{00000002-95CD-44AF-B52A-BD8AA22B5521}"/>
              </c:ext>
            </c:extLst>
          </c:dPt>
          <c:dPt>
            <c:idx val="3"/>
            <c:spPr>
              <a:solidFill>
                <a:schemeClr val="accent1"/>
              </a:solidFill>
            </c:spPr>
            <c:extLst xmlns:c16r2="http://schemas.microsoft.com/office/drawing/2015/06/chart">
              <c:ext xmlns:c16="http://schemas.microsoft.com/office/drawing/2014/chart" uri="{C3380CC4-5D6E-409C-BE32-E72D297353CC}">
                <c16:uniqueId val="{00000003-95CD-44AF-B52A-BD8AA22B5521}"/>
              </c:ext>
            </c:extLst>
          </c:dPt>
          <c:dPt>
            <c:idx val="4"/>
            <c:spPr>
              <a:gradFill>
                <a:gsLst>
                  <a:gs pos="0">
                    <a:srgbClr val="B80023"/>
                  </a:gs>
                  <a:gs pos="100000">
                    <a:srgbClr val="FF0000"/>
                  </a:gs>
                </a:gsLst>
                <a:lin ang="10800000" scaled="1"/>
              </a:gradFill>
            </c:spPr>
            <c:extLst xmlns:c16r2="http://schemas.microsoft.com/office/drawing/2015/06/chart">
              <c:ext xmlns:c16="http://schemas.microsoft.com/office/drawing/2014/chart" uri="{C3380CC4-5D6E-409C-BE32-E72D297353CC}">
                <c16:uniqueId val="{00000004-95CD-44AF-B52A-BD8AA22B5521}"/>
              </c:ext>
            </c:extLst>
          </c:dPt>
          <c:dLbls>
            <c:dLbl>
              <c:idx val="0"/>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5CD-44AF-B52A-BD8AA22B5521}"/>
                </c:ext>
              </c:extLst>
            </c:dLbl>
            <c:dLbl>
              <c:idx val="1"/>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5CD-44AF-B52A-BD8AA22B5521}"/>
                </c:ext>
              </c:extLst>
            </c:dLbl>
            <c:dLbl>
              <c:idx val="2"/>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5CD-44AF-B52A-BD8AA22B5521}"/>
                </c:ext>
              </c:extLst>
            </c:dLbl>
            <c:dLbl>
              <c:idx val="3"/>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5CD-44AF-B52A-BD8AA22B5521}"/>
                </c:ext>
              </c:extLst>
            </c:dLbl>
            <c:dLbl>
              <c:idx val="4"/>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5CD-44AF-B52A-BD8AA22B5521}"/>
                </c:ext>
              </c:extLst>
            </c:dLbl>
            <c:delete val="1"/>
            <c:numFmt formatCode="#,##0&quot;%&quot;" sourceLinked="0"/>
            <c:spPr>
              <a:noFill/>
              <a:ln>
                <a:noFill/>
              </a:ln>
              <a:effectLst/>
            </c:spPr>
            <c:txPr>
              <a:bodyPr/>
              <a:lstStyle/>
              <a:p>
                <a:pPr>
                  <a:defRPr sz="900" b="1" baseline="0">
                    <a:latin typeface="Arial" pitchFamily="34" charset="0"/>
                    <a:cs typeface="Arial" pitchFamily="34" charset="0"/>
                  </a:defRPr>
                </a:pPr>
                <a:endParaRPr lang="nl-BE"/>
              </a:p>
            </c:txPr>
            <c:dLblPos val="outEnd"/>
            <c:extLst xmlns:c16r2="http://schemas.microsoft.com/office/drawing/2015/06/chart">
              <c:ext xmlns:c15="http://schemas.microsoft.com/office/drawing/2012/chart" uri="{CE6537A1-D6FC-4f65-9D91-7224C49458BB}"/>
            </c:extLst>
          </c:dLbls>
          <c:cat>
            <c:strRef>
              <c:f>Blad1!$A$2:$A$6</c:f>
              <c:strCache>
                <c:ptCount val="5"/>
                <c:pt idx="0">
                  <c:v>Zeer tevreden</c:v>
                </c:pt>
                <c:pt idx="1">
                  <c:v>Tevreden</c:v>
                </c:pt>
                <c:pt idx="2">
                  <c:v>Noch tevreden, noch ontevreden</c:v>
                </c:pt>
                <c:pt idx="3">
                  <c:v>Niet tevreden</c:v>
                </c:pt>
                <c:pt idx="4">
                  <c:v>Helemaal niet tevreden</c:v>
                </c:pt>
              </c:strCache>
            </c:strRef>
          </c:cat>
          <c:val>
            <c:numRef>
              <c:f>Blad1!$B$2:$B$6</c:f>
              <c:numCache>
                <c:formatCode>0.0</c:formatCode>
                <c:ptCount val="5"/>
                <c:pt idx="0">
                  <c:v>15.237939665559548</c:v>
                </c:pt>
                <c:pt idx="1">
                  <c:v>62.823401234450763</c:v>
                </c:pt>
                <c:pt idx="2">
                  <c:v>14.074234921729472</c:v>
                </c:pt>
                <c:pt idx="3">
                  <c:v>6.7303798219620434</c:v>
                </c:pt>
                <c:pt idx="4">
                  <c:v>1.1340443562972007</c:v>
                </c:pt>
              </c:numCache>
            </c:numRef>
          </c:val>
          <c:extLst xmlns:c16r2="http://schemas.microsoft.com/office/drawing/2015/06/chart">
            <c:ext xmlns:c16="http://schemas.microsoft.com/office/drawing/2014/chart" uri="{C3380CC4-5D6E-409C-BE32-E72D297353CC}">
              <c16:uniqueId val="{00000005-95CD-44AF-B52A-BD8AA22B5521}"/>
            </c:ext>
          </c:extLst>
        </c:ser>
      </c:pie3DChart>
    </c:plotArea>
    <c:legend>
      <c:legendPos val="r"/>
      <c:layout>
        <c:manualLayout>
          <c:xMode val="edge"/>
          <c:yMode val="edge"/>
          <c:x val="0.63260668789808938"/>
          <c:y val="0.34152293632856401"/>
          <c:w val="0.35391135881104036"/>
          <c:h val="0.57739862685368981"/>
        </c:manualLayout>
      </c:layout>
      <c:txPr>
        <a:bodyPr/>
        <a:lstStyle/>
        <a:p>
          <a:pPr>
            <a:defRPr sz="900">
              <a:latin typeface="Arial" pitchFamily="34" charset="0"/>
              <a:cs typeface="Arial" pitchFamily="34" charset="0"/>
            </a:defRPr>
          </a:pPr>
          <a:endParaRPr lang="nl-BE"/>
        </a:p>
      </c:txPr>
    </c:legend>
    <c:plotVisOnly val="1"/>
    <c:dispBlanksAs val="zero"/>
  </c:chart>
  <c:spPr>
    <a:ln>
      <a:no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8397995478957413E-2"/>
          <c:y val="0.23231654838053969"/>
          <c:w val="0.67027117208672826"/>
          <c:h val="0.58935900596404267"/>
        </c:manualLayout>
      </c:layout>
      <c:barChart>
        <c:barDir val="col"/>
        <c:grouping val="percentStacked"/>
        <c:ser>
          <c:idx val="4"/>
          <c:order val="0"/>
          <c:tx>
            <c:strRef>
              <c:f>Blad1!$F$1</c:f>
              <c:strCache>
                <c:ptCount val="1"/>
                <c:pt idx="0">
                  <c:v>Elke nacht</c:v>
                </c:pt>
              </c:strCache>
            </c:strRef>
          </c:tx>
          <c:spPr>
            <a:gradFill flip="none" rotWithShape="1">
              <a:gsLst>
                <a:gs pos="0">
                  <a:srgbClr val="B80023"/>
                </a:gs>
                <a:gs pos="100000">
                  <a:srgbClr val="FF0000"/>
                </a:gs>
              </a:gsLst>
              <a:lin ang="10800000" scaled="1"/>
              <a:tileRect/>
            </a:gradFill>
          </c:spPr>
          <c:cat>
            <c:strRef>
              <c:f>Blad1!$A$2:$A$5</c:f>
              <c:strCache>
                <c:ptCount val="4"/>
                <c:pt idx="0">
                  <c:v>Straatverkeer</c:v>
                </c:pt>
                <c:pt idx="1">
                  <c:v>Buren</c:v>
                </c:pt>
                <c:pt idx="2">
                  <c:v>Luchtvaart</c:v>
                </c:pt>
                <c:pt idx="3">
                  <c:v>Treinverkeer</c:v>
                </c:pt>
              </c:strCache>
            </c:strRef>
          </c:cat>
          <c:val>
            <c:numRef>
              <c:f>Blad1!$F$2:$F$5</c:f>
              <c:numCache>
                <c:formatCode>0.0</c:formatCode>
                <c:ptCount val="4"/>
                <c:pt idx="0">
                  <c:v>1.5774816395029219</c:v>
                </c:pt>
                <c:pt idx="1">
                  <c:v>0.46070555512486139</c:v>
                </c:pt>
                <c:pt idx="2">
                  <c:v>0.28696514109848081</c:v>
                </c:pt>
                <c:pt idx="3">
                  <c:v>8.1982763502565184E-2</c:v>
                </c:pt>
              </c:numCache>
            </c:numRef>
          </c:val>
          <c:extLst xmlns:c16r2="http://schemas.microsoft.com/office/drawing/2015/06/chart">
            <c:ext xmlns:c16="http://schemas.microsoft.com/office/drawing/2014/chart" uri="{C3380CC4-5D6E-409C-BE32-E72D297353CC}">
              <c16:uniqueId val="{00000000-9B66-48B5-AF7F-31225996634E}"/>
            </c:ext>
          </c:extLst>
        </c:ser>
        <c:ser>
          <c:idx val="3"/>
          <c:order val="1"/>
          <c:tx>
            <c:strRef>
              <c:f>Blad1!$E$1</c:f>
              <c:strCache>
                <c:ptCount val="1"/>
                <c:pt idx="0">
                  <c:v>Regelmatig</c:v>
                </c:pt>
              </c:strCache>
            </c:strRef>
          </c:tx>
          <c:spPr>
            <a:gradFill>
              <a:gsLst>
                <a:gs pos="0">
                  <a:srgbClr val="E28700"/>
                </a:gs>
                <a:gs pos="100000">
                  <a:srgbClr val="FCC000"/>
                </a:gs>
              </a:gsLst>
              <a:lin ang="10800000" scaled="1"/>
            </a:gradFill>
          </c:spPr>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B66-48B5-AF7F-31225996634E}"/>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B66-48B5-AF7F-31225996634E}"/>
                </c:ext>
              </c:extLst>
            </c:dLbl>
            <c:dLbl>
              <c:idx val="4"/>
              <c:layout>
                <c:manualLayout>
                  <c:x val="-1.7977204904181886E-7"/>
                  <c:y val="-3.3976335482338104E-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B66-48B5-AF7F-31225996634E}"/>
                </c:ext>
              </c:extLst>
            </c:dLbl>
            <c:numFmt formatCode="#,##0" sourceLinked="0"/>
            <c:spPr>
              <a:noFill/>
              <a:ln>
                <a:noFill/>
              </a:ln>
              <a:effectLst/>
            </c:spPr>
            <c:txPr>
              <a:bodyPr/>
              <a:lstStyle/>
              <a:p>
                <a:pPr>
                  <a:defRPr lang="en-US" sz="8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Blad1!$A$2:$A$5</c:f>
              <c:strCache>
                <c:ptCount val="4"/>
                <c:pt idx="0">
                  <c:v>Straatverkeer</c:v>
                </c:pt>
                <c:pt idx="1">
                  <c:v>Buren</c:v>
                </c:pt>
                <c:pt idx="2">
                  <c:v>Luchtvaart</c:v>
                </c:pt>
                <c:pt idx="3">
                  <c:v>Treinverkeer</c:v>
                </c:pt>
              </c:strCache>
            </c:strRef>
          </c:cat>
          <c:val>
            <c:numRef>
              <c:f>Blad1!$E$2:$E$5</c:f>
              <c:numCache>
                <c:formatCode>0.0</c:formatCode>
                <c:ptCount val="4"/>
                <c:pt idx="0">
                  <c:v>6.8274938129001779</c:v>
                </c:pt>
                <c:pt idx="1">
                  <c:v>3.6354632831644307</c:v>
                </c:pt>
                <c:pt idx="2">
                  <c:v>1.4164307002156518</c:v>
                </c:pt>
                <c:pt idx="3">
                  <c:v>0.98855059204331852</c:v>
                </c:pt>
              </c:numCache>
            </c:numRef>
          </c:val>
          <c:extLst xmlns:c16r2="http://schemas.microsoft.com/office/drawing/2015/06/chart">
            <c:ext xmlns:c16="http://schemas.microsoft.com/office/drawing/2014/chart" uri="{C3380CC4-5D6E-409C-BE32-E72D297353CC}">
              <c16:uniqueId val="{00000004-9B66-48B5-AF7F-31225996634E}"/>
            </c:ext>
          </c:extLst>
        </c:ser>
        <c:ser>
          <c:idx val="2"/>
          <c:order val="2"/>
          <c:tx>
            <c:strRef>
              <c:f>Blad1!$D$1</c:f>
              <c:strCache>
                <c:ptCount val="1"/>
                <c:pt idx="0">
                  <c:v>Soms</c:v>
                </c:pt>
              </c:strCache>
            </c:strRef>
          </c:tx>
          <c:spPr>
            <a:gradFill>
              <a:gsLst>
                <a:gs pos="0">
                  <a:srgbClr val="E7CD0F"/>
                </a:gs>
                <a:gs pos="100000">
                  <a:srgbClr val="F6FA62"/>
                </a:gs>
              </a:gsLst>
              <a:lin ang="10800000" scaled="1"/>
            </a:gradFill>
          </c:spPr>
          <c:dLbls>
            <c:numFmt formatCode="#,##0" sourceLinked="0"/>
            <c:spPr>
              <a:noFill/>
              <a:ln>
                <a:noFill/>
              </a:ln>
              <a:effectLst/>
            </c:spPr>
            <c:txPr>
              <a:bodyPr/>
              <a:lstStyle/>
              <a:p>
                <a:pPr>
                  <a:defRPr lang="en-US" sz="900" b="1">
                    <a:solidFill>
                      <a:sysClr val="windowText" lastClr="000000"/>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Blad1!$A$2:$A$5</c:f>
              <c:strCache>
                <c:ptCount val="4"/>
                <c:pt idx="0">
                  <c:v>Straatverkeer</c:v>
                </c:pt>
                <c:pt idx="1">
                  <c:v>Buren</c:v>
                </c:pt>
                <c:pt idx="2">
                  <c:v>Luchtvaart</c:v>
                </c:pt>
                <c:pt idx="3">
                  <c:v>Treinverkeer</c:v>
                </c:pt>
              </c:strCache>
            </c:strRef>
          </c:cat>
          <c:val>
            <c:numRef>
              <c:f>Blad1!$D$2:$D$5</c:f>
              <c:numCache>
                <c:formatCode>0.0</c:formatCode>
                <c:ptCount val="4"/>
                <c:pt idx="0">
                  <c:v>17.294851200871491</c:v>
                </c:pt>
                <c:pt idx="1">
                  <c:v>12.203847638662859</c:v>
                </c:pt>
                <c:pt idx="2">
                  <c:v>4.9898240227343722</c:v>
                </c:pt>
                <c:pt idx="3">
                  <c:v>2.6983010251482953</c:v>
                </c:pt>
              </c:numCache>
            </c:numRef>
          </c:val>
          <c:extLst xmlns:c16r2="http://schemas.microsoft.com/office/drawing/2015/06/chart">
            <c:ext xmlns:c16="http://schemas.microsoft.com/office/drawing/2014/chart" uri="{C3380CC4-5D6E-409C-BE32-E72D297353CC}">
              <c16:uniqueId val="{00000005-9B66-48B5-AF7F-31225996634E}"/>
            </c:ext>
          </c:extLst>
        </c:ser>
        <c:ser>
          <c:idx val="1"/>
          <c:order val="3"/>
          <c:tx>
            <c:strRef>
              <c:f>Blad1!$C$1</c:f>
              <c:strCache>
                <c:ptCount val="1"/>
                <c:pt idx="0">
                  <c:v>Eerder zelden</c:v>
                </c:pt>
              </c:strCache>
            </c:strRef>
          </c:tx>
          <c:spPr>
            <a:gradFill>
              <a:gsLst>
                <a:gs pos="0">
                  <a:srgbClr val="729A00"/>
                </a:gs>
                <a:gs pos="100000">
                  <a:srgbClr val="99CC00"/>
                </a:gs>
              </a:gsLst>
              <a:lin ang="10800000" scaled="1"/>
            </a:gradFill>
          </c:spPr>
          <c:dLbls>
            <c:numFmt formatCode="#,##0" sourceLinked="0"/>
            <c:spPr>
              <a:noFill/>
              <a:ln>
                <a:noFill/>
              </a:ln>
              <a:effectLst/>
            </c:spPr>
            <c:txPr>
              <a:bodyPr/>
              <a:lstStyle/>
              <a:p>
                <a:pPr>
                  <a:defRPr lang="en-US" sz="900" b="1">
                    <a:solidFill>
                      <a:sysClr val="windowText" lastClr="000000"/>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Blad1!$A$2:$A$5</c:f>
              <c:strCache>
                <c:ptCount val="4"/>
                <c:pt idx="0">
                  <c:v>Straatverkeer</c:v>
                </c:pt>
                <c:pt idx="1">
                  <c:v>Buren</c:v>
                </c:pt>
                <c:pt idx="2">
                  <c:v>Luchtvaart</c:v>
                </c:pt>
                <c:pt idx="3">
                  <c:v>Treinverkeer</c:v>
                </c:pt>
              </c:strCache>
            </c:strRef>
          </c:cat>
          <c:val>
            <c:numRef>
              <c:f>Blad1!$C$2:$C$5</c:f>
              <c:numCache>
                <c:formatCode>0.0</c:formatCode>
                <c:ptCount val="4"/>
                <c:pt idx="0">
                  <c:v>31.35979164643874</c:v>
                </c:pt>
                <c:pt idx="1">
                  <c:v>27.600767518884595</c:v>
                </c:pt>
                <c:pt idx="2">
                  <c:v>11.553828403114498</c:v>
                </c:pt>
                <c:pt idx="3">
                  <c:v>7.4813828037895433</c:v>
                </c:pt>
              </c:numCache>
            </c:numRef>
          </c:val>
          <c:extLst xmlns:c16r2="http://schemas.microsoft.com/office/drawing/2015/06/chart">
            <c:ext xmlns:c16="http://schemas.microsoft.com/office/drawing/2014/chart" uri="{C3380CC4-5D6E-409C-BE32-E72D297353CC}">
              <c16:uniqueId val="{00000006-9B66-48B5-AF7F-31225996634E}"/>
            </c:ext>
          </c:extLst>
        </c:ser>
        <c:ser>
          <c:idx val="0"/>
          <c:order val="4"/>
          <c:tx>
            <c:strRef>
              <c:f>Blad1!$B$1</c:f>
              <c:strCache>
                <c:ptCount val="1"/>
                <c:pt idx="0">
                  <c:v>Nooit</c:v>
                </c:pt>
              </c:strCache>
            </c:strRef>
          </c:tx>
          <c:spPr>
            <a:gradFill>
              <a:gsLst>
                <a:gs pos="0">
                  <a:srgbClr val="005C00"/>
                </a:gs>
                <a:gs pos="100000">
                  <a:srgbClr val="009900"/>
                </a:gs>
              </a:gsLst>
              <a:lin ang="10800000" scaled="1"/>
            </a:gradFill>
          </c:spPr>
          <c:dLbls>
            <c:numFmt formatCode="#,##0" sourceLinked="0"/>
            <c:spPr>
              <a:noFill/>
              <a:ln>
                <a:noFill/>
              </a:ln>
              <a:effectLst/>
            </c:spPr>
            <c:txPr>
              <a:bodyPr/>
              <a:lstStyle/>
              <a:p>
                <a:pPr>
                  <a:defRPr lang="en-US" sz="900" b="1">
                    <a:solidFill>
                      <a:schemeClr val="bg1"/>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Blad1!$A$2:$A$5</c:f>
              <c:strCache>
                <c:ptCount val="4"/>
                <c:pt idx="0">
                  <c:v>Straatverkeer</c:v>
                </c:pt>
                <c:pt idx="1">
                  <c:v>Buren</c:v>
                </c:pt>
                <c:pt idx="2">
                  <c:v>Luchtvaart</c:v>
                </c:pt>
                <c:pt idx="3">
                  <c:v>Treinverkeer</c:v>
                </c:pt>
              </c:strCache>
            </c:strRef>
          </c:cat>
          <c:val>
            <c:numRef>
              <c:f>Blad1!$B$2:$B$5</c:f>
              <c:numCache>
                <c:formatCode>0.0</c:formatCode>
                <c:ptCount val="4"/>
                <c:pt idx="0">
                  <c:v>42.940381700285293</c:v>
                </c:pt>
                <c:pt idx="1">
                  <c:v>56.099216004162287</c:v>
                </c:pt>
                <c:pt idx="2">
                  <c:v>81.752951732835442</c:v>
                </c:pt>
                <c:pt idx="3">
                  <c:v>88.749782815515758</c:v>
                </c:pt>
              </c:numCache>
            </c:numRef>
          </c:val>
          <c:extLst xmlns:c16r2="http://schemas.microsoft.com/office/drawing/2015/06/chart">
            <c:ext xmlns:c16="http://schemas.microsoft.com/office/drawing/2014/chart" uri="{C3380CC4-5D6E-409C-BE32-E72D297353CC}">
              <c16:uniqueId val="{00000007-9B66-48B5-AF7F-31225996634E}"/>
            </c:ext>
          </c:extLst>
        </c:ser>
        <c:gapWidth val="120"/>
        <c:overlap val="100"/>
        <c:axId val="264227072"/>
        <c:axId val="264118272"/>
      </c:barChart>
      <c:catAx>
        <c:axId val="264227072"/>
        <c:scaling>
          <c:orientation val="minMax"/>
        </c:scaling>
        <c:axPos val="b"/>
        <c:numFmt formatCode="General" sourceLinked="1"/>
        <c:tickLblPos val="nextTo"/>
        <c:txPr>
          <a:bodyPr/>
          <a:lstStyle/>
          <a:p>
            <a:pPr>
              <a:defRPr lang="en-US" sz="900" b="1" spc="-10" baseline="0">
                <a:solidFill>
                  <a:schemeClr val="tx1">
                    <a:lumMod val="75000"/>
                    <a:lumOff val="25000"/>
                  </a:schemeClr>
                </a:solidFill>
                <a:latin typeface="Arial" pitchFamily="34" charset="0"/>
                <a:cs typeface="Arial" pitchFamily="34" charset="0"/>
              </a:defRPr>
            </a:pPr>
            <a:endParaRPr lang="nl-BE"/>
          </a:p>
        </c:txPr>
        <c:crossAx val="264118272"/>
        <c:crosses val="autoZero"/>
        <c:auto val="1"/>
        <c:lblAlgn val="ctr"/>
        <c:lblOffset val="100"/>
      </c:catAx>
      <c:valAx>
        <c:axId val="264118272"/>
        <c:scaling>
          <c:orientation val="minMax"/>
        </c:scaling>
        <c:axPos val="l"/>
        <c:majorGridlines/>
        <c:numFmt formatCode="0%" sourceLinked="1"/>
        <c:tickLblPos val="nextTo"/>
        <c:txPr>
          <a:bodyPr/>
          <a:lstStyle/>
          <a:p>
            <a:pPr>
              <a:defRPr lang="en-US" sz="900" b="0">
                <a:solidFill>
                  <a:schemeClr val="tx1">
                    <a:lumMod val="75000"/>
                    <a:lumOff val="25000"/>
                  </a:schemeClr>
                </a:solidFill>
                <a:latin typeface="Arial" pitchFamily="34" charset="0"/>
                <a:cs typeface="Arial" pitchFamily="34" charset="0"/>
              </a:defRPr>
            </a:pPr>
            <a:endParaRPr lang="nl-BE"/>
          </a:p>
        </c:txPr>
        <c:crossAx val="264227072"/>
        <c:crosses val="autoZero"/>
        <c:crossBetween val="between"/>
        <c:majorUnit val="0.25"/>
        <c:minorUnit val="0.25"/>
      </c:valAx>
    </c:plotArea>
    <c:legend>
      <c:legendPos val="r"/>
      <c:layout>
        <c:manualLayout>
          <c:xMode val="edge"/>
          <c:yMode val="edge"/>
          <c:x val="0.83469859774401878"/>
          <c:y val="0.10587531567641333"/>
          <c:w val="0.16530140225598142"/>
          <c:h val="0.72693919550795505"/>
        </c:manualLayout>
      </c:layout>
      <c:txPr>
        <a:bodyPr/>
        <a:lstStyle/>
        <a:p>
          <a:pPr>
            <a:defRPr lang="en-US" sz="900" b="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6.9974811039411833E-2"/>
          <c:y val="0.26475944633083326"/>
          <c:w val="0.67220702323406611"/>
          <c:h val="0.54796829640232791"/>
        </c:manualLayout>
      </c:layout>
      <c:lineChart>
        <c:grouping val="standard"/>
        <c:ser>
          <c:idx val="0"/>
          <c:order val="0"/>
          <c:tx>
            <c:strRef>
              <c:f>Blad1!$B$1</c:f>
              <c:strCache>
                <c:ptCount val="1"/>
                <c:pt idx="0">
                  <c:v>Helemaal niet gehinderd</c:v>
                </c:pt>
              </c:strCache>
            </c:strRef>
          </c:tx>
          <c:spPr>
            <a:ln w="9525">
              <a:solidFill>
                <a:srgbClr val="008000"/>
              </a:solidFill>
            </a:ln>
          </c:spPr>
          <c:marker>
            <c:symbol val="diamond"/>
            <c:size val="5"/>
            <c:spPr>
              <a:solidFill>
                <a:srgbClr val="008000"/>
              </a:solidFill>
              <a:ln>
                <a:solidFill>
                  <a:srgbClr val="0080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Blad1!$B$2:$B$6</c:f>
              <c:numCache>
                <c:formatCode>0.0</c:formatCode>
                <c:ptCount val="5"/>
                <c:pt idx="0">
                  <c:v>54.201758272918873</c:v>
                </c:pt>
                <c:pt idx="1">
                  <c:v>55.462148409756786</c:v>
                </c:pt>
                <c:pt idx="2">
                  <c:v>56.976044567531844</c:v>
                </c:pt>
                <c:pt idx="3">
                  <c:v>59.326008794512887</c:v>
                </c:pt>
                <c:pt idx="4">
                  <c:v>56.294304334826613</c:v>
                </c:pt>
              </c:numCache>
            </c:numRef>
          </c:val>
          <c:extLst xmlns:c16r2="http://schemas.microsoft.com/office/drawing/2015/06/chart">
            <c:ext xmlns:c16="http://schemas.microsoft.com/office/drawing/2014/chart" uri="{C3380CC4-5D6E-409C-BE32-E72D297353CC}">
              <c16:uniqueId val="{00000000-D232-49A0-9BC2-AFD84E294D7D}"/>
            </c:ext>
          </c:extLst>
        </c:ser>
        <c:ser>
          <c:idx val="1"/>
          <c:order val="1"/>
          <c:tx>
            <c:strRef>
              <c:f>Blad1!$C$1</c:f>
              <c:strCache>
                <c:ptCount val="1"/>
                <c:pt idx="0">
                  <c:v>Een beetje gehinderd</c:v>
                </c:pt>
              </c:strCache>
            </c:strRef>
          </c:tx>
          <c:spPr>
            <a:ln w="9525">
              <a:solidFill>
                <a:srgbClr val="92D050"/>
              </a:solidFill>
            </a:ln>
          </c:spPr>
          <c:marker>
            <c:symbol val="square"/>
            <c:size val="5"/>
            <c:spPr>
              <a:solidFill>
                <a:srgbClr val="92D050"/>
              </a:solidFill>
              <a:ln>
                <a:solidFill>
                  <a:srgbClr val="92D05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Blad1!$C$2:$C$6</c:f>
              <c:numCache>
                <c:formatCode>0.0</c:formatCode>
                <c:ptCount val="5"/>
                <c:pt idx="0">
                  <c:v>27.08259827050912</c:v>
                </c:pt>
                <c:pt idx="1">
                  <c:v>29.146263614371783</c:v>
                </c:pt>
                <c:pt idx="2">
                  <c:v>27.717540040991825</c:v>
                </c:pt>
                <c:pt idx="3">
                  <c:v>27.387253992493005</c:v>
                </c:pt>
                <c:pt idx="4">
                  <c:v>28.32065884679178</c:v>
                </c:pt>
              </c:numCache>
            </c:numRef>
          </c:val>
          <c:extLst xmlns:c16r2="http://schemas.microsoft.com/office/drawing/2015/06/chart">
            <c:ext xmlns:c16="http://schemas.microsoft.com/office/drawing/2014/chart" uri="{C3380CC4-5D6E-409C-BE32-E72D297353CC}">
              <c16:uniqueId val="{00000001-D232-49A0-9BC2-AFD84E294D7D}"/>
            </c:ext>
          </c:extLst>
        </c:ser>
        <c:ser>
          <c:idx val="2"/>
          <c:order val="2"/>
          <c:tx>
            <c:strRef>
              <c:f>Blad1!$D$1</c:f>
              <c:strCache>
                <c:ptCount val="1"/>
                <c:pt idx="0">
                  <c:v>Tamelijk gehinderd</c:v>
                </c:pt>
              </c:strCache>
            </c:strRef>
          </c:tx>
          <c:spPr>
            <a:ln w="9525">
              <a:solidFill>
                <a:srgbClr val="FFCC00"/>
              </a:solidFill>
            </a:ln>
          </c:spPr>
          <c:marker>
            <c:symbol val="triangle"/>
            <c:size val="5"/>
            <c:spPr>
              <a:solidFill>
                <a:srgbClr val="FFCC00"/>
              </a:solidFill>
              <a:ln>
                <a:solidFill>
                  <a:srgbClr val="FFCC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l"/>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Blad1!$D$2:$D$6</c:f>
              <c:numCache>
                <c:formatCode>0.0</c:formatCode>
                <c:ptCount val="5"/>
                <c:pt idx="0">
                  <c:v>11.774343327810293</c:v>
                </c:pt>
                <c:pt idx="1">
                  <c:v>10.205905238434873</c:v>
                </c:pt>
                <c:pt idx="2">
                  <c:v>9.7935134344462007</c:v>
                </c:pt>
                <c:pt idx="3">
                  <c:v>9.0779465988996595</c:v>
                </c:pt>
                <c:pt idx="4">
                  <c:v>9.9080357848777343</c:v>
                </c:pt>
              </c:numCache>
            </c:numRef>
          </c:val>
          <c:extLst xmlns:c16r2="http://schemas.microsoft.com/office/drawing/2015/06/chart">
            <c:ext xmlns:c16="http://schemas.microsoft.com/office/drawing/2014/chart" uri="{C3380CC4-5D6E-409C-BE32-E72D297353CC}">
              <c16:uniqueId val="{00000002-D232-49A0-9BC2-AFD84E294D7D}"/>
            </c:ext>
          </c:extLst>
        </c:ser>
        <c:ser>
          <c:idx val="3"/>
          <c:order val="3"/>
          <c:tx>
            <c:strRef>
              <c:f>Blad1!$E$1</c:f>
              <c:strCache>
                <c:ptCount val="1"/>
                <c:pt idx="0">
                  <c:v>Ernstig gehinderd</c:v>
                </c:pt>
              </c:strCache>
            </c:strRef>
          </c:tx>
          <c:spPr>
            <a:ln w="9525">
              <a:solidFill>
                <a:schemeClr val="accent6"/>
              </a:solidFill>
            </a:ln>
          </c:spPr>
          <c:marker>
            <c:symbol val="circle"/>
            <c:size val="5"/>
            <c:spPr>
              <a:solidFill>
                <a:schemeClr val="accent6"/>
              </a:solidFill>
              <a:ln>
                <a:solidFill>
                  <a:schemeClr val="accent6"/>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Blad1!$E$2:$E$6</c:f>
              <c:numCache>
                <c:formatCode>0.0</c:formatCode>
                <c:ptCount val="5"/>
                <c:pt idx="0">
                  <c:v>5.5671898618882842</c:v>
                </c:pt>
                <c:pt idx="1">
                  <c:v>4.1281418899547591</c:v>
                </c:pt>
                <c:pt idx="2">
                  <c:v>4.1760366295625904</c:v>
                </c:pt>
                <c:pt idx="3">
                  <c:v>3.4298429323426531</c:v>
                </c:pt>
                <c:pt idx="4">
                  <c:v>4.445644641276643</c:v>
                </c:pt>
              </c:numCache>
            </c:numRef>
          </c:val>
          <c:extLst xmlns:c16r2="http://schemas.microsoft.com/office/drawing/2015/06/chart">
            <c:ext xmlns:c16="http://schemas.microsoft.com/office/drawing/2014/chart" uri="{C3380CC4-5D6E-409C-BE32-E72D297353CC}">
              <c16:uniqueId val="{00000003-D232-49A0-9BC2-AFD84E294D7D}"/>
            </c:ext>
          </c:extLst>
        </c:ser>
        <c:ser>
          <c:idx val="4"/>
          <c:order val="4"/>
          <c:tx>
            <c:strRef>
              <c:f>Blad1!$F$1</c:f>
              <c:strCache>
                <c:ptCount val="1"/>
                <c:pt idx="0">
                  <c:v>Extreem gehinderd</c:v>
                </c:pt>
              </c:strCache>
            </c:strRef>
          </c:tx>
          <c:spPr>
            <a:ln w="9525">
              <a:solidFill>
                <a:srgbClr val="FF0000"/>
              </a:solidFill>
            </a:ln>
          </c:spPr>
          <c:marker>
            <c:symbol val="dash"/>
            <c:size val="5"/>
            <c:spPr>
              <a:solidFill>
                <a:srgbClr val="FF0000"/>
              </a:solidFill>
              <a:ln>
                <a:solidFill>
                  <a:srgbClr val="FF00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l"/>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Blad1!$F$2:$F$6</c:f>
              <c:numCache>
                <c:formatCode>0.0</c:formatCode>
                <c:ptCount val="5"/>
                <c:pt idx="0">
                  <c:v>1.3741102668720824</c:v>
                </c:pt>
                <c:pt idx="1">
                  <c:v>1.0575408474827468</c:v>
                </c:pt>
                <c:pt idx="2">
                  <c:v>1.3368653274674698</c:v>
                </c:pt>
                <c:pt idx="3">
                  <c:v>0.7789476817526404</c:v>
                </c:pt>
                <c:pt idx="4">
                  <c:v>1.031356392226064</c:v>
                </c:pt>
              </c:numCache>
            </c:numRef>
          </c:val>
          <c:extLst xmlns:c16r2="http://schemas.microsoft.com/office/drawing/2015/06/chart">
            <c:ext xmlns:c16="http://schemas.microsoft.com/office/drawing/2014/chart" uri="{C3380CC4-5D6E-409C-BE32-E72D297353CC}">
              <c16:uniqueId val="{00000004-D232-49A0-9BC2-AFD84E294D7D}"/>
            </c:ext>
          </c:extLst>
        </c:ser>
        <c:marker val="1"/>
        <c:axId val="264775168"/>
        <c:axId val="264776704"/>
      </c:lineChart>
      <c:catAx>
        <c:axId val="264775168"/>
        <c:scaling>
          <c:orientation val="minMax"/>
        </c:scaling>
        <c:axPos val="b"/>
        <c:numFmt formatCode="General" sourceLinked="1"/>
        <c:tickLblPos val="nextTo"/>
        <c:txPr>
          <a:bodyPr/>
          <a:lstStyle/>
          <a:p>
            <a:pPr>
              <a:defRPr sz="900" b="1">
                <a:solidFill>
                  <a:schemeClr val="tx1">
                    <a:lumMod val="75000"/>
                    <a:lumOff val="25000"/>
                  </a:schemeClr>
                </a:solidFill>
                <a:latin typeface="Arial" pitchFamily="34" charset="0"/>
                <a:cs typeface="Arial" pitchFamily="34" charset="0"/>
              </a:defRPr>
            </a:pPr>
            <a:endParaRPr lang="nl-BE"/>
          </a:p>
        </c:txPr>
        <c:crossAx val="264776704"/>
        <c:crosses val="autoZero"/>
        <c:auto val="1"/>
        <c:lblAlgn val="ctr"/>
        <c:lblOffset val="100"/>
      </c:catAx>
      <c:valAx>
        <c:axId val="264776704"/>
        <c:scaling>
          <c:orientation val="minMax"/>
          <c:max val="100"/>
          <c:min val="0"/>
        </c:scaling>
        <c:axPos val="l"/>
        <c:majorGridlines/>
        <c:numFmt formatCode="#,##0&quot;%&quot;" sourceLinked="0"/>
        <c:tickLblPos val="nextTo"/>
        <c:txPr>
          <a:bodyPr/>
          <a:lstStyle/>
          <a:p>
            <a:pPr>
              <a:defRPr sz="900">
                <a:latin typeface="Arial" pitchFamily="34" charset="0"/>
                <a:cs typeface="Arial" pitchFamily="34" charset="0"/>
              </a:defRPr>
            </a:pPr>
            <a:endParaRPr lang="nl-BE"/>
          </a:p>
        </c:txPr>
        <c:crossAx val="264775168"/>
        <c:crosses val="autoZero"/>
        <c:crossBetween val="between"/>
        <c:majorUnit val="20"/>
        <c:minorUnit val="20"/>
      </c:valAx>
    </c:plotArea>
    <c:legend>
      <c:legendPos val="r"/>
      <c:layout>
        <c:manualLayout>
          <c:xMode val="edge"/>
          <c:yMode val="edge"/>
          <c:x val="0.74641939388714651"/>
          <c:y val="0.35324298905792301"/>
          <c:w val="0.25358062881028781"/>
          <c:h val="0.46687860663487907"/>
        </c:manualLayout>
      </c:layout>
      <c:txPr>
        <a:bodyPr/>
        <a:lstStyle/>
        <a:p>
          <a:pPr>
            <a:defRPr sz="90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nl-BE"/>
  <c:chart>
    <c:autoTitleDeleted val="1"/>
    <c:view3D>
      <c:rotX val="30"/>
      <c:perspective val="30"/>
    </c:view3D>
    <c:plotArea>
      <c:layout>
        <c:manualLayout>
          <c:layoutTarget val="inner"/>
          <c:xMode val="edge"/>
          <c:yMode val="edge"/>
          <c:x val="7.5068441816056E-2"/>
          <c:y val="0.37575887807410541"/>
          <c:w val="0.58358439490444836"/>
          <c:h val="0.60381908989536859"/>
        </c:manualLayout>
      </c:layout>
      <c:pie3DChart>
        <c:varyColors val="1"/>
        <c:ser>
          <c:idx val="0"/>
          <c:order val="0"/>
          <c:tx>
            <c:strRef>
              <c:f>Blad1!$B$1</c:f>
              <c:strCache>
                <c:ptCount val="1"/>
                <c:pt idx="0">
                  <c:v>In welke mate is de hinder van GELUID veranderd in de laatste twee jaar?</c:v>
                </c:pt>
              </c:strCache>
            </c:strRef>
          </c:tx>
          <c:spPr>
            <a:solidFill>
              <a:schemeClr val="accent1"/>
            </a:solidFill>
          </c:spPr>
          <c:dPt>
            <c:idx val="0"/>
            <c:spPr>
              <a:gradFill>
                <a:gsLst>
                  <a:gs pos="0">
                    <a:srgbClr val="003366"/>
                  </a:gs>
                  <a:gs pos="100000">
                    <a:srgbClr val="00274E"/>
                  </a:gs>
                </a:gsLst>
                <a:lin ang="0" scaled="1"/>
              </a:gradFill>
            </c:spPr>
            <c:extLst xmlns:c16r2="http://schemas.microsoft.com/office/drawing/2015/06/chart">
              <c:ext xmlns:c16="http://schemas.microsoft.com/office/drawing/2014/chart" uri="{C3380CC4-5D6E-409C-BE32-E72D297353CC}">
                <c16:uniqueId val="{00000000-F4E5-4A78-BD24-E6F19E7BA450}"/>
              </c:ext>
            </c:extLst>
          </c:dPt>
          <c:dPt>
            <c:idx val="1"/>
            <c:spPr>
              <a:gradFill>
                <a:gsLst>
                  <a:gs pos="0">
                    <a:sysClr val="window" lastClr="FFFFFF">
                      <a:lumMod val="50000"/>
                    </a:sysClr>
                  </a:gs>
                  <a:gs pos="100000">
                    <a:srgbClr val="CBCBCB"/>
                  </a:gs>
                </a:gsLst>
                <a:lin ang="10800000" scaled="1"/>
              </a:gradFill>
            </c:spPr>
            <c:extLst xmlns:c16r2="http://schemas.microsoft.com/office/drawing/2015/06/chart">
              <c:ext xmlns:c16="http://schemas.microsoft.com/office/drawing/2014/chart" uri="{C3380CC4-5D6E-409C-BE32-E72D297353CC}">
                <c16:uniqueId val="{00000001-F4E5-4A78-BD24-E6F19E7BA450}"/>
              </c:ext>
            </c:extLst>
          </c:dPt>
          <c:dPt>
            <c:idx val="2"/>
            <c:spPr>
              <a:gradFill>
                <a:gsLst>
                  <a:gs pos="0">
                    <a:srgbClr val="B80023"/>
                  </a:gs>
                  <a:gs pos="100000">
                    <a:srgbClr val="FF0000"/>
                  </a:gs>
                </a:gsLst>
                <a:lin ang="10800000" scaled="1"/>
              </a:gradFill>
            </c:spPr>
            <c:extLst xmlns:c16r2="http://schemas.microsoft.com/office/drawing/2015/06/chart">
              <c:ext xmlns:c16="http://schemas.microsoft.com/office/drawing/2014/chart" uri="{C3380CC4-5D6E-409C-BE32-E72D297353CC}">
                <c16:uniqueId val="{00000002-F4E5-4A78-BD24-E6F19E7BA450}"/>
              </c:ext>
            </c:extLst>
          </c:dPt>
          <c:dPt>
            <c:idx val="3"/>
            <c:spPr>
              <a:gradFill>
                <a:gsLst>
                  <a:gs pos="0">
                    <a:srgbClr val="E28700"/>
                  </a:gs>
                  <a:gs pos="100000">
                    <a:srgbClr val="FCC000"/>
                  </a:gs>
                </a:gsLst>
                <a:lin ang="10800000" scaled="1"/>
              </a:gradFill>
            </c:spPr>
            <c:extLst xmlns:c16r2="http://schemas.microsoft.com/office/drawing/2015/06/chart">
              <c:ext xmlns:c16="http://schemas.microsoft.com/office/drawing/2014/chart" uri="{C3380CC4-5D6E-409C-BE32-E72D297353CC}">
                <c16:uniqueId val="{00000003-F4E5-4A78-BD24-E6F19E7BA450}"/>
              </c:ext>
            </c:extLst>
          </c:dPt>
          <c:dPt>
            <c:idx val="4"/>
            <c:spPr>
              <a:gradFill>
                <a:gsLst>
                  <a:gs pos="0">
                    <a:srgbClr val="E7CD0F"/>
                  </a:gs>
                  <a:gs pos="100000">
                    <a:srgbClr val="F6FA62"/>
                  </a:gs>
                </a:gsLst>
                <a:lin ang="10800000" scaled="1"/>
              </a:gradFill>
            </c:spPr>
            <c:extLst xmlns:c16r2="http://schemas.microsoft.com/office/drawing/2015/06/chart">
              <c:ext xmlns:c16="http://schemas.microsoft.com/office/drawing/2014/chart" uri="{C3380CC4-5D6E-409C-BE32-E72D297353CC}">
                <c16:uniqueId val="{00000004-F4E5-4A78-BD24-E6F19E7BA450}"/>
              </c:ext>
            </c:extLst>
          </c:dPt>
          <c:dPt>
            <c:idx val="5"/>
            <c:spPr>
              <a:gradFill>
                <a:gsLst>
                  <a:gs pos="0">
                    <a:srgbClr val="729A00"/>
                  </a:gs>
                  <a:gs pos="100000">
                    <a:srgbClr val="99CC00"/>
                  </a:gs>
                </a:gsLst>
                <a:lin ang="10800000" scaled="1"/>
              </a:gradFill>
            </c:spPr>
            <c:extLst xmlns:c16r2="http://schemas.microsoft.com/office/drawing/2015/06/chart">
              <c:ext xmlns:c16="http://schemas.microsoft.com/office/drawing/2014/chart" uri="{C3380CC4-5D6E-409C-BE32-E72D297353CC}">
                <c16:uniqueId val="{00000005-F4E5-4A78-BD24-E6F19E7BA450}"/>
              </c:ext>
            </c:extLst>
          </c:dPt>
          <c:dPt>
            <c:idx val="6"/>
            <c:spPr>
              <a:gradFill>
                <a:gsLst>
                  <a:gs pos="0">
                    <a:srgbClr val="005C00"/>
                  </a:gs>
                  <a:gs pos="100000">
                    <a:srgbClr val="009900"/>
                  </a:gs>
                </a:gsLst>
                <a:lin ang="10800000" scaled="1"/>
              </a:gradFill>
            </c:spPr>
            <c:extLst xmlns:c16r2="http://schemas.microsoft.com/office/drawing/2015/06/chart">
              <c:ext xmlns:c16="http://schemas.microsoft.com/office/drawing/2014/chart" uri="{C3380CC4-5D6E-409C-BE32-E72D297353CC}">
                <c16:uniqueId val="{00000006-F4E5-4A78-BD24-E6F19E7BA450}"/>
              </c:ext>
            </c:extLst>
          </c:dPt>
          <c:dLbls>
            <c:dLbl>
              <c:idx val="0"/>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4E5-4A78-BD24-E6F19E7BA450}"/>
                </c:ext>
              </c:extLst>
            </c:dLbl>
            <c:dLbl>
              <c:idx val="1"/>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4E5-4A78-BD24-E6F19E7BA450}"/>
                </c:ext>
              </c:extLst>
            </c:dLbl>
            <c:dLbl>
              <c:idx val="2"/>
              <c:layout>
                <c:manualLayout>
                  <c:x val="2.3506852154856477E-2"/>
                  <c:y val="0"/>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4E5-4A78-BD24-E6F19E7BA450}"/>
                </c:ext>
              </c:extLst>
            </c:dLbl>
            <c:dLbl>
              <c:idx val="3"/>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E5-4A78-BD24-E6F19E7BA450}"/>
                </c:ext>
              </c:extLst>
            </c:dLbl>
            <c:dLbl>
              <c:idx val="4"/>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4E5-4A78-BD24-E6F19E7BA450}"/>
                </c:ext>
              </c:extLst>
            </c:dLbl>
            <c:dLbl>
              <c:idx val="5"/>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E5-4A78-BD24-E6F19E7BA450}"/>
                </c:ext>
              </c:extLst>
            </c:dLbl>
            <c:dLbl>
              <c:idx val="6"/>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4E5-4A78-BD24-E6F19E7BA450}"/>
                </c:ext>
              </c:extLst>
            </c:dLbl>
            <c:delete val="1"/>
            <c:numFmt formatCode="#,##0&quot;%&quot;" sourceLinked="0"/>
            <c:spPr>
              <a:noFill/>
              <a:ln>
                <a:noFill/>
              </a:ln>
              <a:effectLst/>
            </c:spPr>
            <c:txPr>
              <a:bodyPr/>
              <a:lstStyle/>
              <a:p>
                <a:pPr>
                  <a:defRPr sz="900" b="1" baseline="0">
                    <a:latin typeface="Arial" pitchFamily="34" charset="0"/>
                    <a:cs typeface="Arial" pitchFamily="34" charset="0"/>
                  </a:defRPr>
                </a:pPr>
                <a:endParaRPr lang="nl-BE"/>
              </a:p>
            </c:txPr>
            <c:dLblPos val="outEnd"/>
            <c:extLst xmlns:c16r2="http://schemas.microsoft.com/office/drawing/2015/06/chart">
              <c:ext xmlns:c15="http://schemas.microsoft.com/office/drawing/2012/chart" uri="{CE6537A1-D6FC-4f65-9D91-7224C49458BB}"/>
            </c:extLst>
          </c:dLbls>
          <c:cat>
            <c:strRef>
              <c:f>Blad1!$A$2:$A$8</c:f>
              <c:strCache>
                <c:ptCount val="7"/>
                <c:pt idx="0">
                  <c:v>Ik woon hier nog geen twee jaar</c:v>
                </c:pt>
                <c:pt idx="1">
                  <c:v>GEEN hinder (toen niet en nu niet)</c:v>
                </c:pt>
                <c:pt idx="2">
                  <c:v>Sterk toegenomen</c:v>
                </c:pt>
                <c:pt idx="3">
                  <c:v>Enigszins toegenomen</c:v>
                </c:pt>
                <c:pt idx="4">
                  <c:v>Hetzelfde gebleven</c:v>
                </c:pt>
                <c:pt idx="5">
                  <c:v>Enigszins afgenomen</c:v>
                </c:pt>
                <c:pt idx="6">
                  <c:v>Sterk afgenomen</c:v>
                </c:pt>
              </c:strCache>
            </c:strRef>
          </c:cat>
          <c:val>
            <c:numRef>
              <c:f>Blad1!$B$2:$B$8</c:f>
              <c:numCache>
                <c:formatCode>0.0</c:formatCode>
                <c:ptCount val="7"/>
                <c:pt idx="0">
                  <c:v>7.9239201221104061</c:v>
                </c:pt>
                <c:pt idx="1">
                  <c:v>50.526352091391864</c:v>
                </c:pt>
                <c:pt idx="2">
                  <c:v>2.8869396351275953</c:v>
                </c:pt>
                <c:pt idx="3">
                  <c:v>7.9325663851205013</c:v>
                </c:pt>
                <c:pt idx="4">
                  <c:v>27.274872925646914</c:v>
                </c:pt>
                <c:pt idx="5">
                  <c:v>2.6943294426238626</c:v>
                </c:pt>
                <c:pt idx="6">
                  <c:v>0.76101939797771745</c:v>
                </c:pt>
              </c:numCache>
            </c:numRef>
          </c:val>
          <c:extLst xmlns:c16r2="http://schemas.microsoft.com/office/drawing/2015/06/chart">
            <c:ext xmlns:c16="http://schemas.microsoft.com/office/drawing/2014/chart" uri="{C3380CC4-5D6E-409C-BE32-E72D297353CC}">
              <c16:uniqueId val="{00000007-F4E5-4A78-BD24-E6F19E7BA450}"/>
            </c:ext>
          </c:extLst>
        </c:ser>
      </c:pie3DChart>
    </c:plotArea>
    <c:legend>
      <c:legendPos val="r"/>
      <c:layout>
        <c:manualLayout>
          <c:xMode val="edge"/>
          <c:yMode val="edge"/>
          <c:x val="0.63929454384746942"/>
          <c:y val="0.2638255225076242"/>
          <c:w val="0.35166436659589811"/>
          <c:h val="0.73475077009840084"/>
        </c:manualLayout>
      </c:layout>
      <c:txPr>
        <a:bodyPr/>
        <a:lstStyle/>
        <a:p>
          <a:pPr>
            <a:defRPr sz="900">
              <a:latin typeface="Arial" pitchFamily="34" charset="0"/>
              <a:cs typeface="Arial" pitchFamily="34" charset="0"/>
            </a:defRPr>
          </a:pPr>
          <a:endParaRPr lang="nl-BE"/>
        </a:p>
      </c:txPr>
    </c:legend>
    <c:plotVisOnly val="1"/>
    <c:dispBlanksAs val="zero"/>
  </c:chart>
  <c:spPr>
    <a:ln>
      <a:noFill/>
    </a:ln>
  </c:sp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nl-BE"/>
  <c:chart>
    <c:autoTitleDeleted val="1"/>
    <c:plotArea>
      <c:layout>
        <c:manualLayout>
          <c:layoutTarget val="inner"/>
          <c:xMode val="edge"/>
          <c:yMode val="edge"/>
          <c:x val="0.47802724014336917"/>
          <c:y val="0.19399304209029558"/>
          <c:w val="0.38757437275986384"/>
          <c:h val="0.74146947905601734"/>
        </c:manualLayout>
      </c:layout>
      <c:barChart>
        <c:barDir val="bar"/>
        <c:grouping val="clustered"/>
        <c:ser>
          <c:idx val="0"/>
          <c:order val="0"/>
          <c:tx>
            <c:strRef>
              <c:f>Blad1!$B$1</c:f>
              <c:strCache>
                <c:ptCount val="1"/>
                <c:pt idx="0">
                  <c:v>Ja</c:v>
                </c:pt>
              </c:strCache>
            </c:strRef>
          </c:tx>
          <c:spPr>
            <a:gradFill flip="none" rotWithShape="1">
              <a:gsLst>
                <a:gs pos="0">
                  <a:srgbClr val="CCFFFF"/>
                </a:gs>
                <a:gs pos="100000">
                  <a:srgbClr val="9BC2C2"/>
                </a:gs>
              </a:gsLst>
              <a:lin ang="5400000" scaled="1"/>
              <a:tileRect/>
            </a:gradFill>
          </c:spPr>
          <c:dLbls>
            <c:numFmt formatCode="#,##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Blad1!$A$2:$A$10</c:f>
              <c:strCache>
                <c:ptCount val="9"/>
                <c:pt idx="0">
                  <c:v>een advocaat gecontacteerd?</c:v>
                </c:pt>
                <c:pt idx="1">
                  <c:v>lid geworden van een actiecomité?</c:v>
                </c:pt>
                <c:pt idx="2">
                  <c:v>reeds meermaals klacht ingediend?</c:v>
                </c:pt>
                <c:pt idx="3">
                  <c:v>uw woning aangepast en/of verbouwd?</c:v>
                </c:pt>
                <c:pt idx="4">
                  <c:v>reeds eenmaal een klacht ingediend?</c:v>
                </c:pt>
                <c:pt idx="5">
                  <c:v>eraan gedacht om te verhuizen?</c:v>
                </c:pt>
                <c:pt idx="6">
                  <c:v>gepraat met zij die het veroorzaken?</c:v>
                </c:pt>
                <c:pt idx="7">
                  <c:v>eraan gedacht om klacht in te dienen?</c:v>
                </c:pt>
                <c:pt idx="8">
                  <c:v>meer aandacht besteed aan het sluiten van deuren, ramen, gordijnen of rolluiken?</c:v>
                </c:pt>
              </c:strCache>
            </c:strRef>
          </c:cat>
          <c:val>
            <c:numRef>
              <c:f>Blad1!$B$2:$B$10</c:f>
              <c:numCache>
                <c:formatCode>0.0</c:formatCode>
                <c:ptCount val="9"/>
                <c:pt idx="0">
                  <c:v>2.6878060510450217</c:v>
                </c:pt>
                <c:pt idx="1">
                  <c:v>4.3754661905167076</c:v>
                </c:pt>
                <c:pt idx="2">
                  <c:v>6.1498032176980377</c:v>
                </c:pt>
                <c:pt idx="3">
                  <c:v>6.4266901275100317</c:v>
                </c:pt>
                <c:pt idx="4">
                  <c:v>11.896148228210004</c:v>
                </c:pt>
                <c:pt idx="5">
                  <c:v>15.002659231990073</c:v>
                </c:pt>
                <c:pt idx="6">
                  <c:v>20.484246808236566</c:v>
                </c:pt>
                <c:pt idx="7">
                  <c:v>35.335341523228308</c:v>
                </c:pt>
                <c:pt idx="8">
                  <c:v>75.919805680283787</c:v>
                </c:pt>
              </c:numCache>
            </c:numRef>
          </c:val>
          <c:extLst xmlns:c16r2="http://schemas.microsoft.com/office/drawing/2015/06/chart">
            <c:ext xmlns:c16="http://schemas.microsoft.com/office/drawing/2014/chart" uri="{C3380CC4-5D6E-409C-BE32-E72D297353CC}">
              <c16:uniqueId val="{00000000-60E6-4A62-9A2F-90D890BF604A}"/>
            </c:ext>
          </c:extLst>
        </c:ser>
        <c:gapWidth val="90"/>
        <c:axId val="265162752"/>
        <c:axId val="265164288"/>
      </c:barChart>
      <c:catAx>
        <c:axId val="265162752"/>
        <c:scaling>
          <c:orientation val="minMax"/>
        </c:scaling>
        <c:axPos val="l"/>
        <c:numFmt formatCode="General" sourceLinked="0"/>
        <c:tickLblPos val="nextTo"/>
        <c:crossAx val="265164288"/>
        <c:crosses val="autoZero"/>
        <c:auto val="1"/>
        <c:lblAlgn val="ctr"/>
        <c:lblOffset val="100"/>
      </c:catAx>
      <c:valAx>
        <c:axId val="265164288"/>
        <c:scaling>
          <c:orientation val="minMax"/>
          <c:max val="100"/>
          <c:min val="0"/>
        </c:scaling>
        <c:axPos val="b"/>
        <c:majorGridlines/>
        <c:numFmt formatCode="#,##0&quot;%&quot;" sourceLinked="0"/>
        <c:tickLblPos val="nextTo"/>
        <c:crossAx val="265162752"/>
        <c:crosses val="autoZero"/>
        <c:crossBetween val="between"/>
        <c:majorUnit val="25"/>
        <c:minorUnit val="25"/>
      </c:valAx>
    </c:plotArea>
    <c:plotVisOnly val="1"/>
    <c:dispBlanksAs val="gap"/>
  </c:chart>
  <c:spPr>
    <a:ln>
      <a:noFill/>
    </a:ln>
  </c:spPr>
  <c:txPr>
    <a:bodyPr/>
    <a:lstStyle/>
    <a:p>
      <a:pPr>
        <a:defRPr>
          <a:latin typeface="Arial" pitchFamily="34" charset="0"/>
          <a:cs typeface="Arial" pitchFamily="34" charset="0"/>
        </a:defRPr>
      </a:pPr>
      <a:endParaRPr lang="nl-BE"/>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nl-BE"/>
  <c:chart>
    <c:plotArea>
      <c:layout>
        <c:manualLayout>
          <c:layoutTarget val="inner"/>
          <c:xMode val="edge"/>
          <c:yMode val="edge"/>
          <c:x val="6.3592918940687984E-2"/>
          <c:y val="0.28287212591959804"/>
          <c:w val="0.6857033495813023"/>
          <c:h val="0.53880332813104737"/>
        </c:manualLayout>
      </c:layout>
      <c:barChart>
        <c:barDir val="col"/>
        <c:grouping val="percentStacked"/>
        <c:ser>
          <c:idx val="4"/>
          <c:order val="0"/>
          <c:tx>
            <c:strRef>
              <c:f>Blad1!$F$1</c:f>
              <c:strCache>
                <c:ptCount val="1"/>
                <c:pt idx="0">
                  <c:v>Extreem gehinderd</c:v>
                </c:pt>
              </c:strCache>
            </c:strRef>
          </c:tx>
          <c:spPr>
            <a:gradFill flip="none" rotWithShape="1">
              <a:gsLst>
                <a:gs pos="0">
                  <a:srgbClr val="B80023"/>
                </a:gs>
                <a:gs pos="100000">
                  <a:srgbClr val="FF0000"/>
                </a:gs>
              </a:gsLst>
              <a:lin ang="10800000" scaled="1"/>
              <a:tileRect/>
            </a:gradFill>
          </c:spPr>
          <c:dLbls>
            <c:dLbl>
              <c:idx val="0"/>
              <c:layout>
                <c:manualLayout>
                  <c:x val="5.1570714006687135E-3"/>
                  <c:y val="4.0926511775395301E-3"/>
                </c:manualLayout>
              </c:layout>
              <c:showVal val="1"/>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8B-4628-AD8A-7FB33D99E97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8B-4628-AD8A-7FB33D99E97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D8B-4628-AD8A-7FB33D99E97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D8B-4628-AD8A-7FB33D99E975}"/>
                </c:ext>
              </c:extLst>
            </c:dLbl>
            <c:dLbl>
              <c:idx val="5"/>
              <c:layout>
                <c:manualLayout>
                  <c:x val="6.876095200891618E-3"/>
                  <c:y val="0"/>
                </c:manualLayout>
              </c:layout>
              <c:showVal val="1"/>
            </c:dLbl>
            <c:numFmt formatCode="#,##0" sourceLinked="0"/>
            <c:spPr>
              <a:noFill/>
              <a:ln>
                <a:noFill/>
              </a:ln>
              <a:effectLst/>
            </c:spPr>
            <c:txPr>
              <a:bodyPr/>
              <a:lstStyle/>
              <a:p>
                <a:pPr>
                  <a:defRPr sz="9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Blad1!$A$2:$A$7</c:f>
              <c:strCache>
                <c:ptCount val="6"/>
                <c:pt idx="0">
                  <c:v>Verkeer</c:v>
                </c:pt>
                <c:pt idx="1">
                  <c:v>Industrie</c:v>
                </c:pt>
                <c:pt idx="2">
                  <c:v>Handel</c:v>
                </c:pt>
                <c:pt idx="3">
                  <c:v>Landbouw</c:v>
                </c:pt>
                <c:pt idx="4">
                  <c:v>Waterzuivering</c:v>
                </c:pt>
                <c:pt idx="5">
                  <c:v>Buren</c:v>
                </c:pt>
              </c:strCache>
            </c:strRef>
          </c:cat>
          <c:val>
            <c:numRef>
              <c:f>Blad1!$F$2:$F$7</c:f>
              <c:numCache>
                <c:formatCode>0.0</c:formatCode>
                <c:ptCount val="6"/>
                <c:pt idx="0">
                  <c:v>0.91695086557808281</c:v>
                </c:pt>
                <c:pt idx="1">
                  <c:v>0.52245227442954545</c:v>
                </c:pt>
                <c:pt idx="2">
                  <c:v>0.10770682361340284</c:v>
                </c:pt>
                <c:pt idx="3">
                  <c:v>0.51171110439842282</c:v>
                </c:pt>
                <c:pt idx="4">
                  <c:v>0.625640797536406</c:v>
                </c:pt>
                <c:pt idx="5">
                  <c:v>1.6514590739255941</c:v>
                </c:pt>
              </c:numCache>
            </c:numRef>
          </c:val>
          <c:extLst xmlns:c16r2="http://schemas.microsoft.com/office/drawing/2015/06/chart">
            <c:ext xmlns:c16="http://schemas.microsoft.com/office/drawing/2014/chart" uri="{C3380CC4-5D6E-409C-BE32-E72D297353CC}">
              <c16:uniqueId val="{00000004-ED8B-4628-AD8A-7FB33D99E975}"/>
            </c:ext>
          </c:extLst>
        </c:ser>
        <c:ser>
          <c:idx val="3"/>
          <c:order val="1"/>
          <c:tx>
            <c:strRef>
              <c:f>Blad1!$E$1</c:f>
              <c:strCache>
                <c:ptCount val="1"/>
                <c:pt idx="0">
                  <c:v>Ernstig gehinderd</c:v>
                </c:pt>
              </c:strCache>
            </c:strRef>
          </c:tx>
          <c:spPr>
            <a:gradFill>
              <a:gsLst>
                <a:gs pos="0">
                  <a:srgbClr val="E28700"/>
                </a:gs>
                <a:gs pos="100000">
                  <a:srgbClr val="FCC000"/>
                </a:gs>
              </a:gsLst>
              <a:lin ang="10800000" scaled="1"/>
            </a:gradFill>
          </c:spPr>
          <c:dLbls>
            <c:dLbl>
              <c:idx val="2"/>
              <c:delete val="1"/>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D8B-4628-AD8A-7FB33D99E975}"/>
                </c:ext>
              </c:extLst>
            </c:dLbl>
            <c:dLbl>
              <c:idx val="4"/>
              <c:layout>
                <c:manualLayout>
                  <c:x val="-1.7977204904181904E-7"/>
                  <c:y val="-3.39763354823382E-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D8B-4628-AD8A-7FB33D99E975}"/>
                </c:ext>
              </c:extLst>
            </c:dLbl>
            <c:numFmt formatCode="#,##0" sourceLinked="0"/>
            <c:spPr>
              <a:noFill/>
              <a:ln>
                <a:noFill/>
              </a:ln>
              <a:effectLst/>
            </c:spPr>
            <c:txPr>
              <a:bodyPr/>
              <a:lstStyle/>
              <a:p>
                <a:pPr>
                  <a:defRPr lang="en-US" sz="9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Blad1!$A$2:$A$7</c:f>
              <c:strCache>
                <c:ptCount val="6"/>
                <c:pt idx="0">
                  <c:v>Verkeer</c:v>
                </c:pt>
                <c:pt idx="1">
                  <c:v>Industrie</c:v>
                </c:pt>
                <c:pt idx="2">
                  <c:v>Handel</c:v>
                </c:pt>
                <c:pt idx="3">
                  <c:v>Landbouw</c:v>
                </c:pt>
                <c:pt idx="4">
                  <c:v>Waterzuivering</c:v>
                </c:pt>
                <c:pt idx="5">
                  <c:v>Buren</c:v>
                </c:pt>
              </c:strCache>
            </c:strRef>
          </c:cat>
          <c:val>
            <c:numRef>
              <c:f>Blad1!$E$2:$E$7</c:f>
              <c:numCache>
                <c:formatCode>0.0</c:formatCode>
                <c:ptCount val="6"/>
                <c:pt idx="0">
                  <c:v>2.5662704225133397</c:v>
                </c:pt>
                <c:pt idx="1">
                  <c:v>1.2942918383647055</c:v>
                </c:pt>
                <c:pt idx="2">
                  <c:v>0.2512911253027853</c:v>
                </c:pt>
                <c:pt idx="3">
                  <c:v>1.1043260121169711</c:v>
                </c:pt>
                <c:pt idx="4">
                  <c:v>1.1457027248682958</c:v>
                </c:pt>
                <c:pt idx="5">
                  <c:v>3.7170952243230202</c:v>
                </c:pt>
              </c:numCache>
            </c:numRef>
          </c:val>
          <c:extLst xmlns:c16r2="http://schemas.microsoft.com/office/drawing/2015/06/chart">
            <c:ext xmlns:c16="http://schemas.microsoft.com/office/drawing/2014/chart" uri="{C3380CC4-5D6E-409C-BE32-E72D297353CC}">
              <c16:uniqueId val="{00000007-ED8B-4628-AD8A-7FB33D99E975}"/>
            </c:ext>
          </c:extLst>
        </c:ser>
        <c:ser>
          <c:idx val="2"/>
          <c:order val="2"/>
          <c:tx>
            <c:strRef>
              <c:f>Blad1!$D$1</c:f>
              <c:strCache>
                <c:ptCount val="1"/>
                <c:pt idx="0">
                  <c:v>Tamelijk gehinderd</c:v>
                </c:pt>
              </c:strCache>
            </c:strRef>
          </c:tx>
          <c:spPr>
            <a:gradFill>
              <a:gsLst>
                <a:gs pos="0">
                  <a:srgbClr val="E7CD0F"/>
                </a:gs>
                <a:gs pos="100000">
                  <a:srgbClr val="F6FA62"/>
                </a:gs>
              </a:gsLst>
              <a:lin ang="10800000" scaled="1"/>
            </a:gradFill>
          </c:spPr>
          <c:dLbls>
            <c:numFmt formatCode="#,##0" sourceLinked="0"/>
            <c:spPr>
              <a:noFill/>
              <a:ln>
                <a:noFill/>
              </a:ln>
              <a:effectLst/>
            </c:spPr>
            <c:txPr>
              <a:bodyPr/>
              <a:lstStyle/>
              <a:p>
                <a:pPr>
                  <a:defRPr lang="en-US" sz="900" b="1">
                    <a:solidFill>
                      <a:sysClr val="windowText" lastClr="000000"/>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Blad1!$A$2:$A$7</c:f>
              <c:strCache>
                <c:ptCount val="6"/>
                <c:pt idx="0">
                  <c:v>Verkeer</c:v>
                </c:pt>
                <c:pt idx="1">
                  <c:v>Industrie</c:v>
                </c:pt>
                <c:pt idx="2">
                  <c:v>Handel</c:v>
                </c:pt>
                <c:pt idx="3">
                  <c:v>Landbouw</c:v>
                </c:pt>
                <c:pt idx="4">
                  <c:v>Waterzuivering</c:v>
                </c:pt>
                <c:pt idx="5">
                  <c:v>Buren</c:v>
                </c:pt>
              </c:strCache>
            </c:strRef>
          </c:cat>
          <c:val>
            <c:numRef>
              <c:f>Blad1!$D$2:$D$7</c:f>
              <c:numCache>
                <c:formatCode>0.0</c:formatCode>
                <c:ptCount val="6"/>
                <c:pt idx="0">
                  <c:v>7.4831545376748974</c:v>
                </c:pt>
                <c:pt idx="1">
                  <c:v>3.6773297317011138</c:v>
                </c:pt>
                <c:pt idx="2">
                  <c:v>0.70128521388765197</c:v>
                </c:pt>
                <c:pt idx="3">
                  <c:v>4.6893648966707904</c:v>
                </c:pt>
                <c:pt idx="4">
                  <c:v>3.6316305912351332</c:v>
                </c:pt>
                <c:pt idx="5">
                  <c:v>9.0722874205755506</c:v>
                </c:pt>
              </c:numCache>
            </c:numRef>
          </c:val>
          <c:extLst xmlns:c16r2="http://schemas.microsoft.com/office/drawing/2015/06/chart">
            <c:ext xmlns:c16="http://schemas.microsoft.com/office/drawing/2014/chart" uri="{C3380CC4-5D6E-409C-BE32-E72D297353CC}">
              <c16:uniqueId val="{00000008-ED8B-4628-AD8A-7FB33D99E975}"/>
            </c:ext>
          </c:extLst>
        </c:ser>
        <c:ser>
          <c:idx val="1"/>
          <c:order val="3"/>
          <c:tx>
            <c:strRef>
              <c:f>Blad1!$C$1</c:f>
              <c:strCache>
                <c:ptCount val="1"/>
                <c:pt idx="0">
                  <c:v>Een beetje gehinderd</c:v>
                </c:pt>
              </c:strCache>
            </c:strRef>
          </c:tx>
          <c:spPr>
            <a:noFill/>
          </c:spPr>
          <c:cat>
            <c:strRef>
              <c:f>Blad1!$A$2:$A$7</c:f>
              <c:strCache>
                <c:ptCount val="6"/>
                <c:pt idx="0">
                  <c:v>Verkeer</c:v>
                </c:pt>
                <c:pt idx="1">
                  <c:v>Industrie</c:v>
                </c:pt>
                <c:pt idx="2">
                  <c:v>Handel</c:v>
                </c:pt>
                <c:pt idx="3">
                  <c:v>Landbouw</c:v>
                </c:pt>
                <c:pt idx="4">
                  <c:v>Waterzuivering</c:v>
                </c:pt>
                <c:pt idx="5">
                  <c:v>Buren</c:v>
                </c:pt>
              </c:strCache>
            </c:strRef>
          </c:cat>
          <c:val>
            <c:numRef>
              <c:f>Blad1!$C$2:$C$7</c:f>
              <c:numCache>
                <c:formatCode>0.0</c:formatCode>
                <c:ptCount val="6"/>
                <c:pt idx="0">
                  <c:v>22.310668442856077</c:v>
                </c:pt>
                <c:pt idx="1">
                  <c:v>12.062353849950359</c:v>
                </c:pt>
                <c:pt idx="2">
                  <c:v>3.872064023371844</c:v>
                </c:pt>
                <c:pt idx="3">
                  <c:v>22.106496413641999</c:v>
                </c:pt>
                <c:pt idx="4">
                  <c:v>14.277607729461868</c:v>
                </c:pt>
                <c:pt idx="5">
                  <c:v>24.761117259623717</c:v>
                </c:pt>
              </c:numCache>
            </c:numRef>
          </c:val>
          <c:extLst xmlns:c16r2="http://schemas.microsoft.com/office/drawing/2015/06/chart">
            <c:ext xmlns:c16="http://schemas.microsoft.com/office/drawing/2014/chart" uri="{C3380CC4-5D6E-409C-BE32-E72D297353CC}">
              <c16:uniqueId val="{00000009-ED8B-4628-AD8A-7FB33D99E975}"/>
            </c:ext>
          </c:extLst>
        </c:ser>
        <c:ser>
          <c:idx val="0"/>
          <c:order val="4"/>
          <c:tx>
            <c:strRef>
              <c:f>Blad1!$B$1</c:f>
              <c:strCache>
                <c:ptCount val="1"/>
                <c:pt idx="0">
                  <c:v>Helemaal niet gehinderd</c:v>
                </c:pt>
              </c:strCache>
            </c:strRef>
          </c:tx>
          <c:spPr>
            <a:noFill/>
          </c:spPr>
          <c:dLbls>
            <c:numFmt formatCode="#,##0" sourceLinked="0"/>
            <c:spPr>
              <a:noFill/>
              <a:ln>
                <a:noFill/>
              </a:ln>
              <a:effectLst/>
            </c:spPr>
            <c:txPr>
              <a:bodyPr/>
              <a:lstStyle/>
              <a:p>
                <a:pPr>
                  <a:defRPr lang="en-US" sz="900" b="1">
                    <a:solidFill>
                      <a:schemeClr val="bg1"/>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Blad1!$A$2:$A$7</c:f>
              <c:strCache>
                <c:ptCount val="6"/>
                <c:pt idx="0">
                  <c:v>Verkeer</c:v>
                </c:pt>
                <c:pt idx="1">
                  <c:v>Industrie</c:v>
                </c:pt>
                <c:pt idx="2">
                  <c:v>Handel</c:v>
                </c:pt>
                <c:pt idx="3">
                  <c:v>Landbouw</c:v>
                </c:pt>
                <c:pt idx="4">
                  <c:v>Waterzuivering</c:v>
                </c:pt>
                <c:pt idx="5">
                  <c:v>Buren</c:v>
                </c:pt>
              </c:strCache>
            </c:strRef>
          </c:cat>
          <c:val>
            <c:numRef>
              <c:f>Blad1!$B$2:$B$7</c:f>
              <c:numCache>
                <c:formatCode>0.0</c:formatCode>
                <c:ptCount val="6"/>
                <c:pt idx="0">
                  <c:v>66.722955731376516</c:v>
                </c:pt>
                <c:pt idx="1">
                  <c:v>82.443572305553573</c:v>
                </c:pt>
                <c:pt idx="2">
                  <c:v>95.067652813823969</c:v>
                </c:pt>
                <c:pt idx="3">
                  <c:v>71.588101573170931</c:v>
                </c:pt>
                <c:pt idx="4">
                  <c:v>80.319418156897498</c:v>
                </c:pt>
                <c:pt idx="5">
                  <c:v>60.798041021550972</c:v>
                </c:pt>
              </c:numCache>
            </c:numRef>
          </c:val>
          <c:extLst xmlns:c16r2="http://schemas.microsoft.com/office/drawing/2015/06/chart">
            <c:ext xmlns:c16="http://schemas.microsoft.com/office/drawing/2014/chart" uri="{C3380CC4-5D6E-409C-BE32-E72D297353CC}">
              <c16:uniqueId val="{0000000A-ED8B-4628-AD8A-7FB33D99E975}"/>
            </c:ext>
          </c:extLst>
        </c:ser>
        <c:gapWidth val="120"/>
        <c:overlap val="100"/>
        <c:axId val="265229056"/>
        <c:axId val="265230592"/>
      </c:barChart>
      <c:catAx>
        <c:axId val="265229056"/>
        <c:scaling>
          <c:orientation val="minMax"/>
        </c:scaling>
        <c:axPos val="b"/>
        <c:numFmt formatCode="General" sourceLinked="1"/>
        <c:tickLblPos val="nextTo"/>
        <c:txPr>
          <a:bodyPr/>
          <a:lstStyle/>
          <a:p>
            <a:pPr>
              <a:defRPr lang="en-US" sz="900" b="1" spc="-10" baseline="0">
                <a:solidFill>
                  <a:schemeClr val="tx1">
                    <a:lumMod val="75000"/>
                    <a:lumOff val="25000"/>
                  </a:schemeClr>
                </a:solidFill>
                <a:latin typeface="Arial" pitchFamily="34" charset="0"/>
                <a:cs typeface="Arial" pitchFamily="34" charset="0"/>
              </a:defRPr>
            </a:pPr>
            <a:endParaRPr lang="nl-BE"/>
          </a:p>
        </c:txPr>
        <c:crossAx val="265230592"/>
        <c:crosses val="autoZero"/>
        <c:auto val="1"/>
        <c:lblAlgn val="ctr"/>
        <c:lblOffset val="100"/>
      </c:catAx>
      <c:valAx>
        <c:axId val="265230592"/>
        <c:scaling>
          <c:orientation val="minMax"/>
          <c:max val="0.5"/>
          <c:min val="0"/>
        </c:scaling>
        <c:axPos val="l"/>
        <c:majorGridlines/>
        <c:numFmt formatCode="0%" sourceLinked="1"/>
        <c:tickLblPos val="nextTo"/>
        <c:txPr>
          <a:bodyPr/>
          <a:lstStyle/>
          <a:p>
            <a:pPr>
              <a:defRPr lang="en-US" sz="900" b="1">
                <a:solidFill>
                  <a:schemeClr val="tx1">
                    <a:lumMod val="75000"/>
                    <a:lumOff val="25000"/>
                  </a:schemeClr>
                </a:solidFill>
                <a:latin typeface="Arial" pitchFamily="34" charset="0"/>
                <a:cs typeface="Arial" pitchFamily="34" charset="0"/>
              </a:defRPr>
            </a:pPr>
            <a:endParaRPr lang="nl-BE"/>
          </a:p>
        </c:txPr>
        <c:crossAx val="265229056"/>
        <c:crosses val="autoZero"/>
        <c:crossBetween val="between"/>
        <c:majorUnit val="0.25"/>
        <c:minorUnit val="0.25"/>
      </c:valAx>
    </c:plotArea>
    <c:legend>
      <c:legendPos val="r"/>
      <c:legendEntry>
        <c:idx val="0"/>
        <c:delete val="1"/>
      </c:legendEntry>
      <c:legendEntry>
        <c:idx val="1"/>
        <c:delete val="1"/>
      </c:legendEntry>
      <c:layout>
        <c:manualLayout>
          <c:xMode val="edge"/>
          <c:yMode val="edge"/>
          <c:x val="0.76769345350288321"/>
          <c:y val="0.50062404874057531"/>
          <c:w val="0.22872710437710544"/>
          <c:h val="0.39225547939930205"/>
        </c:manualLayout>
      </c:layout>
      <c:txPr>
        <a:bodyPr/>
        <a:lstStyle/>
        <a:p>
          <a:pPr>
            <a:defRPr lang="en-US" sz="900" b="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6.9974811039411861E-2"/>
          <c:y val="0.26475944633083326"/>
          <c:w val="0.67220702323406634"/>
          <c:h val="0.54796829640232791"/>
        </c:manualLayout>
      </c:layout>
      <c:lineChart>
        <c:grouping val="standard"/>
        <c:ser>
          <c:idx val="0"/>
          <c:order val="0"/>
          <c:tx>
            <c:strRef>
              <c:f>Blad1!$B$1</c:f>
              <c:strCache>
                <c:ptCount val="1"/>
                <c:pt idx="0">
                  <c:v>Helemaal niet gehinderd</c:v>
                </c:pt>
              </c:strCache>
            </c:strRef>
          </c:tx>
          <c:spPr>
            <a:ln w="9525">
              <a:solidFill>
                <a:srgbClr val="008000"/>
              </a:solidFill>
            </a:ln>
          </c:spPr>
          <c:marker>
            <c:symbol val="diamond"/>
            <c:size val="5"/>
            <c:spPr>
              <a:solidFill>
                <a:srgbClr val="008000"/>
              </a:solidFill>
              <a:ln>
                <a:solidFill>
                  <a:srgbClr val="0080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Blad1!$B$2:$B$6</c:f>
              <c:numCache>
                <c:formatCode>0.0</c:formatCode>
                <c:ptCount val="5"/>
                <c:pt idx="0">
                  <c:v>84.871414814784004</c:v>
                </c:pt>
                <c:pt idx="1">
                  <c:v>86.566697155135614</c:v>
                </c:pt>
                <c:pt idx="2">
                  <c:v>83.281371172233577</c:v>
                </c:pt>
                <c:pt idx="3">
                  <c:v>84.112787936614453</c:v>
                </c:pt>
                <c:pt idx="4">
                  <c:v>79.721850702849679</c:v>
                </c:pt>
              </c:numCache>
            </c:numRef>
          </c:val>
          <c:extLst xmlns:c16r2="http://schemas.microsoft.com/office/drawing/2015/06/chart">
            <c:ext xmlns:c16="http://schemas.microsoft.com/office/drawing/2014/chart" uri="{C3380CC4-5D6E-409C-BE32-E72D297353CC}">
              <c16:uniqueId val="{00000000-D232-49A0-9BC2-AFD84E294D7D}"/>
            </c:ext>
          </c:extLst>
        </c:ser>
        <c:ser>
          <c:idx val="1"/>
          <c:order val="1"/>
          <c:tx>
            <c:strRef>
              <c:f>Blad1!$C$1</c:f>
              <c:strCache>
                <c:ptCount val="1"/>
                <c:pt idx="0">
                  <c:v>Een beetje gehinderd</c:v>
                </c:pt>
              </c:strCache>
            </c:strRef>
          </c:tx>
          <c:spPr>
            <a:ln w="9525">
              <a:solidFill>
                <a:srgbClr val="92D050"/>
              </a:solidFill>
            </a:ln>
          </c:spPr>
          <c:marker>
            <c:symbol val="square"/>
            <c:size val="5"/>
            <c:spPr>
              <a:solidFill>
                <a:srgbClr val="92D050"/>
              </a:solidFill>
              <a:ln>
                <a:solidFill>
                  <a:srgbClr val="92D05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Blad1!$C$2:$C$6</c:f>
              <c:numCache>
                <c:formatCode>0.0</c:formatCode>
                <c:ptCount val="5"/>
                <c:pt idx="0">
                  <c:v>9.9642375246241066</c:v>
                </c:pt>
                <c:pt idx="1">
                  <c:v>9.3044331745573441</c:v>
                </c:pt>
                <c:pt idx="2">
                  <c:v>11.333211224755578</c:v>
                </c:pt>
                <c:pt idx="3">
                  <c:v>11.521891249497287</c:v>
                </c:pt>
                <c:pt idx="4">
                  <c:v>13.470446781781352</c:v>
                </c:pt>
              </c:numCache>
            </c:numRef>
          </c:val>
          <c:extLst xmlns:c16r2="http://schemas.microsoft.com/office/drawing/2015/06/chart">
            <c:ext xmlns:c16="http://schemas.microsoft.com/office/drawing/2014/chart" uri="{C3380CC4-5D6E-409C-BE32-E72D297353CC}">
              <c16:uniqueId val="{00000001-D232-49A0-9BC2-AFD84E294D7D}"/>
            </c:ext>
          </c:extLst>
        </c:ser>
        <c:ser>
          <c:idx val="2"/>
          <c:order val="2"/>
          <c:tx>
            <c:strRef>
              <c:f>Blad1!$D$1</c:f>
              <c:strCache>
                <c:ptCount val="1"/>
                <c:pt idx="0">
                  <c:v>Tamelijk gehinderd</c:v>
                </c:pt>
              </c:strCache>
            </c:strRef>
          </c:tx>
          <c:spPr>
            <a:ln w="9525">
              <a:solidFill>
                <a:srgbClr val="FFCC00"/>
              </a:solidFill>
            </a:ln>
          </c:spPr>
          <c:marker>
            <c:symbol val="triangle"/>
            <c:size val="5"/>
            <c:spPr>
              <a:solidFill>
                <a:srgbClr val="FFCC00"/>
              </a:solidFill>
              <a:ln>
                <a:solidFill>
                  <a:srgbClr val="FFCC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l"/>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Blad1!$D$2:$D$6</c:f>
              <c:numCache>
                <c:formatCode>0.0</c:formatCode>
                <c:ptCount val="5"/>
                <c:pt idx="0">
                  <c:v>3.5886483484558744</c:v>
                </c:pt>
                <c:pt idx="1">
                  <c:v>2.7426656711309261</c:v>
                </c:pt>
                <c:pt idx="2">
                  <c:v>3.6348124755789479</c:v>
                </c:pt>
                <c:pt idx="3">
                  <c:v>3.0518460331708779</c:v>
                </c:pt>
                <c:pt idx="4">
                  <c:v>5.0091354788341018</c:v>
                </c:pt>
              </c:numCache>
            </c:numRef>
          </c:val>
          <c:extLst xmlns:c16r2="http://schemas.microsoft.com/office/drawing/2015/06/chart">
            <c:ext xmlns:c16="http://schemas.microsoft.com/office/drawing/2014/chart" uri="{C3380CC4-5D6E-409C-BE32-E72D297353CC}">
              <c16:uniqueId val="{00000002-D232-49A0-9BC2-AFD84E294D7D}"/>
            </c:ext>
          </c:extLst>
        </c:ser>
        <c:ser>
          <c:idx val="3"/>
          <c:order val="3"/>
          <c:tx>
            <c:strRef>
              <c:f>Blad1!$E$1</c:f>
              <c:strCache>
                <c:ptCount val="1"/>
                <c:pt idx="0">
                  <c:v>Ernstig gehinderd</c:v>
                </c:pt>
              </c:strCache>
            </c:strRef>
          </c:tx>
          <c:spPr>
            <a:ln w="9525">
              <a:solidFill>
                <a:schemeClr val="accent6"/>
              </a:solidFill>
            </a:ln>
          </c:spPr>
          <c:marker>
            <c:symbol val="circle"/>
            <c:size val="5"/>
            <c:spPr>
              <a:solidFill>
                <a:schemeClr val="accent6"/>
              </a:solidFill>
              <a:ln>
                <a:solidFill>
                  <a:schemeClr val="accent6"/>
                </a:solidFill>
              </a:ln>
            </c:spPr>
          </c:marker>
          <c:cat>
            <c:strRef>
              <c:f>Blad1!$A$2:$A$6</c:f>
              <c:strCache>
                <c:ptCount val="5"/>
                <c:pt idx="0">
                  <c:v>SLO-0
2001</c:v>
                </c:pt>
                <c:pt idx="1">
                  <c:v>SLO-1
2004</c:v>
                </c:pt>
                <c:pt idx="2">
                  <c:v>SLO-2
2008</c:v>
                </c:pt>
                <c:pt idx="3">
                  <c:v>SLO-3
2013</c:v>
                </c:pt>
                <c:pt idx="4">
                  <c:v>SLO-4
2018</c:v>
                </c:pt>
              </c:strCache>
            </c:strRef>
          </c:cat>
          <c:val>
            <c:numRef>
              <c:f>Blad1!$E$2:$E$6</c:f>
              <c:numCache>
                <c:formatCode>0.0</c:formatCode>
                <c:ptCount val="5"/>
                <c:pt idx="0">
                  <c:v>1.3204653139060429</c:v>
                </c:pt>
                <c:pt idx="1">
                  <c:v>0.95361317776213506</c:v>
                </c:pt>
                <c:pt idx="2">
                  <c:v>1.4784171481631401</c:v>
                </c:pt>
                <c:pt idx="3">
                  <c:v>0.99177441204260341</c:v>
                </c:pt>
                <c:pt idx="4">
                  <c:v>1.1810915962868342</c:v>
                </c:pt>
              </c:numCache>
            </c:numRef>
          </c:val>
          <c:extLst xmlns:c16r2="http://schemas.microsoft.com/office/drawing/2015/06/chart">
            <c:ext xmlns:c16="http://schemas.microsoft.com/office/drawing/2014/chart" uri="{C3380CC4-5D6E-409C-BE32-E72D297353CC}">
              <c16:uniqueId val="{00000003-D232-49A0-9BC2-AFD84E294D7D}"/>
            </c:ext>
          </c:extLst>
        </c:ser>
        <c:ser>
          <c:idx val="4"/>
          <c:order val="4"/>
          <c:tx>
            <c:strRef>
              <c:f>Blad1!$F$1</c:f>
              <c:strCache>
                <c:ptCount val="1"/>
                <c:pt idx="0">
                  <c:v>Extreem gehinderd</c:v>
                </c:pt>
              </c:strCache>
            </c:strRef>
          </c:tx>
          <c:spPr>
            <a:ln w="9525">
              <a:solidFill>
                <a:srgbClr val="FF0000"/>
              </a:solidFill>
            </a:ln>
          </c:spPr>
          <c:marker>
            <c:symbol val="dash"/>
            <c:size val="5"/>
            <c:spPr>
              <a:solidFill>
                <a:srgbClr val="FF0000"/>
              </a:solidFill>
              <a:ln>
                <a:solidFill>
                  <a:srgbClr val="FF0000"/>
                </a:solidFill>
              </a:ln>
            </c:spPr>
          </c:marker>
          <c:cat>
            <c:strRef>
              <c:f>Blad1!$A$2:$A$6</c:f>
              <c:strCache>
                <c:ptCount val="5"/>
                <c:pt idx="0">
                  <c:v>SLO-0
2001</c:v>
                </c:pt>
                <c:pt idx="1">
                  <c:v>SLO-1
2004</c:v>
                </c:pt>
                <c:pt idx="2">
                  <c:v>SLO-2
2008</c:v>
                </c:pt>
                <c:pt idx="3">
                  <c:v>SLO-3
2013</c:v>
                </c:pt>
                <c:pt idx="4">
                  <c:v>SLO-4
2018</c:v>
                </c:pt>
              </c:strCache>
            </c:strRef>
          </c:cat>
          <c:val>
            <c:numRef>
              <c:f>Blad1!$F$2:$F$6</c:f>
              <c:numCache>
                <c:formatCode>0.0</c:formatCode>
                <c:ptCount val="5"/>
                <c:pt idx="0">
                  <c:v>0.25523399822947745</c:v>
                </c:pt>
                <c:pt idx="1">
                  <c:v>0.4325908214152494</c:v>
                </c:pt>
                <c:pt idx="2">
                  <c:v>0.2721879792689833</c:v>
                </c:pt>
                <c:pt idx="3">
                  <c:v>0.32170036867540958</c:v>
                </c:pt>
                <c:pt idx="4">
                  <c:v>0.61747544024698797</c:v>
                </c:pt>
              </c:numCache>
            </c:numRef>
          </c:val>
          <c:extLst xmlns:c16r2="http://schemas.microsoft.com/office/drawing/2015/06/chart">
            <c:ext xmlns:c16="http://schemas.microsoft.com/office/drawing/2014/chart" uri="{C3380CC4-5D6E-409C-BE32-E72D297353CC}">
              <c16:uniqueId val="{00000004-D232-49A0-9BC2-AFD84E294D7D}"/>
            </c:ext>
          </c:extLst>
        </c:ser>
        <c:marker val="1"/>
        <c:axId val="271000320"/>
        <c:axId val="271002240"/>
      </c:lineChart>
      <c:catAx>
        <c:axId val="271000320"/>
        <c:scaling>
          <c:orientation val="minMax"/>
        </c:scaling>
        <c:axPos val="b"/>
        <c:numFmt formatCode="General" sourceLinked="1"/>
        <c:tickLblPos val="nextTo"/>
        <c:txPr>
          <a:bodyPr/>
          <a:lstStyle/>
          <a:p>
            <a:pPr>
              <a:defRPr sz="900" b="1">
                <a:solidFill>
                  <a:schemeClr val="tx1">
                    <a:lumMod val="75000"/>
                    <a:lumOff val="25000"/>
                  </a:schemeClr>
                </a:solidFill>
                <a:latin typeface="Arial" pitchFamily="34" charset="0"/>
                <a:cs typeface="Arial" pitchFamily="34" charset="0"/>
              </a:defRPr>
            </a:pPr>
            <a:endParaRPr lang="nl-BE"/>
          </a:p>
        </c:txPr>
        <c:crossAx val="271002240"/>
        <c:crosses val="autoZero"/>
        <c:auto val="1"/>
        <c:lblAlgn val="ctr"/>
        <c:lblOffset val="100"/>
      </c:catAx>
      <c:valAx>
        <c:axId val="271002240"/>
        <c:scaling>
          <c:orientation val="minMax"/>
          <c:max val="100"/>
          <c:min val="0"/>
        </c:scaling>
        <c:axPos val="l"/>
        <c:majorGridlines/>
        <c:numFmt formatCode="#,##0&quot;%&quot;" sourceLinked="0"/>
        <c:tickLblPos val="nextTo"/>
        <c:txPr>
          <a:bodyPr/>
          <a:lstStyle/>
          <a:p>
            <a:pPr>
              <a:defRPr sz="900">
                <a:latin typeface="Arial" pitchFamily="34" charset="0"/>
                <a:cs typeface="Arial" pitchFamily="34" charset="0"/>
              </a:defRPr>
            </a:pPr>
            <a:endParaRPr lang="nl-BE"/>
          </a:p>
        </c:txPr>
        <c:crossAx val="271000320"/>
        <c:crosses val="autoZero"/>
        <c:crossBetween val="between"/>
        <c:majorUnit val="20"/>
        <c:minorUnit val="20"/>
      </c:valAx>
    </c:plotArea>
    <c:legend>
      <c:legendPos val="r"/>
      <c:layout>
        <c:manualLayout>
          <c:xMode val="edge"/>
          <c:yMode val="edge"/>
          <c:x val="0.74641939388714651"/>
          <c:y val="0.35324298905792312"/>
          <c:w val="0.25358062881028781"/>
          <c:h val="0.46687860663487929"/>
        </c:manualLayout>
      </c:layout>
      <c:txPr>
        <a:bodyPr/>
        <a:lstStyle/>
        <a:p>
          <a:pPr>
            <a:defRPr sz="90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lang val="nl-BE"/>
  <c:chart>
    <c:autoTitleDeleted val="1"/>
    <c:view3D>
      <c:rotX val="30"/>
      <c:perspective val="30"/>
    </c:view3D>
    <c:plotArea>
      <c:layout>
        <c:manualLayout>
          <c:layoutTarget val="inner"/>
          <c:xMode val="edge"/>
          <c:yMode val="edge"/>
          <c:x val="7.5068441816056028E-2"/>
          <c:y val="0.37575887807410552"/>
          <c:w val="0.58358439490444802"/>
          <c:h val="0.60381908989536859"/>
        </c:manualLayout>
      </c:layout>
      <c:pie3DChart>
        <c:varyColors val="1"/>
        <c:ser>
          <c:idx val="0"/>
          <c:order val="0"/>
          <c:tx>
            <c:strRef>
              <c:f>Blad1!$B$1</c:f>
              <c:strCache>
                <c:ptCount val="1"/>
                <c:pt idx="0">
                  <c:v>In welke mate is de hinder van GELUID veranderd in de laatste twee jaar?</c:v>
                </c:pt>
              </c:strCache>
            </c:strRef>
          </c:tx>
          <c:spPr>
            <a:solidFill>
              <a:schemeClr val="accent1"/>
            </a:solidFill>
          </c:spPr>
          <c:dPt>
            <c:idx val="0"/>
            <c:spPr>
              <a:gradFill>
                <a:gsLst>
                  <a:gs pos="0">
                    <a:srgbClr val="003366"/>
                  </a:gs>
                  <a:gs pos="100000">
                    <a:srgbClr val="00274E"/>
                  </a:gs>
                </a:gsLst>
                <a:lin ang="0" scaled="1"/>
              </a:gradFill>
            </c:spPr>
            <c:extLst xmlns:c16r2="http://schemas.microsoft.com/office/drawing/2015/06/chart">
              <c:ext xmlns:c16="http://schemas.microsoft.com/office/drawing/2014/chart" uri="{C3380CC4-5D6E-409C-BE32-E72D297353CC}">
                <c16:uniqueId val="{00000000-F4E5-4A78-BD24-E6F19E7BA450}"/>
              </c:ext>
            </c:extLst>
          </c:dPt>
          <c:dPt>
            <c:idx val="1"/>
            <c:spPr>
              <a:gradFill>
                <a:gsLst>
                  <a:gs pos="0">
                    <a:sysClr val="window" lastClr="FFFFFF">
                      <a:lumMod val="50000"/>
                    </a:sysClr>
                  </a:gs>
                  <a:gs pos="100000">
                    <a:srgbClr val="CBCBCB"/>
                  </a:gs>
                </a:gsLst>
                <a:lin ang="10800000" scaled="1"/>
              </a:gradFill>
            </c:spPr>
            <c:extLst xmlns:c16r2="http://schemas.microsoft.com/office/drawing/2015/06/chart">
              <c:ext xmlns:c16="http://schemas.microsoft.com/office/drawing/2014/chart" uri="{C3380CC4-5D6E-409C-BE32-E72D297353CC}">
                <c16:uniqueId val="{00000001-F4E5-4A78-BD24-E6F19E7BA450}"/>
              </c:ext>
            </c:extLst>
          </c:dPt>
          <c:dPt>
            <c:idx val="2"/>
            <c:spPr>
              <a:gradFill>
                <a:gsLst>
                  <a:gs pos="0">
                    <a:srgbClr val="B80023"/>
                  </a:gs>
                  <a:gs pos="100000">
                    <a:srgbClr val="FF0000"/>
                  </a:gs>
                </a:gsLst>
                <a:lin ang="10800000" scaled="1"/>
              </a:gradFill>
            </c:spPr>
            <c:extLst xmlns:c16r2="http://schemas.microsoft.com/office/drawing/2015/06/chart">
              <c:ext xmlns:c16="http://schemas.microsoft.com/office/drawing/2014/chart" uri="{C3380CC4-5D6E-409C-BE32-E72D297353CC}">
                <c16:uniqueId val="{00000002-F4E5-4A78-BD24-E6F19E7BA450}"/>
              </c:ext>
            </c:extLst>
          </c:dPt>
          <c:dPt>
            <c:idx val="3"/>
            <c:spPr>
              <a:gradFill>
                <a:gsLst>
                  <a:gs pos="0">
                    <a:srgbClr val="E28700"/>
                  </a:gs>
                  <a:gs pos="100000">
                    <a:srgbClr val="FCC000"/>
                  </a:gs>
                </a:gsLst>
                <a:lin ang="10800000" scaled="1"/>
              </a:gradFill>
            </c:spPr>
            <c:extLst xmlns:c16r2="http://schemas.microsoft.com/office/drawing/2015/06/chart">
              <c:ext xmlns:c16="http://schemas.microsoft.com/office/drawing/2014/chart" uri="{C3380CC4-5D6E-409C-BE32-E72D297353CC}">
                <c16:uniqueId val="{00000003-F4E5-4A78-BD24-E6F19E7BA450}"/>
              </c:ext>
            </c:extLst>
          </c:dPt>
          <c:dPt>
            <c:idx val="4"/>
            <c:spPr>
              <a:gradFill>
                <a:gsLst>
                  <a:gs pos="0">
                    <a:srgbClr val="E7CD0F"/>
                  </a:gs>
                  <a:gs pos="100000">
                    <a:srgbClr val="F6FA62"/>
                  </a:gs>
                </a:gsLst>
                <a:lin ang="10800000" scaled="1"/>
              </a:gradFill>
            </c:spPr>
            <c:extLst xmlns:c16r2="http://schemas.microsoft.com/office/drawing/2015/06/chart">
              <c:ext xmlns:c16="http://schemas.microsoft.com/office/drawing/2014/chart" uri="{C3380CC4-5D6E-409C-BE32-E72D297353CC}">
                <c16:uniqueId val="{00000004-F4E5-4A78-BD24-E6F19E7BA450}"/>
              </c:ext>
            </c:extLst>
          </c:dPt>
          <c:dPt>
            <c:idx val="5"/>
            <c:spPr>
              <a:gradFill>
                <a:gsLst>
                  <a:gs pos="0">
                    <a:srgbClr val="729A00"/>
                  </a:gs>
                  <a:gs pos="100000">
                    <a:srgbClr val="99CC00"/>
                  </a:gs>
                </a:gsLst>
                <a:lin ang="10800000" scaled="1"/>
              </a:gradFill>
            </c:spPr>
            <c:extLst xmlns:c16r2="http://schemas.microsoft.com/office/drawing/2015/06/chart">
              <c:ext xmlns:c16="http://schemas.microsoft.com/office/drawing/2014/chart" uri="{C3380CC4-5D6E-409C-BE32-E72D297353CC}">
                <c16:uniqueId val="{00000005-F4E5-4A78-BD24-E6F19E7BA450}"/>
              </c:ext>
            </c:extLst>
          </c:dPt>
          <c:dPt>
            <c:idx val="6"/>
            <c:spPr>
              <a:gradFill>
                <a:gsLst>
                  <a:gs pos="0">
                    <a:srgbClr val="005C00"/>
                  </a:gs>
                  <a:gs pos="100000">
                    <a:srgbClr val="009900"/>
                  </a:gs>
                </a:gsLst>
                <a:lin ang="10800000" scaled="1"/>
              </a:gradFill>
            </c:spPr>
            <c:extLst xmlns:c16r2="http://schemas.microsoft.com/office/drawing/2015/06/chart">
              <c:ext xmlns:c16="http://schemas.microsoft.com/office/drawing/2014/chart" uri="{C3380CC4-5D6E-409C-BE32-E72D297353CC}">
                <c16:uniqueId val="{00000006-F4E5-4A78-BD24-E6F19E7BA450}"/>
              </c:ext>
            </c:extLst>
          </c:dPt>
          <c:dLbls>
            <c:dLbl>
              <c:idx val="0"/>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4E5-4A78-BD24-E6F19E7BA450}"/>
                </c:ext>
              </c:extLst>
            </c:dLbl>
            <c:dLbl>
              <c:idx val="1"/>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4E5-4A78-BD24-E6F19E7BA450}"/>
                </c:ext>
              </c:extLst>
            </c:dLbl>
            <c:dLbl>
              <c:idx val="2"/>
              <c:layout>
                <c:manualLayout>
                  <c:x val="5.4246581895822672E-3"/>
                  <c:y val="-9.6060950914023058E-2"/>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4E5-4A78-BD24-E6F19E7BA450}"/>
                </c:ext>
              </c:extLst>
            </c:dLbl>
            <c:dLbl>
              <c:idx val="3"/>
              <c:layout>
                <c:manualLayout>
                  <c:x val="1.6575152990586286E-17"/>
                  <c:y val="-0.11352657835293634"/>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E5-4A78-BD24-E6F19E7BA450}"/>
                </c:ext>
              </c:extLst>
            </c:dLbl>
            <c:dLbl>
              <c:idx val="4"/>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4E5-4A78-BD24-E6F19E7BA450}"/>
                </c:ext>
              </c:extLst>
            </c:dLbl>
            <c:dLbl>
              <c:idx val="5"/>
              <c:layout>
                <c:manualLayout>
                  <c:x val="-1.4465755172219371E-2"/>
                  <c:y val="-8.7328137194566408E-3"/>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E5-4A78-BD24-E6F19E7BA450}"/>
                </c:ext>
              </c:extLst>
            </c:dLbl>
            <c:dLbl>
              <c:idx val="6"/>
              <c:layout>
                <c:manualLayout>
                  <c:x val="1.2657535775691947E-2"/>
                  <c:y val="-2.1832034298641598E-2"/>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4E5-4A78-BD24-E6F19E7BA450}"/>
                </c:ext>
              </c:extLst>
            </c:dLbl>
            <c:delete val="1"/>
            <c:numFmt formatCode="#,##0&quot;%&quot;" sourceLinked="0"/>
            <c:spPr>
              <a:noFill/>
              <a:ln>
                <a:noFill/>
              </a:ln>
              <a:effectLst/>
            </c:spPr>
            <c:txPr>
              <a:bodyPr/>
              <a:lstStyle/>
              <a:p>
                <a:pPr>
                  <a:defRPr sz="900" b="1" baseline="0">
                    <a:latin typeface="Arial" pitchFamily="34" charset="0"/>
                    <a:cs typeface="Arial" pitchFamily="34" charset="0"/>
                  </a:defRPr>
                </a:pPr>
                <a:endParaRPr lang="nl-BE"/>
              </a:p>
            </c:txPr>
            <c:dLblPos val="outEnd"/>
            <c:extLst xmlns:c16r2="http://schemas.microsoft.com/office/drawing/2015/06/chart">
              <c:ext xmlns:c15="http://schemas.microsoft.com/office/drawing/2012/chart" uri="{CE6537A1-D6FC-4f65-9D91-7224C49458BB}"/>
            </c:extLst>
          </c:dLbls>
          <c:cat>
            <c:strRef>
              <c:f>Blad1!$A$2:$A$8</c:f>
              <c:strCache>
                <c:ptCount val="7"/>
                <c:pt idx="0">
                  <c:v>Ik woon hier nog geen twee jaar</c:v>
                </c:pt>
                <c:pt idx="1">
                  <c:v>GEEN hinder (toen niet en nu niet)</c:v>
                </c:pt>
                <c:pt idx="2">
                  <c:v>Sterk toegenomen</c:v>
                </c:pt>
                <c:pt idx="3">
                  <c:v>Enigszins toegenomen</c:v>
                </c:pt>
                <c:pt idx="4">
                  <c:v>Hetzelfde gebleven</c:v>
                </c:pt>
                <c:pt idx="5">
                  <c:v>Enigszins afgenomen</c:v>
                </c:pt>
                <c:pt idx="6">
                  <c:v>Sterk afgenomen</c:v>
                </c:pt>
              </c:strCache>
            </c:strRef>
          </c:cat>
          <c:val>
            <c:numRef>
              <c:f>Blad1!$B$2:$B$8</c:f>
              <c:numCache>
                <c:formatCode>0.0</c:formatCode>
                <c:ptCount val="7"/>
                <c:pt idx="0">
                  <c:v>8.0429713880369373</c:v>
                </c:pt>
                <c:pt idx="1">
                  <c:v>62.163810341832232</c:v>
                </c:pt>
                <c:pt idx="2">
                  <c:v>1.1261486882390104</c:v>
                </c:pt>
                <c:pt idx="3">
                  <c:v>3.6656104919969312</c:v>
                </c:pt>
                <c:pt idx="4">
                  <c:v>23.693808557367895</c:v>
                </c:pt>
                <c:pt idx="5">
                  <c:v>0.93082258692939235</c:v>
                </c:pt>
                <c:pt idx="6">
                  <c:v>0.37682794559674687</c:v>
                </c:pt>
              </c:numCache>
            </c:numRef>
          </c:val>
          <c:extLst xmlns:c16r2="http://schemas.microsoft.com/office/drawing/2015/06/chart">
            <c:ext xmlns:c16="http://schemas.microsoft.com/office/drawing/2014/chart" uri="{C3380CC4-5D6E-409C-BE32-E72D297353CC}">
              <c16:uniqueId val="{00000007-F4E5-4A78-BD24-E6F19E7BA450}"/>
            </c:ext>
          </c:extLst>
        </c:ser>
      </c:pie3DChart>
    </c:plotArea>
    <c:legend>
      <c:legendPos val="r"/>
      <c:layout>
        <c:manualLayout>
          <c:xMode val="edge"/>
          <c:yMode val="edge"/>
          <c:x val="0.63929454384746942"/>
          <c:y val="0.26382552250762431"/>
          <c:w val="0.35166436659589823"/>
          <c:h val="0.73475077009840106"/>
        </c:manualLayout>
      </c:layout>
      <c:txPr>
        <a:bodyPr/>
        <a:lstStyle/>
        <a:p>
          <a:pPr>
            <a:defRPr sz="900">
              <a:latin typeface="Arial" pitchFamily="34" charset="0"/>
              <a:cs typeface="Arial" pitchFamily="34" charset="0"/>
            </a:defRPr>
          </a:pPr>
          <a:endParaRPr lang="nl-BE"/>
        </a:p>
      </c:txPr>
    </c:legend>
    <c:plotVisOnly val="1"/>
    <c:dispBlanksAs val="zero"/>
  </c:chart>
  <c:spPr>
    <a:ln>
      <a:noFill/>
    </a:ln>
  </c:sp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nl-BE"/>
  <c:chart>
    <c:autoTitleDeleted val="1"/>
    <c:plotArea>
      <c:layout>
        <c:manualLayout>
          <c:layoutTarget val="inner"/>
          <c:xMode val="edge"/>
          <c:yMode val="edge"/>
          <c:x val="0.47802724014336917"/>
          <c:y val="0.19399304209029569"/>
          <c:w val="0.38757437275986417"/>
          <c:h val="0.74146947905601734"/>
        </c:manualLayout>
      </c:layout>
      <c:barChart>
        <c:barDir val="bar"/>
        <c:grouping val="clustered"/>
        <c:ser>
          <c:idx val="0"/>
          <c:order val="0"/>
          <c:tx>
            <c:strRef>
              <c:f>Blad1!$B$1</c:f>
              <c:strCache>
                <c:ptCount val="1"/>
                <c:pt idx="0">
                  <c:v>Ja</c:v>
                </c:pt>
              </c:strCache>
            </c:strRef>
          </c:tx>
          <c:spPr>
            <a:gradFill flip="none" rotWithShape="1">
              <a:gsLst>
                <a:gs pos="0">
                  <a:srgbClr val="CCFFFF"/>
                </a:gs>
                <a:gs pos="100000">
                  <a:srgbClr val="9BC2C2"/>
                </a:gs>
              </a:gsLst>
              <a:lin ang="5400000" scaled="1"/>
              <a:tileRect/>
            </a:gradFill>
          </c:spPr>
          <c:dLbls>
            <c:numFmt formatCode="#,##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Blad1!$A$2:$A$10</c:f>
              <c:strCache>
                <c:ptCount val="9"/>
                <c:pt idx="0">
                  <c:v>een advocaat gecontacteerd?</c:v>
                </c:pt>
                <c:pt idx="1">
                  <c:v>reeds meermaals klacht ingediend?</c:v>
                </c:pt>
                <c:pt idx="2">
                  <c:v>lid geworden van een actiecomité?</c:v>
                </c:pt>
                <c:pt idx="3">
                  <c:v>reeds eenmaal een klacht ingediend?</c:v>
                </c:pt>
                <c:pt idx="4">
                  <c:v>eraan gedacht om te verhuizen?</c:v>
                </c:pt>
                <c:pt idx="5">
                  <c:v>gepraat met zij die het veroorzaken?</c:v>
                </c:pt>
                <c:pt idx="6">
                  <c:v>uw woning aangepast en/of verbouwd?</c:v>
                </c:pt>
                <c:pt idx="7">
                  <c:v>eraan gedacht om klacht in te dienen?</c:v>
                </c:pt>
                <c:pt idx="8">
                  <c:v>meer aandacht besteed aan het sluiten van deuren, ramen, gordijnen of rolluiken?</c:v>
                </c:pt>
              </c:strCache>
            </c:strRef>
          </c:cat>
          <c:val>
            <c:numRef>
              <c:f>Blad1!$B$2:$B$10</c:f>
              <c:numCache>
                <c:formatCode>0.0</c:formatCode>
                <c:ptCount val="9"/>
                <c:pt idx="0">
                  <c:v>2.1043319728158383</c:v>
                </c:pt>
                <c:pt idx="1">
                  <c:v>2.8909626987511103</c:v>
                </c:pt>
                <c:pt idx="2">
                  <c:v>3.7773275562137978</c:v>
                </c:pt>
                <c:pt idx="3">
                  <c:v>6.2744627808919402</c:v>
                </c:pt>
                <c:pt idx="4">
                  <c:v>7.234840662588879</c:v>
                </c:pt>
                <c:pt idx="5">
                  <c:v>9.9459704043469213</c:v>
                </c:pt>
                <c:pt idx="6">
                  <c:v>15.135624645838936</c:v>
                </c:pt>
                <c:pt idx="7">
                  <c:v>17.501200418241076</c:v>
                </c:pt>
                <c:pt idx="8">
                  <c:v>81.206956593550387</c:v>
                </c:pt>
              </c:numCache>
            </c:numRef>
          </c:val>
          <c:extLst xmlns:c16r2="http://schemas.microsoft.com/office/drawing/2015/06/chart">
            <c:ext xmlns:c16="http://schemas.microsoft.com/office/drawing/2014/chart" uri="{C3380CC4-5D6E-409C-BE32-E72D297353CC}">
              <c16:uniqueId val="{00000000-60E6-4A62-9A2F-90D890BF604A}"/>
            </c:ext>
          </c:extLst>
        </c:ser>
        <c:gapWidth val="90"/>
        <c:axId val="271248768"/>
        <c:axId val="271348864"/>
      </c:barChart>
      <c:catAx>
        <c:axId val="271248768"/>
        <c:scaling>
          <c:orientation val="minMax"/>
        </c:scaling>
        <c:axPos val="l"/>
        <c:numFmt formatCode="General" sourceLinked="0"/>
        <c:tickLblPos val="nextTo"/>
        <c:crossAx val="271348864"/>
        <c:crosses val="autoZero"/>
        <c:auto val="1"/>
        <c:lblAlgn val="ctr"/>
        <c:lblOffset val="100"/>
      </c:catAx>
      <c:valAx>
        <c:axId val="271348864"/>
        <c:scaling>
          <c:orientation val="minMax"/>
          <c:max val="100"/>
          <c:min val="0"/>
        </c:scaling>
        <c:axPos val="b"/>
        <c:majorGridlines/>
        <c:numFmt formatCode="#,##0&quot;%&quot;" sourceLinked="0"/>
        <c:tickLblPos val="nextTo"/>
        <c:crossAx val="271248768"/>
        <c:crosses val="autoZero"/>
        <c:crossBetween val="between"/>
        <c:majorUnit val="25"/>
        <c:minorUnit val="25"/>
      </c:valAx>
    </c:plotArea>
    <c:plotVisOnly val="1"/>
    <c:dispBlanksAs val="gap"/>
  </c:chart>
  <c:spPr>
    <a:ln>
      <a:noFill/>
    </a:ln>
  </c:spPr>
  <c:txPr>
    <a:bodyPr/>
    <a:lstStyle/>
    <a:p>
      <a:pPr>
        <a:defRPr>
          <a:latin typeface="Arial" pitchFamily="34" charset="0"/>
          <a:cs typeface="Arial" pitchFamily="34" charset="0"/>
        </a:defRPr>
      </a:pPr>
      <a:endParaRPr lang="nl-BE"/>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lang val="nl-BE"/>
  <c:chart>
    <c:plotArea>
      <c:layout>
        <c:manualLayout>
          <c:layoutTarget val="inner"/>
          <c:xMode val="edge"/>
          <c:yMode val="edge"/>
          <c:x val="6.3592918940687984E-2"/>
          <c:y val="0.28287212591959804"/>
          <c:w val="0.6857033495813023"/>
          <c:h val="0.53880332813104737"/>
        </c:manualLayout>
      </c:layout>
      <c:barChart>
        <c:barDir val="col"/>
        <c:grouping val="percentStacked"/>
        <c:ser>
          <c:idx val="4"/>
          <c:order val="0"/>
          <c:tx>
            <c:strRef>
              <c:f>Blad1!$F$1</c:f>
              <c:strCache>
                <c:ptCount val="1"/>
                <c:pt idx="0">
                  <c:v>Extreem gehinderd</c:v>
                </c:pt>
              </c:strCache>
            </c:strRef>
          </c:tx>
          <c:spPr>
            <a:gradFill flip="none" rotWithShape="1">
              <a:gsLst>
                <a:gs pos="0">
                  <a:srgbClr val="B80023"/>
                </a:gs>
                <a:gs pos="100000">
                  <a:srgbClr val="FF0000"/>
                </a:gs>
              </a:gsLst>
              <a:lin ang="10800000" scaled="1"/>
              <a:tileRect/>
            </a:gradFill>
          </c:spPr>
          <c:cat>
            <c:strRef>
              <c:f>Blad1!$A$2:$A$6</c:f>
              <c:strCache>
                <c:ptCount val="5"/>
                <c:pt idx="0">
                  <c:v>Verkeer</c:v>
                </c:pt>
                <c:pt idx="1">
                  <c:v>Industrie</c:v>
                </c:pt>
                <c:pt idx="2">
                  <c:v>Recreatie</c:v>
                </c:pt>
                <c:pt idx="3">
                  <c:v>Landbouw</c:v>
                </c:pt>
                <c:pt idx="4">
                  <c:v>Buren</c:v>
                </c:pt>
              </c:strCache>
            </c:strRef>
          </c:cat>
          <c:val>
            <c:numRef>
              <c:f>Blad1!$F$2:$F$6</c:f>
              <c:numCache>
                <c:formatCode>0.0</c:formatCode>
                <c:ptCount val="5"/>
                <c:pt idx="0">
                  <c:v>0.49037881240268311</c:v>
                </c:pt>
                <c:pt idx="1">
                  <c:v>0.18274278306935687</c:v>
                </c:pt>
                <c:pt idx="2">
                  <c:v>0.3611482348747489</c:v>
                </c:pt>
                <c:pt idx="3">
                  <c:v>9.5570201929442586E-2</c:v>
                </c:pt>
                <c:pt idx="4">
                  <c:v>0.21862413926091059</c:v>
                </c:pt>
              </c:numCache>
            </c:numRef>
          </c:val>
          <c:extLst xmlns:c16r2="http://schemas.microsoft.com/office/drawing/2015/06/chart">
            <c:ext xmlns:c16="http://schemas.microsoft.com/office/drawing/2014/chart" uri="{C3380CC4-5D6E-409C-BE32-E72D297353CC}">
              <c16:uniqueId val="{00000004-ED8B-4628-AD8A-7FB33D99E975}"/>
            </c:ext>
          </c:extLst>
        </c:ser>
        <c:ser>
          <c:idx val="3"/>
          <c:order val="1"/>
          <c:tx>
            <c:strRef>
              <c:f>Blad1!$E$1</c:f>
              <c:strCache>
                <c:ptCount val="1"/>
                <c:pt idx="0">
                  <c:v>Ernstig gehinderd</c:v>
                </c:pt>
              </c:strCache>
            </c:strRef>
          </c:tx>
          <c:spPr>
            <a:gradFill>
              <a:gsLst>
                <a:gs pos="0">
                  <a:srgbClr val="E28700"/>
                </a:gs>
                <a:gs pos="100000">
                  <a:srgbClr val="FCC000"/>
                </a:gs>
              </a:gsLst>
              <a:lin ang="10800000" scaled="1"/>
            </a:gradFill>
          </c:spPr>
          <c:dLbls>
            <c:dLbl>
              <c:idx val="1"/>
              <c:delete val="1"/>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D8B-4628-AD8A-7FB33D99E97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D8B-4628-AD8A-7FB33D99E975}"/>
                </c:ext>
              </c:extLst>
            </c:dLbl>
            <c:numFmt formatCode="#,##0" sourceLinked="0"/>
            <c:spPr>
              <a:noFill/>
              <a:ln>
                <a:noFill/>
              </a:ln>
              <a:effectLst/>
            </c:spPr>
            <c:txPr>
              <a:bodyPr/>
              <a:lstStyle/>
              <a:p>
                <a:pPr>
                  <a:defRPr lang="en-US" sz="9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Verkeer</c:v>
                </c:pt>
                <c:pt idx="1">
                  <c:v>Industrie</c:v>
                </c:pt>
                <c:pt idx="2">
                  <c:v>Recreatie</c:v>
                </c:pt>
                <c:pt idx="3">
                  <c:v>Landbouw</c:v>
                </c:pt>
                <c:pt idx="4">
                  <c:v>Buren</c:v>
                </c:pt>
              </c:strCache>
            </c:strRef>
          </c:cat>
          <c:val>
            <c:numRef>
              <c:f>Blad1!$E$2:$E$6</c:f>
              <c:numCache>
                <c:formatCode>0.0</c:formatCode>
                <c:ptCount val="5"/>
                <c:pt idx="0">
                  <c:v>1.1050295890536599</c:v>
                </c:pt>
                <c:pt idx="1">
                  <c:v>0.21921470014448194</c:v>
                </c:pt>
                <c:pt idx="2">
                  <c:v>0.52984373143988961</c:v>
                </c:pt>
                <c:pt idx="3">
                  <c:v>7.7006725727101807E-2</c:v>
                </c:pt>
                <c:pt idx="4">
                  <c:v>0.23232202000713328</c:v>
                </c:pt>
              </c:numCache>
            </c:numRef>
          </c:val>
          <c:extLst xmlns:c16r2="http://schemas.microsoft.com/office/drawing/2015/06/chart">
            <c:ext xmlns:c16="http://schemas.microsoft.com/office/drawing/2014/chart" uri="{C3380CC4-5D6E-409C-BE32-E72D297353CC}">
              <c16:uniqueId val="{00000007-ED8B-4628-AD8A-7FB33D99E975}"/>
            </c:ext>
          </c:extLst>
        </c:ser>
        <c:ser>
          <c:idx val="2"/>
          <c:order val="2"/>
          <c:tx>
            <c:strRef>
              <c:f>Blad1!$D$1</c:f>
              <c:strCache>
                <c:ptCount val="1"/>
                <c:pt idx="0">
                  <c:v>Tamelijk gehinderd</c:v>
                </c:pt>
              </c:strCache>
            </c:strRef>
          </c:tx>
          <c:spPr>
            <a:gradFill>
              <a:gsLst>
                <a:gs pos="0">
                  <a:srgbClr val="E7CD0F"/>
                </a:gs>
                <a:gs pos="100000">
                  <a:srgbClr val="F6FA62"/>
                </a:gs>
              </a:gsLst>
              <a:lin ang="10800000" scaled="1"/>
            </a:gradFill>
          </c:spPr>
          <c:dLbls>
            <c:dLbl>
              <c:idx val="3"/>
              <c:delete val="1"/>
            </c:dLbl>
            <c:numFmt formatCode="#,##0" sourceLinked="0"/>
            <c:spPr>
              <a:noFill/>
              <a:ln>
                <a:noFill/>
              </a:ln>
              <a:effectLst/>
            </c:spPr>
            <c:txPr>
              <a:bodyPr/>
              <a:lstStyle/>
              <a:p>
                <a:pPr>
                  <a:defRPr lang="en-US" sz="900" b="1">
                    <a:solidFill>
                      <a:sysClr val="windowText" lastClr="000000"/>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Verkeer</c:v>
                </c:pt>
                <c:pt idx="1">
                  <c:v>Industrie</c:v>
                </c:pt>
                <c:pt idx="2">
                  <c:v>Recreatie</c:v>
                </c:pt>
                <c:pt idx="3">
                  <c:v>Landbouw</c:v>
                </c:pt>
                <c:pt idx="4">
                  <c:v>Buren</c:v>
                </c:pt>
              </c:strCache>
            </c:strRef>
          </c:cat>
          <c:val>
            <c:numRef>
              <c:f>Blad1!$D$2:$D$6</c:f>
              <c:numCache>
                <c:formatCode>0.0</c:formatCode>
                <c:ptCount val="5"/>
                <c:pt idx="0">
                  <c:v>3.5982262949689932</c:v>
                </c:pt>
                <c:pt idx="1">
                  <c:v>0.72511112096122676</c:v>
                </c:pt>
                <c:pt idx="2">
                  <c:v>1.5417915291110749</c:v>
                </c:pt>
                <c:pt idx="3">
                  <c:v>0.3314651810974506</c:v>
                </c:pt>
                <c:pt idx="4">
                  <c:v>0.9607792623972663</c:v>
                </c:pt>
              </c:numCache>
            </c:numRef>
          </c:val>
          <c:extLst xmlns:c16r2="http://schemas.microsoft.com/office/drawing/2015/06/chart">
            <c:ext xmlns:c16="http://schemas.microsoft.com/office/drawing/2014/chart" uri="{C3380CC4-5D6E-409C-BE32-E72D297353CC}">
              <c16:uniqueId val="{00000008-ED8B-4628-AD8A-7FB33D99E975}"/>
            </c:ext>
          </c:extLst>
        </c:ser>
        <c:ser>
          <c:idx val="1"/>
          <c:order val="3"/>
          <c:tx>
            <c:strRef>
              <c:f>Blad1!$C$1</c:f>
              <c:strCache>
                <c:ptCount val="1"/>
                <c:pt idx="0">
                  <c:v>Een beetje gehinderd</c:v>
                </c:pt>
              </c:strCache>
            </c:strRef>
          </c:tx>
          <c:spPr>
            <a:noFill/>
          </c:spPr>
          <c:cat>
            <c:strRef>
              <c:f>Blad1!$A$2:$A$6</c:f>
              <c:strCache>
                <c:ptCount val="5"/>
                <c:pt idx="0">
                  <c:v>Verkeer</c:v>
                </c:pt>
                <c:pt idx="1">
                  <c:v>Industrie</c:v>
                </c:pt>
                <c:pt idx="2">
                  <c:v>Recreatie</c:v>
                </c:pt>
                <c:pt idx="3">
                  <c:v>Landbouw</c:v>
                </c:pt>
                <c:pt idx="4">
                  <c:v>Buren</c:v>
                </c:pt>
              </c:strCache>
            </c:strRef>
          </c:cat>
          <c:val>
            <c:numRef>
              <c:f>Blad1!$C$2:$C$6</c:f>
              <c:numCache>
                <c:formatCode>0.0</c:formatCode>
                <c:ptCount val="5"/>
                <c:pt idx="0">
                  <c:v>10.092415330005794</c:v>
                </c:pt>
                <c:pt idx="1">
                  <c:v>1.7734866393769617</c:v>
                </c:pt>
                <c:pt idx="2">
                  <c:v>5.7236018135671785</c:v>
                </c:pt>
                <c:pt idx="3">
                  <c:v>1.361295822687862</c:v>
                </c:pt>
                <c:pt idx="4">
                  <c:v>4.8904975642215867</c:v>
                </c:pt>
              </c:numCache>
            </c:numRef>
          </c:val>
          <c:extLst xmlns:c16r2="http://schemas.microsoft.com/office/drawing/2015/06/chart">
            <c:ext xmlns:c16="http://schemas.microsoft.com/office/drawing/2014/chart" uri="{C3380CC4-5D6E-409C-BE32-E72D297353CC}">
              <c16:uniqueId val="{00000009-ED8B-4628-AD8A-7FB33D99E975}"/>
            </c:ext>
          </c:extLst>
        </c:ser>
        <c:ser>
          <c:idx val="0"/>
          <c:order val="4"/>
          <c:tx>
            <c:strRef>
              <c:f>Blad1!$B$1</c:f>
              <c:strCache>
                <c:ptCount val="1"/>
                <c:pt idx="0">
                  <c:v>Helemaal niet gehinderd</c:v>
                </c:pt>
              </c:strCache>
            </c:strRef>
          </c:tx>
          <c:spPr>
            <a:noFill/>
          </c:spPr>
          <c:dLbls>
            <c:numFmt formatCode="#,##0" sourceLinked="0"/>
            <c:spPr>
              <a:noFill/>
              <a:ln>
                <a:noFill/>
              </a:ln>
              <a:effectLst/>
            </c:spPr>
            <c:txPr>
              <a:bodyPr/>
              <a:lstStyle/>
              <a:p>
                <a:pPr>
                  <a:defRPr lang="en-US" sz="900" b="1">
                    <a:solidFill>
                      <a:schemeClr val="bg1"/>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Verkeer</c:v>
                </c:pt>
                <c:pt idx="1">
                  <c:v>Industrie</c:v>
                </c:pt>
                <c:pt idx="2">
                  <c:v>Recreatie</c:v>
                </c:pt>
                <c:pt idx="3">
                  <c:v>Landbouw</c:v>
                </c:pt>
                <c:pt idx="4">
                  <c:v>Buren</c:v>
                </c:pt>
              </c:strCache>
            </c:strRef>
          </c:cat>
          <c:val>
            <c:numRef>
              <c:f>Blad1!$B$2:$B$6</c:f>
              <c:numCache>
                <c:formatCode>0.0</c:formatCode>
                <c:ptCount val="5"/>
                <c:pt idx="0">
                  <c:v>84.713949973568162</c:v>
                </c:pt>
                <c:pt idx="1">
                  <c:v>97.099444756447753</c:v>
                </c:pt>
                <c:pt idx="2">
                  <c:v>91.843614691006678</c:v>
                </c:pt>
                <c:pt idx="3">
                  <c:v>98.134662068558043</c:v>
                </c:pt>
                <c:pt idx="4">
                  <c:v>93.697777014112759</c:v>
                </c:pt>
              </c:numCache>
            </c:numRef>
          </c:val>
          <c:extLst xmlns:c16r2="http://schemas.microsoft.com/office/drawing/2015/06/chart">
            <c:ext xmlns:c16="http://schemas.microsoft.com/office/drawing/2014/chart" uri="{C3380CC4-5D6E-409C-BE32-E72D297353CC}">
              <c16:uniqueId val="{0000000A-ED8B-4628-AD8A-7FB33D99E975}"/>
            </c:ext>
          </c:extLst>
        </c:ser>
        <c:gapWidth val="120"/>
        <c:overlap val="100"/>
        <c:axId val="271685888"/>
        <c:axId val="271736832"/>
      </c:barChart>
      <c:catAx>
        <c:axId val="271685888"/>
        <c:scaling>
          <c:orientation val="minMax"/>
        </c:scaling>
        <c:axPos val="b"/>
        <c:numFmt formatCode="General" sourceLinked="1"/>
        <c:tickLblPos val="nextTo"/>
        <c:txPr>
          <a:bodyPr/>
          <a:lstStyle/>
          <a:p>
            <a:pPr>
              <a:defRPr lang="en-US" sz="1000" b="1" spc="-10" baseline="0">
                <a:solidFill>
                  <a:schemeClr val="tx1">
                    <a:lumMod val="75000"/>
                    <a:lumOff val="25000"/>
                  </a:schemeClr>
                </a:solidFill>
                <a:latin typeface="Arial" pitchFamily="34" charset="0"/>
                <a:cs typeface="Arial" pitchFamily="34" charset="0"/>
              </a:defRPr>
            </a:pPr>
            <a:endParaRPr lang="nl-BE"/>
          </a:p>
        </c:txPr>
        <c:crossAx val="271736832"/>
        <c:crosses val="autoZero"/>
        <c:auto val="1"/>
        <c:lblAlgn val="ctr"/>
        <c:lblOffset val="100"/>
      </c:catAx>
      <c:valAx>
        <c:axId val="271736832"/>
        <c:scaling>
          <c:orientation val="minMax"/>
          <c:max val="0.1"/>
          <c:min val="0"/>
        </c:scaling>
        <c:axPos val="l"/>
        <c:majorGridlines/>
        <c:numFmt formatCode="0%" sourceLinked="1"/>
        <c:tickLblPos val="nextTo"/>
        <c:txPr>
          <a:bodyPr/>
          <a:lstStyle/>
          <a:p>
            <a:pPr>
              <a:defRPr lang="en-US" sz="900" b="1">
                <a:solidFill>
                  <a:schemeClr val="tx1">
                    <a:lumMod val="75000"/>
                    <a:lumOff val="25000"/>
                  </a:schemeClr>
                </a:solidFill>
                <a:latin typeface="Arial" pitchFamily="34" charset="0"/>
                <a:cs typeface="Arial" pitchFamily="34" charset="0"/>
              </a:defRPr>
            </a:pPr>
            <a:endParaRPr lang="nl-BE"/>
          </a:p>
        </c:txPr>
        <c:crossAx val="271685888"/>
        <c:crosses val="autoZero"/>
        <c:crossBetween val="between"/>
        <c:majorUnit val="2.0000000000000007E-2"/>
        <c:minorUnit val="2.0000000000000007E-2"/>
      </c:valAx>
    </c:plotArea>
    <c:legend>
      <c:legendPos val="r"/>
      <c:legendEntry>
        <c:idx val="0"/>
        <c:delete val="1"/>
      </c:legendEntry>
      <c:legendEntry>
        <c:idx val="1"/>
        <c:delete val="1"/>
      </c:legendEntry>
      <c:layout>
        <c:manualLayout>
          <c:xMode val="edge"/>
          <c:yMode val="edge"/>
          <c:x val="0.76769345350288321"/>
          <c:y val="0.49653139756303571"/>
          <c:w val="0.22872710437710544"/>
          <c:h val="0.39634813057684154"/>
        </c:manualLayout>
      </c:layout>
      <c:txPr>
        <a:bodyPr/>
        <a:lstStyle/>
        <a:p>
          <a:pPr>
            <a:defRPr lang="en-US" sz="900" b="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rotX val="30"/>
      <c:perspective val="30"/>
    </c:view3D>
    <c:plotArea>
      <c:layout>
        <c:manualLayout>
          <c:layoutTarget val="inner"/>
          <c:xMode val="edge"/>
          <c:yMode val="edge"/>
          <c:x val="7.1613769923410814E-2"/>
          <c:y val="0.29476578683125837"/>
          <c:w val="0.58358439490444736"/>
          <c:h val="0.60381908989536859"/>
        </c:manualLayout>
      </c:layout>
      <c:pie3DChart>
        <c:varyColors val="1"/>
        <c:ser>
          <c:idx val="0"/>
          <c:order val="0"/>
          <c:tx>
            <c:strRef>
              <c:f>Blad1!$B$1</c:f>
              <c:strCache>
                <c:ptCount val="1"/>
                <c:pt idx="0">
                  <c:v>Vindt u dat de wegen in de onmiddellijke omgeving van uw woning:</c:v>
                </c:pt>
              </c:strCache>
            </c:strRef>
          </c:tx>
          <c:spPr>
            <a:solidFill>
              <a:srgbClr val="4F81BD"/>
            </a:solidFill>
          </c:spPr>
          <c:dPt>
            <c:idx val="0"/>
            <c:spPr>
              <a:gradFill flip="none" rotWithShape="1">
                <a:gsLst>
                  <a:gs pos="0">
                    <a:srgbClr val="CCFFFF"/>
                  </a:gs>
                  <a:gs pos="100000">
                    <a:srgbClr val="9BC2C2"/>
                  </a:gs>
                </a:gsLst>
                <a:lin ang="18900000" scaled="1"/>
                <a:tileRect/>
              </a:gradFill>
            </c:spPr>
            <c:extLst xmlns:c16r2="http://schemas.microsoft.com/office/drawing/2015/06/chart">
              <c:ext xmlns:c16="http://schemas.microsoft.com/office/drawing/2014/chart" uri="{C3380CC4-5D6E-409C-BE32-E72D297353CC}">
                <c16:uniqueId val="{00000000-3D9B-4349-9E6B-FF45EE9F25EB}"/>
              </c:ext>
            </c:extLst>
          </c:dPt>
          <c:dPt>
            <c:idx val="1"/>
            <c:spPr>
              <a:gradFill flip="none" rotWithShape="1">
                <a:gsLst>
                  <a:gs pos="0">
                    <a:srgbClr val="003366"/>
                  </a:gs>
                  <a:gs pos="100000">
                    <a:srgbClr val="00274E"/>
                  </a:gs>
                </a:gsLst>
                <a:lin ang="16200000" scaled="1"/>
                <a:tileRect/>
              </a:gradFill>
            </c:spPr>
            <c:extLst xmlns:c16r2="http://schemas.microsoft.com/office/drawing/2015/06/chart">
              <c:ext xmlns:c16="http://schemas.microsoft.com/office/drawing/2014/chart" uri="{C3380CC4-5D6E-409C-BE32-E72D297353CC}">
                <c16:uniqueId val="{00000001-3D9B-4349-9E6B-FF45EE9F25EB}"/>
              </c:ext>
            </c:extLst>
          </c:dPt>
          <c:dPt>
            <c:idx val="2"/>
            <c:spPr>
              <a:gradFill flip="none" rotWithShape="1">
                <a:gsLst>
                  <a:gs pos="0">
                    <a:srgbClr val="993366"/>
                  </a:gs>
                  <a:gs pos="100000">
                    <a:srgbClr val="74274E"/>
                  </a:gs>
                </a:gsLst>
                <a:lin ang="16200000" scaled="1"/>
                <a:tileRect/>
              </a:gradFill>
            </c:spPr>
            <c:extLst xmlns:c16r2="http://schemas.microsoft.com/office/drawing/2015/06/chart">
              <c:ext xmlns:c16="http://schemas.microsoft.com/office/drawing/2014/chart" uri="{C3380CC4-5D6E-409C-BE32-E72D297353CC}">
                <c16:uniqueId val="{00000002-3D9B-4349-9E6B-FF45EE9F25EB}"/>
              </c:ext>
            </c:extLst>
          </c:dPt>
          <c:dPt>
            <c:idx val="3"/>
            <c:spPr>
              <a:gradFill flip="none" rotWithShape="1">
                <a:gsLst>
                  <a:gs pos="0">
                    <a:srgbClr val="009592"/>
                  </a:gs>
                  <a:gs pos="100000">
                    <a:srgbClr val="00605E"/>
                  </a:gs>
                </a:gsLst>
                <a:lin ang="16200000" scaled="1"/>
                <a:tileRect/>
              </a:gradFill>
            </c:spPr>
            <c:extLst xmlns:c16r2="http://schemas.microsoft.com/office/drawing/2015/06/chart">
              <c:ext xmlns:c16="http://schemas.microsoft.com/office/drawing/2014/chart" uri="{C3380CC4-5D6E-409C-BE32-E72D297353CC}">
                <c16:uniqueId val="{00000003-3D9B-4349-9E6B-FF45EE9F25EB}"/>
              </c:ext>
            </c:extLst>
          </c:dPt>
          <c:dLbls>
            <c:dLbl>
              <c:idx val="0"/>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D9B-4349-9E6B-FF45EE9F25EB}"/>
                </c:ext>
              </c:extLst>
            </c:dLbl>
            <c:dLbl>
              <c:idx val="1"/>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9B-4349-9E6B-FF45EE9F25EB}"/>
                </c:ext>
              </c:extLst>
            </c:dLbl>
            <c:dLbl>
              <c:idx val="2"/>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D9B-4349-9E6B-FF45EE9F25EB}"/>
                </c:ext>
              </c:extLst>
            </c:dLbl>
            <c:dLbl>
              <c:idx val="3"/>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9B-4349-9E6B-FF45EE9F25EB}"/>
                </c:ext>
              </c:extLst>
            </c:dLbl>
            <c:dLbl>
              <c:idx val="4"/>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9B-4349-9E6B-FF45EE9F25EB}"/>
                </c:ext>
              </c:extLst>
            </c:dLbl>
            <c:dLbl>
              <c:idx val="5"/>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9B-4349-9E6B-FF45EE9F25EB}"/>
                </c:ext>
              </c:extLst>
            </c:dLbl>
            <c:dLbl>
              <c:idx val="6"/>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D9B-4349-9E6B-FF45EE9F25EB}"/>
                </c:ext>
              </c:extLst>
            </c:dLbl>
            <c:delete val="1"/>
            <c:numFmt formatCode="#,##0&quot;%&quot;" sourceLinked="0"/>
            <c:spPr>
              <a:noFill/>
              <a:ln>
                <a:noFill/>
              </a:ln>
              <a:effectLst/>
            </c:spPr>
            <c:txPr>
              <a:bodyPr/>
              <a:lstStyle/>
              <a:p>
                <a:pPr>
                  <a:defRPr sz="900" b="1" baseline="0">
                    <a:latin typeface="Arial" pitchFamily="34" charset="0"/>
                    <a:cs typeface="Arial" pitchFamily="34" charset="0"/>
                  </a:defRPr>
                </a:pPr>
                <a:endParaRPr lang="nl-BE"/>
              </a:p>
            </c:txPr>
            <c:dLblPos val="outEnd"/>
            <c:extLst xmlns:c16r2="http://schemas.microsoft.com/office/drawing/2015/06/chart">
              <c:ext xmlns:c15="http://schemas.microsoft.com/office/drawing/2012/chart" uri="{CE6537A1-D6FC-4f65-9D91-7224C49458BB}"/>
            </c:extLst>
          </c:dLbls>
          <c:cat>
            <c:strRef>
              <c:f>Blad1!$A$2:$A$5</c:f>
              <c:strCache>
                <c:ptCount val="4"/>
                <c:pt idx="0">
                  <c:v>steeds verlicht moeten zijn als het donker is</c:v>
                </c:pt>
                <c:pt idx="1">
                  <c:v>verlicht moeten zijn als het donker is maar dat de verlichting gedimd moet worden tijdens de nacht (bvb. 24u-5u)</c:v>
                </c:pt>
                <c:pt idx="2">
                  <c:v>verlicht moeten zijn als het donker is maar dat de verlichting uitgeschakeld moet worden tijdens de nacht (bvb. 24u-5u)</c:v>
                </c:pt>
                <c:pt idx="3">
                  <c:v>niet verlicht moeten zijn</c:v>
                </c:pt>
              </c:strCache>
            </c:strRef>
          </c:cat>
          <c:val>
            <c:numRef>
              <c:f>Blad1!$B$2:$B$5</c:f>
              <c:numCache>
                <c:formatCode>0.0</c:formatCode>
                <c:ptCount val="4"/>
                <c:pt idx="0">
                  <c:v>29.313168777471631</c:v>
                </c:pt>
                <c:pt idx="1">
                  <c:v>51.117153619315999</c:v>
                </c:pt>
                <c:pt idx="2">
                  <c:v>15.480031656357527</c:v>
                </c:pt>
                <c:pt idx="3">
                  <c:v>4.0896459468537971</c:v>
                </c:pt>
              </c:numCache>
            </c:numRef>
          </c:val>
          <c:extLst xmlns:c16r2="http://schemas.microsoft.com/office/drawing/2015/06/chart">
            <c:ext xmlns:c16="http://schemas.microsoft.com/office/drawing/2014/chart" uri="{C3380CC4-5D6E-409C-BE32-E72D297353CC}">
              <c16:uniqueId val="{00000007-3D9B-4349-9E6B-FF45EE9F25EB}"/>
            </c:ext>
          </c:extLst>
        </c:ser>
      </c:pie3DChart>
    </c:plotArea>
    <c:legend>
      <c:legendPos val="r"/>
      <c:layout>
        <c:manualLayout>
          <c:xMode val="edge"/>
          <c:yMode val="edge"/>
          <c:x val="0.6431536178331182"/>
          <c:y val="0.26450562799744415"/>
          <c:w val="0.3516643665958985"/>
          <c:h val="0.73475077009840184"/>
        </c:manualLayout>
      </c:layout>
      <c:txPr>
        <a:bodyPr/>
        <a:lstStyle/>
        <a:p>
          <a:pPr>
            <a:defRPr sz="900">
              <a:latin typeface="Arial" pitchFamily="34" charset="0"/>
              <a:cs typeface="Arial" pitchFamily="34" charset="0"/>
            </a:defRPr>
          </a:pPr>
          <a:endParaRPr lang="nl-BE"/>
        </a:p>
      </c:txPr>
    </c:legend>
    <c:plotVisOnly val="1"/>
    <c:dispBlanksAs val="zero"/>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2178736630024221E-2"/>
          <c:y val="0.22141555555555556"/>
          <c:w val="0.67220702323406534"/>
          <c:h val="0.59131222222222202"/>
        </c:manualLayout>
      </c:layout>
      <c:lineChart>
        <c:grouping val="standard"/>
        <c:ser>
          <c:idx val="0"/>
          <c:order val="0"/>
          <c:tx>
            <c:strRef>
              <c:f>Blad1!$B$1</c:f>
              <c:strCache>
                <c:ptCount val="1"/>
                <c:pt idx="0">
                  <c:v>(zeer) tevreden</c:v>
                </c:pt>
              </c:strCache>
            </c:strRef>
          </c:tx>
          <c:spPr>
            <a:ln w="9525">
              <a:solidFill>
                <a:srgbClr val="008000"/>
              </a:solidFill>
            </a:ln>
          </c:spPr>
          <c:marker>
            <c:symbol val="diamond"/>
            <c:size val="5"/>
            <c:spPr>
              <a:solidFill>
                <a:srgbClr val="008000"/>
              </a:solidFill>
              <a:ln>
                <a:solidFill>
                  <a:srgbClr val="0080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Blad1!$B$2:$B$6</c:f>
              <c:numCache>
                <c:formatCode>0.0</c:formatCode>
                <c:ptCount val="5"/>
                <c:pt idx="0">
                  <c:v>60.333504869464178</c:v>
                </c:pt>
                <c:pt idx="1">
                  <c:v>67.671504541928002</c:v>
                </c:pt>
                <c:pt idx="2">
                  <c:v>68.423114869298459</c:v>
                </c:pt>
                <c:pt idx="3">
                  <c:v>72.964268865753624</c:v>
                </c:pt>
                <c:pt idx="4">
                  <c:v>78.061340900010165</c:v>
                </c:pt>
              </c:numCache>
            </c:numRef>
          </c:val>
          <c:extLst xmlns:c16r2="http://schemas.microsoft.com/office/drawing/2015/06/chart">
            <c:ext xmlns:c16="http://schemas.microsoft.com/office/drawing/2014/chart" uri="{C3380CC4-5D6E-409C-BE32-E72D297353CC}">
              <c16:uniqueId val="{00000000-41D2-4C57-8C80-BA8E16E270A5}"/>
            </c:ext>
          </c:extLst>
        </c:ser>
        <c:ser>
          <c:idx val="1"/>
          <c:order val="1"/>
          <c:tx>
            <c:strRef>
              <c:f>Blad1!$C$1</c:f>
              <c:strCache>
                <c:ptCount val="1"/>
                <c:pt idx="0">
                  <c:v>min of meer tevreden</c:v>
                </c:pt>
              </c:strCache>
            </c:strRef>
          </c:tx>
          <c:spPr>
            <a:ln w="9525">
              <a:solidFill>
                <a:srgbClr val="92D050"/>
              </a:solidFill>
            </a:ln>
          </c:spPr>
          <c:marker>
            <c:symbol val="square"/>
            <c:size val="5"/>
            <c:spPr>
              <a:solidFill>
                <a:srgbClr val="92D050"/>
              </a:solidFill>
              <a:ln>
                <a:solidFill>
                  <a:srgbClr val="92D05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Blad1!$C$2:$C$6</c:f>
              <c:numCache>
                <c:formatCode>0.0</c:formatCode>
                <c:ptCount val="5"/>
                <c:pt idx="0">
                  <c:v>28.954012067681962</c:v>
                </c:pt>
                <c:pt idx="1">
                  <c:v>25.634911627143648</c:v>
                </c:pt>
                <c:pt idx="2">
                  <c:v>23.795016953263971</c:v>
                </c:pt>
                <c:pt idx="3">
                  <c:v>21.791222935889589</c:v>
                </c:pt>
                <c:pt idx="4">
                  <c:v>14.074234921729452</c:v>
                </c:pt>
              </c:numCache>
            </c:numRef>
          </c:val>
          <c:extLst xmlns:c16r2="http://schemas.microsoft.com/office/drawing/2015/06/chart">
            <c:ext xmlns:c16="http://schemas.microsoft.com/office/drawing/2014/chart" uri="{C3380CC4-5D6E-409C-BE32-E72D297353CC}">
              <c16:uniqueId val="{00000001-41D2-4C57-8C80-BA8E16E270A5}"/>
            </c:ext>
          </c:extLst>
        </c:ser>
        <c:ser>
          <c:idx val="2"/>
          <c:order val="2"/>
          <c:tx>
            <c:strRef>
              <c:f>Blad1!$D$1</c:f>
              <c:strCache>
                <c:ptCount val="1"/>
                <c:pt idx="0">
                  <c:v>(helemaal) niet tevreden</c:v>
                </c:pt>
              </c:strCache>
            </c:strRef>
          </c:tx>
          <c:spPr>
            <a:ln w="9525">
              <a:solidFill>
                <a:srgbClr val="FF0000"/>
              </a:solidFill>
            </a:ln>
          </c:spPr>
          <c:marker>
            <c:symbol val="triangle"/>
            <c:size val="5"/>
            <c:spPr>
              <a:solidFill>
                <a:srgbClr val="FF0000"/>
              </a:solidFill>
              <a:ln>
                <a:solidFill>
                  <a:srgbClr val="FF0000"/>
                </a:solidFill>
              </a:ln>
            </c:spPr>
          </c:marker>
          <c:dLbls>
            <c:dLbl>
              <c:idx val="4"/>
              <c:layout>
                <c:manualLayout>
                  <c:x val="-1.2897693343887581E-3"/>
                  <c:y val="-6.4330683408827588E-3"/>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1D2-4C57-8C80-BA8E16E270A5}"/>
                </c:ext>
              </c:extLst>
            </c:dLbl>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Blad1!$D$2:$D$6</c:f>
              <c:numCache>
                <c:formatCode>0.0</c:formatCode>
                <c:ptCount val="5"/>
                <c:pt idx="0">
                  <c:v>10.712483062852399</c:v>
                </c:pt>
                <c:pt idx="1">
                  <c:v>6.6935838309300655</c:v>
                </c:pt>
                <c:pt idx="2">
                  <c:v>7.7818681774381524</c:v>
                </c:pt>
                <c:pt idx="3">
                  <c:v>5.2445081983577815</c:v>
                </c:pt>
                <c:pt idx="4">
                  <c:v>7.8644241782591608</c:v>
                </c:pt>
              </c:numCache>
            </c:numRef>
          </c:val>
          <c:extLst xmlns:c16r2="http://schemas.microsoft.com/office/drawing/2015/06/chart">
            <c:ext xmlns:c16="http://schemas.microsoft.com/office/drawing/2014/chart" uri="{C3380CC4-5D6E-409C-BE32-E72D297353CC}">
              <c16:uniqueId val="{00000003-41D2-4C57-8C80-BA8E16E270A5}"/>
            </c:ext>
          </c:extLst>
        </c:ser>
        <c:marker val="1"/>
        <c:axId val="258521728"/>
        <c:axId val="256639360"/>
      </c:lineChart>
      <c:catAx>
        <c:axId val="258521728"/>
        <c:scaling>
          <c:orientation val="minMax"/>
        </c:scaling>
        <c:axPos val="b"/>
        <c:numFmt formatCode="General" sourceLinked="1"/>
        <c:tickLblPos val="nextTo"/>
        <c:txPr>
          <a:bodyPr/>
          <a:lstStyle/>
          <a:p>
            <a:pPr>
              <a:defRPr sz="900" b="1">
                <a:solidFill>
                  <a:schemeClr val="tx1">
                    <a:lumMod val="75000"/>
                    <a:lumOff val="25000"/>
                  </a:schemeClr>
                </a:solidFill>
                <a:latin typeface="Arial" pitchFamily="34" charset="0"/>
                <a:cs typeface="Arial" pitchFamily="34" charset="0"/>
              </a:defRPr>
            </a:pPr>
            <a:endParaRPr lang="nl-BE"/>
          </a:p>
        </c:txPr>
        <c:crossAx val="256639360"/>
        <c:crosses val="autoZero"/>
        <c:auto val="1"/>
        <c:lblAlgn val="ctr"/>
        <c:lblOffset val="100"/>
      </c:catAx>
      <c:valAx>
        <c:axId val="256639360"/>
        <c:scaling>
          <c:orientation val="minMax"/>
          <c:max val="100"/>
          <c:min val="0"/>
        </c:scaling>
        <c:axPos val="l"/>
        <c:majorGridlines/>
        <c:numFmt formatCode="#,##0&quot;%&quot;" sourceLinked="0"/>
        <c:tickLblPos val="nextTo"/>
        <c:txPr>
          <a:bodyPr/>
          <a:lstStyle/>
          <a:p>
            <a:pPr>
              <a:defRPr sz="750">
                <a:latin typeface="Arial" pitchFamily="34" charset="0"/>
                <a:cs typeface="Arial" pitchFamily="34" charset="0"/>
              </a:defRPr>
            </a:pPr>
            <a:endParaRPr lang="nl-BE"/>
          </a:p>
        </c:txPr>
        <c:crossAx val="258521728"/>
        <c:crosses val="autoZero"/>
        <c:crossBetween val="between"/>
        <c:majorUnit val="20"/>
        <c:minorUnit val="20"/>
      </c:valAx>
    </c:plotArea>
    <c:legend>
      <c:legendPos val="r"/>
      <c:layout>
        <c:manualLayout>
          <c:xMode val="edge"/>
          <c:yMode val="edge"/>
          <c:x val="0.7155644869495501"/>
          <c:y val="0.2771407407407408"/>
          <c:w val="0.28002766186922401"/>
          <c:h val="0.45878407407407618"/>
        </c:manualLayout>
      </c:layout>
      <c:txPr>
        <a:bodyPr/>
        <a:lstStyle/>
        <a:p>
          <a:pPr>
            <a:defRPr sz="90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rotX val="30"/>
      <c:perspective val="30"/>
    </c:view3D>
    <c:plotArea>
      <c:layout>
        <c:manualLayout>
          <c:layoutTarget val="inner"/>
          <c:xMode val="edge"/>
          <c:yMode val="edge"/>
          <c:x val="7.6946947833833768E-2"/>
          <c:y val="0.30185115002558782"/>
          <c:w val="0.58358439490444702"/>
          <c:h val="0.60381908989536859"/>
        </c:manualLayout>
      </c:layout>
      <c:pie3DChart>
        <c:varyColors val="1"/>
        <c:ser>
          <c:idx val="0"/>
          <c:order val="0"/>
          <c:tx>
            <c:strRef>
              <c:f>Blad1!$B$1</c:f>
              <c:strCache>
                <c:ptCount val="1"/>
                <c:pt idx="0">
                  <c:v>Vindt u het belangrijk dat de nachtelijke hemel donker is?</c:v>
                </c:pt>
              </c:strCache>
            </c:strRef>
          </c:tx>
          <c:spPr>
            <a:solidFill>
              <a:srgbClr val="4F81BD"/>
            </a:solidFill>
          </c:spPr>
          <c:dPt>
            <c:idx val="0"/>
            <c:spPr>
              <a:gradFill flip="none" rotWithShape="1">
                <a:gsLst>
                  <a:gs pos="0">
                    <a:srgbClr val="CCFFFF"/>
                  </a:gs>
                  <a:gs pos="100000">
                    <a:srgbClr val="9BC2C2"/>
                  </a:gs>
                </a:gsLst>
                <a:lin ang="18900000" scaled="1"/>
                <a:tileRect/>
              </a:gradFill>
            </c:spPr>
            <c:extLst xmlns:c16r2="http://schemas.microsoft.com/office/drawing/2015/06/chart">
              <c:ext xmlns:c16="http://schemas.microsoft.com/office/drawing/2014/chart" uri="{C3380CC4-5D6E-409C-BE32-E72D297353CC}">
                <c16:uniqueId val="{00000000-1D22-4785-9B73-F463E8B85722}"/>
              </c:ext>
            </c:extLst>
          </c:dPt>
          <c:dPt>
            <c:idx val="1"/>
            <c:spPr>
              <a:gradFill flip="none" rotWithShape="1">
                <a:gsLst>
                  <a:gs pos="0">
                    <a:srgbClr val="003366"/>
                  </a:gs>
                  <a:gs pos="100000">
                    <a:srgbClr val="00274E"/>
                  </a:gs>
                </a:gsLst>
                <a:lin ang="16200000" scaled="1"/>
                <a:tileRect/>
              </a:gradFill>
            </c:spPr>
            <c:extLst xmlns:c16r2="http://schemas.microsoft.com/office/drawing/2015/06/chart">
              <c:ext xmlns:c16="http://schemas.microsoft.com/office/drawing/2014/chart" uri="{C3380CC4-5D6E-409C-BE32-E72D297353CC}">
                <c16:uniqueId val="{00000001-1D22-4785-9B73-F463E8B85722}"/>
              </c:ext>
            </c:extLst>
          </c:dPt>
          <c:dPt>
            <c:idx val="2"/>
            <c:spPr>
              <a:gradFill flip="none" rotWithShape="1">
                <a:gsLst>
                  <a:gs pos="0">
                    <a:srgbClr val="993366"/>
                  </a:gs>
                  <a:gs pos="100000">
                    <a:srgbClr val="74274E"/>
                  </a:gs>
                </a:gsLst>
                <a:lin ang="16200000" scaled="1"/>
                <a:tileRect/>
              </a:gradFill>
            </c:spPr>
            <c:extLst xmlns:c16r2="http://schemas.microsoft.com/office/drawing/2015/06/chart">
              <c:ext xmlns:c16="http://schemas.microsoft.com/office/drawing/2014/chart" uri="{C3380CC4-5D6E-409C-BE32-E72D297353CC}">
                <c16:uniqueId val="{00000002-1D22-4785-9B73-F463E8B85722}"/>
              </c:ext>
            </c:extLst>
          </c:dPt>
          <c:dPt>
            <c:idx val="3"/>
            <c:spPr>
              <a:gradFill flip="none" rotWithShape="1">
                <a:gsLst>
                  <a:gs pos="0">
                    <a:srgbClr val="009592"/>
                  </a:gs>
                  <a:gs pos="100000">
                    <a:srgbClr val="00605E"/>
                  </a:gs>
                </a:gsLst>
                <a:lin ang="16200000" scaled="1"/>
                <a:tileRect/>
              </a:gradFill>
            </c:spPr>
            <c:extLst xmlns:c16r2="http://schemas.microsoft.com/office/drawing/2015/06/chart">
              <c:ext xmlns:c16="http://schemas.microsoft.com/office/drawing/2014/chart" uri="{C3380CC4-5D6E-409C-BE32-E72D297353CC}">
                <c16:uniqueId val="{00000003-1D22-4785-9B73-F463E8B85722}"/>
              </c:ext>
            </c:extLst>
          </c:dPt>
          <c:dPt>
            <c:idx val="4"/>
            <c:spPr>
              <a:gradFill flip="none" rotWithShape="1">
                <a:gsLst>
                  <a:gs pos="0">
                    <a:srgbClr val="B3B3FF"/>
                  </a:gs>
                  <a:gs pos="100000">
                    <a:srgbClr val="9F8FD9"/>
                  </a:gs>
                </a:gsLst>
                <a:lin ang="16200000" scaled="1"/>
                <a:tileRect/>
              </a:gradFill>
            </c:spPr>
            <c:extLst xmlns:c16r2="http://schemas.microsoft.com/office/drawing/2015/06/chart">
              <c:ext xmlns:c16="http://schemas.microsoft.com/office/drawing/2014/chart" uri="{C3380CC4-5D6E-409C-BE32-E72D297353CC}">
                <c16:uniqueId val="{00000004-1D22-4785-9B73-F463E8B85722}"/>
              </c:ext>
            </c:extLst>
          </c:dPt>
          <c:dLbls>
            <c:dLbl>
              <c:idx val="0"/>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D22-4785-9B73-F463E8B85722}"/>
                </c:ext>
              </c:extLst>
            </c:dLbl>
            <c:dLbl>
              <c:idx val="1"/>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D22-4785-9B73-F463E8B85722}"/>
                </c:ext>
              </c:extLst>
            </c:dLbl>
            <c:dLbl>
              <c:idx val="2"/>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D22-4785-9B73-F463E8B85722}"/>
                </c:ext>
              </c:extLst>
            </c:dLbl>
            <c:dLbl>
              <c:idx val="3"/>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D22-4785-9B73-F463E8B85722}"/>
                </c:ext>
              </c:extLst>
            </c:dLbl>
            <c:dLbl>
              <c:idx val="4"/>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D22-4785-9B73-F463E8B85722}"/>
                </c:ext>
              </c:extLst>
            </c:dLbl>
            <c:dLbl>
              <c:idx val="5"/>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D22-4785-9B73-F463E8B85722}"/>
                </c:ext>
              </c:extLst>
            </c:dLbl>
            <c:dLbl>
              <c:idx val="6"/>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D22-4785-9B73-F463E8B85722}"/>
                </c:ext>
              </c:extLst>
            </c:dLbl>
            <c:delete val="1"/>
            <c:numFmt formatCode="#,##0&quot;%&quot;" sourceLinked="0"/>
            <c:spPr>
              <a:noFill/>
              <a:ln>
                <a:noFill/>
              </a:ln>
              <a:effectLst/>
            </c:spPr>
            <c:txPr>
              <a:bodyPr/>
              <a:lstStyle/>
              <a:p>
                <a:pPr>
                  <a:defRPr sz="900" b="1" baseline="0">
                    <a:latin typeface="Arial" pitchFamily="34" charset="0"/>
                    <a:cs typeface="Arial" pitchFamily="34" charset="0"/>
                  </a:defRPr>
                </a:pPr>
                <a:endParaRPr lang="nl-BE"/>
              </a:p>
            </c:txPr>
            <c:dLblPos val="outEnd"/>
            <c:extLst xmlns:c16r2="http://schemas.microsoft.com/office/drawing/2015/06/chart">
              <c:ext xmlns:c15="http://schemas.microsoft.com/office/drawing/2012/chart" uri="{CE6537A1-D6FC-4f65-9D91-7224C49458BB}"/>
            </c:extLst>
          </c:dLbls>
          <c:cat>
            <c:strRef>
              <c:f>Blad1!$A$2:$A$6</c:f>
              <c:strCache>
                <c:ptCount val="5"/>
                <c:pt idx="0">
                  <c:v>Uiterst belangrijk</c:v>
                </c:pt>
                <c:pt idx="1">
                  <c:v>Zeer belangrijk</c:v>
                </c:pt>
                <c:pt idx="2">
                  <c:v>Belangrijk</c:v>
                </c:pt>
                <c:pt idx="3">
                  <c:v>Niet echt belangrijk</c:v>
                </c:pt>
                <c:pt idx="4">
                  <c:v>Helemaal niet belangrijk</c:v>
                </c:pt>
              </c:strCache>
            </c:strRef>
          </c:cat>
          <c:val>
            <c:numRef>
              <c:f>Blad1!$B$2:$B$6</c:f>
              <c:numCache>
                <c:formatCode>0.0</c:formatCode>
                <c:ptCount val="5"/>
                <c:pt idx="0">
                  <c:v>7.1537176433119241</c:v>
                </c:pt>
                <c:pt idx="1">
                  <c:v>15.20707466625</c:v>
                </c:pt>
                <c:pt idx="2">
                  <c:v>36.832103040211912</c:v>
                </c:pt>
                <c:pt idx="3">
                  <c:v>33.925662708376763</c:v>
                </c:pt>
                <c:pt idx="4">
                  <c:v>6.881441941848407</c:v>
                </c:pt>
              </c:numCache>
            </c:numRef>
          </c:val>
          <c:extLst xmlns:c16r2="http://schemas.microsoft.com/office/drawing/2015/06/chart">
            <c:ext xmlns:c16="http://schemas.microsoft.com/office/drawing/2014/chart" uri="{C3380CC4-5D6E-409C-BE32-E72D297353CC}">
              <c16:uniqueId val="{00000007-1D22-4785-9B73-F463E8B85722}"/>
            </c:ext>
          </c:extLst>
        </c:ser>
      </c:pie3DChart>
    </c:plotArea>
    <c:legend>
      <c:legendPos val="r"/>
      <c:layout>
        <c:manualLayout>
          <c:xMode val="edge"/>
          <c:yMode val="edge"/>
          <c:x val="0.64833563340411826"/>
          <c:y val="0.27141629069164575"/>
          <c:w val="0.35166436659589861"/>
          <c:h val="0.65293128865666061"/>
        </c:manualLayout>
      </c:layout>
      <c:txPr>
        <a:bodyPr/>
        <a:lstStyle/>
        <a:p>
          <a:pPr>
            <a:defRPr sz="900">
              <a:latin typeface="Arial" pitchFamily="34" charset="0"/>
              <a:cs typeface="Arial" pitchFamily="34" charset="0"/>
            </a:defRPr>
          </a:pPr>
          <a:endParaRPr lang="nl-BE"/>
        </a:p>
      </c:txPr>
    </c:legend>
    <c:plotVisOnly val="1"/>
    <c:dispBlanksAs val="zero"/>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nl-BE"/>
  <c:chart>
    <c:autoTitleDeleted val="1"/>
    <c:view3D>
      <c:rotX val="30"/>
      <c:perspective val="30"/>
    </c:view3D>
    <c:plotArea>
      <c:layout>
        <c:manualLayout>
          <c:layoutTarget val="inner"/>
          <c:xMode val="edge"/>
          <c:yMode val="edge"/>
          <c:x val="7.7315463552724714E-2"/>
          <c:y val="0.39258313003875062"/>
          <c:w val="0.58358439490444947"/>
          <c:h val="0.60381908989536859"/>
        </c:manualLayout>
      </c:layout>
      <c:pie3DChart>
        <c:varyColors val="1"/>
        <c:ser>
          <c:idx val="0"/>
          <c:order val="0"/>
          <c:tx>
            <c:strRef>
              <c:f>Blad1!$B$1</c:f>
              <c:strCache>
                <c:ptCount val="1"/>
                <c:pt idx="0">
                  <c:v>Als we enkel kijken naar de leefkwaliteit (veiligheid, kindvriendelijkheid, leefmilieu, ...) van uw buurt, zou u vrienden en kennissen dan aanraden om hier te komen wonen?</c:v>
                </c:pt>
              </c:strCache>
            </c:strRef>
          </c:tx>
          <c:dPt>
            <c:idx val="0"/>
            <c:spPr>
              <a:gradFill>
                <a:gsLst>
                  <a:gs pos="0">
                    <a:srgbClr val="729A00"/>
                  </a:gs>
                  <a:gs pos="100000">
                    <a:srgbClr val="99CC00"/>
                  </a:gs>
                </a:gsLst>
                <a:lin ang="10800000" scaled="1"/>
              </a:gradFill>
            </c:spPr>
            <c:extLst xmlns:c16r2="http://schemas.microsoft.com/office/drawing/2015/06/chart">
              <c:ext xmlns:c16="http://schemas.microsoft.com/office/drawing/2014/chart" uri="{C3380CC4-5D6E-409C-BE32-E72D297353CC}">
                <c16:uniqueId val="{00000000-51CB-491E-95AA-A5CD61474765}"/>
              </c:ext>
            </c:extLst>
          </c:dPt>
          <c:dPt>
            <c:idx val="1"/>
            <c:spPr>
              <a:gradFill>
                <a:gsLst>
                  <a:gs pos="0">
                    <a:srgbClr val="B80023"/>
                  </a:gs>
                  <a:gs pos="100000">
                    <a:srgbClr val="FF0000"/>
                  </a:gs>
                </a:gsLst>
                <a:lin ang="10800000" scaled="1"/>
              </a:gradFill>
            </c:spPr>
            <c:extLst xmlns:c16r2="http://schemas.microsoft.com/office/drawing/2015/06/chart">
              <c:ext xmlns:c16="http://schemas.microsoft.com/office/drawing/2014/chart" uri="{C3380CC4-5D6E-409C-BE32-E72D297353CC}">
                <c16:uniqueId val="{00000001-51CB-491E-95AA-A5CD61474765}"/>
              </c:ext>
            </c:extLst>
          </c:dPt>
          <c:dPt>
            <c:idx val="2"/>
            <c:spPr>
              <a:gradFill>
                <a:gsLst>
                  <a:gs pos="0">
                    <a:srgbClr val="E7CD0F"/>
                  </a:gs>
                  <a:gs pos="100000">
                    <a:srgbClr val="F6FA62"/>
                  </a:gs>
                </a:gsLst>
                <a:lin ang="10800000" scaled="1"/>
              </a:gradFill>
            </c:spPr>
            <c:extLst xmlns:c16r2="http://schemas.microsoft.com/office/drawing/2015/06/chart">
              <c:ext xmlns:c16="http://schemas.microsoft.com/office/drawing/2014/chart" uri="{C3380CC4-5D6E-409C-BE32-E72D297353CC}">
                <c16:uniqueId val="{00000002-51CB-491E-95AA-A5CD61474765}"/>
              </c:ext>
            </c:extLst>
          </c:dPt>
          <c:dPt>
            <c:idx val="3"/>
            <c:spPr>
              <a:gradFill>
                <a:gsLst>
                  <a:gs pos="0">
                    <a:srgbClr val="E28700"/>
                  </a:gs>
                  <a:gs pos="100000">
                    <a:srgbClr val="FCC000"/>
                  </a:gs>
                </a:gsLst>
                <a:lin ang="10800000" scaled="1"/>
              </a:gradFill>
            </c:spPr>
            <c:extLst xmlns:c16r2="http://schemas.microsoft.com/office/drawing/2015/06/chart">
              <c:ext xmlns:c16="http://schemas.microsoft.com/office/drawing/2014/chart" uri="{C3380CC4-5D6E-409C-BE32-E72D297353CC}">
                <c16:uniqueId val="{00000003-51CB-491E-95AA-A5CD61474765}"/>
              </c:ext>
            </c:extLst>
          </c:dPt>
          <c:dPt>
            <c:idx val="4"/>
            <c:spPr>
              <a:gradFill>
                <a:gsLst>
                  <a:gs pos="0">
                    <a:srgbClr val="B80023"/>
                  </a:gs>
                  <a:gs pos="100000">
                    <a:srgbClr val="FF0000"/>
                  </a:gs>
                </a:gsLst>
                <a:lin ang="10800000" scaled="1"/>
              </a:gradFill>
            </c:spPr>
            <c:extLst xmlns:c16r2="http://schemas.microsoft.com/office/drawing/2015/06/chart">
              <c:ext xmlns:c16="http://schemas.microsoft.com/office/drawing/2014/chart" uri="{C3380CC4-5D6E-409C-BE32-E72D297353CC}">
                <c16:uniqueId val="{00000004-51CB-491E-95AA-A5CD61474765}"/>
              </c:ext>
            </c:extLst>
          </c:dPt>
          <c:dLbls>
            <c:dLbl>
              <c:idx val="0"/>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1CB-491E-95AA-A5CD61474765}"/>
                </c:ext>
              </c:extLst>
            </c:dLbl>
            <c:dLbl>
              <c:idx val="1"/>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1CB-491E-95AA-A5CD61474765}"/>
                </c:ext>
              </c:extLst>
            </c:dLbl>
            <c:dLbl>
              <c:idx val="2"/>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1CB-491E-95AA-A5CD61474765}"/>
                </c:ext>
              </c:extLst>
            </c:dLbl>
            <c:dLbl>
              <c:idx val="3"/>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1CB-491E-95AA-A5CD61474765}"/>
                </c:ext>
              </c:extLst>
            </c:dLbl>
            <c:dLbl>
              <c:idx val="4"/>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1CB-491E-95AA-A5CD61474765}"/>
                </c:ext>
              </c:extLst>
            </c:dLbl>
            <c:delete val="1"/>
            <c:numFmt formatCode="#,##0&quot;%&quot;" sourceLinked="0"/>
            <c:spPr>
              <a:noFill/>
              <a:ln>
                <a:noFill/>
              </a:ln>
              <a:effectLst/>
            </c:spPr>
            <c:txPr>
              <a:bodyPr/>
              <a:lstStyle/>
              <a:p>
                <a:pPr>
                  <a:defRPr sz="900" b="1" baseline="0">
                    <a:latin typeface="Arial" pitchFamily="34" charset="0"/>
                    <a:cs typeface="Arial" pitchFamily="34" charset="0"/>
                  </a:defRPr>
                </a:pPr>
                <a:endParaRPr lang="nl-BE"/>
              </a:p>
            </c:txPr>
            <c:dLblPos val="outEnd"/>
            <c:extLst xmlns:c16r2="http://schemas.microsoft.com/office/drawing/2015/06/chart">
              <c:ext xmlns:c15="http://schemas.microsoft.com/office/drawing/2012/chart" uri="{CE6537A1-D6FC-4f65-9D91-7224C49458BB}"/>
            </c:extLst>
          </c:dLbls>
          <c:cat>
            <c:strRef>
              <c:f>Blad1!$A$2:$A$4</c:f>
              <c:strCache>
                <c:ptCount val="3"/>
                <c:pt idx="0">
                  <c:v>Ja</c:v>
                </c:pt>
                <c:pt idx="1">
                  <c:v>Neen</c:v>
                </c:pt>
                <c:pt idx="2">
                  <c:v>Weet niet</c:v>
                </c:pt>
              </c:strCache>
            </c:strRef>
          </c:cat>
          <c:val>
            <c:numRef>
              <c:f>Blad1!$B$2:$B$4</c:f>
              <c:numCache>
                <c:formatCode>0.0</c:formatCode>
                <c:ptCount val="3"/>
                <c:pt idx="0">
                  <c:v>72.64741990834618</c:v>
                </c:pt>
                <c:pt idx="1">
                  <c:v>13.662020179464324</c:v>
                </c:pt>
                <c:pt idx="2">
                  <c:v>13.69055991219032</c:v>
                </c:pt>
              </c:numCache>
            </c:numRef>
          </c:val>
          <c:extLst xmlns:c16r2="http://schemas.microsoft.com/office/drawing/2015/06/chart">
            <c:ext xmlns:c16="http://schemas.microsoft.com/office/drawing/2014/chart" uri="{C3380CC4-5D6E-409C-BE32-E72D297353CC}">
              <c16:uniqueId val="{00000005-51CB-491E-95AA-A5CD61474765}"/>
            </c:ext>
          </c:extLst>
        </c:ser>
      </c:pie3DChart>
    </c:plotArea>
    <c:legend>
      <c:legendPos val="r"/>
      <c:layout>
        <c:manualLayout>
          <c:xMode val="edge"/>
          <c:yMode val="edge"/>
          <c:x val="0.70001645435244153"/>
          <c:y val="0.36865261619834155"/>
          <c:w val="0.20336288039631994"/>
          <c:h val="0.57739862685369003"/>
        </c:manualLayout>
      </c:layout>
      <c:txPr>
        <a:bodyPr/>
        <a:lstStyle/>
        <a:p>
          <a:pPr>
            <a:defRPr sz="900">
              <a:latin typeface="Arial" pitchFamily="34" charset="0"/>
              <a:cs typeface="Arial" pitchFamily="34" charset="0"/>
            </a:defRPr>
          </a:pPr>
          <a:endParaRPr lang="nl-BE"/>
        </a:p>
      </c:txPr>
    </c:legend>
    <c:plotVisOnly val="1"/>
    <c:dispBlanksAs val="zero"/>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47802724014336917"/>
          <c:y val="2.1238121096931847E-2"/>
          <c:w val="0.4763114849551674"/>
          <c:h val="0.91422442884294297"/>
        </c:manualLayout>
      </c:layout>
      <c:barChart>
        <c:barDir val="bar"/>
        <c:grouping val="clustered"/>
        <c:ser>
          <c:idx val="0"/>
          <c:order val="0"/>
          <c:tx>
            <c:strRef>
              <c:f>Blad1!$B$1</c:f>
              <c:strCache>
                <c:ptCount val="1"/>
                <c:pt idx="0">
                  <c:v>Afraden</c:v>
                </c:pt>
              </c:strCache>
            </c:strRef>
          </c:tx>
          <c:spPr>
            <a:gradFill flip="none" rotWithShape="1">
              <a:gsLst>
                <a:gs pos="0">
                  <a:srgbClr val="CCFFFF"/>
                </a:gs>
                <a:gs pos="100000">
                  <a:srgbClr val="9BC2C2"/>
                </a:gs>
              </a:gsLst>
              <a:lin ang="5400000" scaled="1"/>
              <a:tileRect/>
            </a:gradFill>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8EA-4154-94B9-12422C4BB8E8}"/>
                </c:ext>
              </c:extLst>
            </c:dLbl>
            <c:numFmt formatCode="#,##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Blad1!$A$2:$A$17</c:f>
              <c:strCache>
                <c:ptCount val="16"/>
                <c:pt idx="0">
                  <c:v>...</c:v>
                </c:pt>
                <c:pt idx="1">
                  <c:v>Te dicht bevolkt of bebouwd</c:v>
                </c:pt>
                <c:pt idx="2">
                  <c:v>Kinderen niet veilig in het verkeer</c:v>
                </c:pt>
                <c:pt idx="3">
                  <c:v>Verontreinigde lucht</c:v>
                </c:pt>
                <c:pt idx="4">
                  <c:v>Gebrek aan rust</c:v>
                </c:pt>
                <c:pt idx="5">
                  <c:v>Zwaar vervoer</c:v>
                </c:pt>
                <c:pt idx="6">
                  <c:v>Vuil, (sluik)stort, pollutie</c:v>
                </c:pt>
                <c:pt idx="7">
                  <c:v>Niet kindvriendelijk</c:v>
                </c:pt>
                <c:pt idx="8">
                  <c:v>Niet veilig</c:v>
                </c:pt>
                <c:pt idx="9">
                  <c:v>Lawaai van verkeer</c:v>
                </c:pt>
                <c:pt idx="10">
                  <c:v>Slechte (of geen) fiets-, voet- of wandelpaden</c:v>
                </c:pt>
                <c:pt idx="11">
                  <c:v>Nabijheid industrie of andere hinderbronnen</c:v>
                </c:pt>
                <c:pt idx="12">
                  <c:v>Niet veilig / Veiligheid in het verkeer</c:v>
                </c:pt>
                <c:pt idx="13">
                  <c:v>Geluidshinder</c:v>
                </c:pt>
                <c:pt idx="14">
                  <c:v>Te snel verkeer</c:v>
                </c:pt>
                <c:pt idx="15">
                  <c:v>Te druk verkeer</c:v>
                </c:pt>
              </c:strCache>
            </c:strRef>
          </c:cat>
          <c:val>
            <c:numRef>
              <c:f>Blad1!$B$2:$B$17</c:f>
              <c:numCache>
                <c:formatCode>General</c:formatCode>
                <c:ptCount val="16"/>
                <c:pt idx="0">
                  <c:v>0</c:v>
                </c:pt>
                <c:pt idx="1">
                  <c:v>5</c:v>
                </c:pt>
                <c:pt idx="2">
                  <c:v>5.3</c:v>
                </c:pt>
                <c:pt idx="3">
                  <c:v>5.7</c:v>
                </c:pt>
                <c:pt idx="4">
                  <c:v>5.7</c:v>
                </c:pt>
                <c:pt idx="5">
                  <c:v>6</c:v>
                </c:pt>
                <c:pt idx="6">
                  <c:v>6.4</c:v>
                </c:pt>
                <c:pt idx="7">
                  <c:v>6.4</c:v>
                </c:pt>
                <c:pt idx="8">
                  <c:v>6.5</c:v>
                </c:pt>
                <c:pt idx="9">
                  <c:v>7.6</c:v>
                </c:pt>
                <c:pt idx="10">
                  <c:v>7.7</c:v>
                </c:pt>
                <c:pt idx="11">
                  <c:v>8.2000000000000011</c:v>
                </c:pt>
                <c:pt idx="12">
                  <c:v>11.8</c:v>
                </c:pt>
                <c:pt idx="13">
                  <c:v>11.8</c:v>
                </c:pt>
                <c:pt idx="14">
                  <c:v>12.4</c:v>
                </c:pt>
                <c:pt idx="15">
                  <c:v>26.7</c:v>
                </c:pt>
              </c:numCache>
            </c:numRef>
          </c:val>
          <c:extLst xmlns:c16r2="http://schemas.microsoft.com/office/drawing/2015/06/chart">
            <c:ext xmlns:c16="http://schemas.microsoft.com/office/drawing/2014/chart" uri="{C3380CC4-5D6E-409C-BE32-E72D297353CC}">
              <c16:uniqueId val="{00000001-78EA-4154-94B9-12422C4BB8E8}"/>
            </c:ext>
          </c:extLst>
        </c:ser>
        <c:gapWidth val="90"/>
        <c:axId val="259196800"/>
        <c:axId val="259198336"/>
      </c:barChart>
      <c:catAx>
        <c:axId val="259196800"/>
        <c:scaling>
          <c:orientation val="minMax"/>
        </c:scaling>
        <c:axPos val="l"/>
        <c:numFmt formatCode="General" sourceLinked="0"/>
        <c:tickLblPos val="nextTo"/>
        <c:crossAx val="259198336"/>
        <c:crosses val="autoZero"/>
        <c:auto val="1"/>
        <c:lblAlgn val="ctr"/>
        <c:lblOffset val="100"/>
      </c:catAx>
      <c:valAx>
        <c:axId val="259198336"/>
        <c:scaling>
          <c:orientation val="minMax"/>
          <c:max val="50"/>
          <c:min val="0"/>
        </c:scaling>
        <c:axPos val="b"/>
        <c:majorGridlines/>
        <c:numFmt formatCode="#,##0&quot;%&quot;" sourceLinked="0"/>
        <c:tickLblPos val="nextTo"/>
        <c:crossAx val="259196800"/>
        <c:crosses val="autoZero"/>
        <c:crossBetween val="between"/>
        <c:majorUnit val="10"/>
        <c:minorUnit val="10"/>
      </c:valAx>
    </c:plotArea>
    <c:plotVisOnly val="1"/>
    <c:dispBlanksAs val="gap"/>
  </c:chart>
  <c:spPr>
    <a:ln>
      <a:noFill/>
    </a:ln>
  </c:spPr>
  <c:txPr>
    <a:bodyPr/>
    <a:lstStyle/>
    <a:p>
      <a:pPr>
        <a:defRPr>
          <a:latin typeface="Arial" pitchFamily="34" charset="0"/>
          <a:cs typeface="Arial" pitchFamily="34" charset="0"/>
        </a:defRPr>
      </a:pPr>
      <a:endParaRPr lang="nl-BE"/>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4382655293088934E-2"/>
          <c:y val="0.31938071036705323"/>
          <c:w val="0.79121901428988783"/>
          <c:h val="0.51216165873830766"/>
        </c:manualLayout>
      </c:layout>
      <c:barChart>
        <c:barDir val="col"/>
        <c:grouping val="clustered"/>
        <c:ser>
          <c:idx val="0"/>
          <c:order val="0"/>
          <c:tx>
            <c:strRef>
              <c:f>Blad1!$B$1</c:f>
              <c:strCache>
                <c:ptCount val="1"/>
                <c:pt idx="0">
                  <c:v>Geluid</c:v>
                </c:pt>
              </c:strCache>
            </c:strRef>
          </c:tx>
          <c:spPr>
            <a:gradFill>
              <a:gsLst>
                <a:gs pos="0">
                  <a:srgbClr val="CCFFFF"/>
                </a:gs>
                <a:gs pos="100000">
                  <a:srgbClr val="9BC2C2"/>
                </a:gs>
              </a:gsLst>
              <a:lin ang="0" scaled="1"/>
            </a:gradFill>
          </c:spPr>
          <c:dLbls>
            <c:numFmt formatCode="#,##0" sourceLinked="0"/>
            <c:spPr>
              <a:noFill/>
              <a:ln>
                <a:noFill/>
              </a:ln>
              <a:effectLst/>
            </c:spPr>
            <c:txPr>
              <a:bodyPr/>
              <a:lstStyle/>
              <a:p>
                <a:pPr>
                  <a:defRPr sz="10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Helemaal niet gehinderd</c:v>
                </c:pt>
                <c:pt idx="1">
                  <c:v>Een beetje gehinderd</c:v>
                </c:pt>
                <c:pt idx="2">
                  <c:v>Tamelijk gehinderd</c:v>
                </c:pt>
                <c:pt idx="3">
                  <c:v>Ernstig 
gehinderd</c:v>
                </c:pt>
                <c:pt idx="4">
                  <c:v>Extreem gehinderd</c:v>
                </c:pt>
              </c:strCache>
            </c:strRef>
          </c:cat>
          <c:val>
            <c:numRef>
              <c:f>Blad1!$B$2:$B$6</c:f>
              <c:numCache>
                <c:formatCode>0.0</c:formatCode>
                <c:ptCount val="5"/>
                <c:pt idx="0">
                  <c:v>31.482118921323856</c:v>
                </c:pt>
                <c:pt idx="1">
                  <c:v>39.157575523425962</c:v>
                </c:pt>
                <c:pt idx="2">
                  <c:v>17.663893938900525</c:v>
                </c:pt>
                <c:pt idx="3">
                  <c:v>9.5494739046504939</c:v>
                </c:pt>
                <c:pt idx="4">
                  <c:v>2.1469377116981492</c:v>
                </c:pt>
              </c:numCache>
            </c:numRef>
          </c:val>
          <c:extLst xmlns:c16r2="http://schemas.microsoft.com/office/drawing/2015/06/chart">
            <c:ext xmlns:c16="http://schemas.microsoft.com/office/drawing/2014/chart" uri="{C3380CC4-5D6E-409C-BE32-E72D297353CC}">
              <c16:uniqueId val="{00000000-30C2-4FE5-BBFC-A511DEAA1880}"/>
            </c:ext>
          </c:extLst>
        </c:ser>
        <c:ser>
          <c:idx val="1"/>
          <c:order val="1"/>
          <c:tx>
            <c:strRef>
              <c:f>Blad1!$C$1</c:f>
              <c:strCache>
                <c:ptCount val="1"/>
                <c:pt idx="0">
                  <c:v>Geur</c:v>
                </c:pt>
              </c:strCache>
            </c:strRef>
          </c:tx>
          <c:spPr>
            <a:gradFill>
              <a:gsLst>
                <a:gs pos="0">
                  <a:srgbClr val="003366"/>
                </a:gs>
                <a:gs pos="100000">
                  <a:srgbClr val="00274E"/>
                </a:gs>
              </a:gsLst>
              <a:lin ang="0" scaled="1"/>
            </a:gradFill>
          </c:spPr>
          <c:dLbls>
            <c:numFmt formatCode="#,##0" sourceLinked="0"/>
            <c:spPr>
              <a:noFill/>
              <a:ln>
                <a:noFill/>
              </a:ln>
              <a:effectLst/>
            </c:spPr>
            <c:txPr>
              <a:bodyPr/>
              <a:lstStyle/>
              <a:p>
                <a:pPr>
                  <a:defRPr sz="10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Helemaal niet gehinderd</c:v>
                </c:pt>
                <c:pt idx="1">
                  <c:v>Een beetje gehinderd</c:v>
                </c:pt>
                <c:pt idx="2">
                  <c:v>Tamelijk gehinderd</c:v>
                </c:pt>
                <c:pt idx="3">
                  <c:v>Ernstig 
gehinderd</c:v>
                </c:pt>
                <c:pt idx="4">
                  <c:v>Extreem gehinderd</c:v>
                </c:pt>
              </c:strCache>
            </c:strRef>
          </c:cat>
          <c:val>
            <c:numRef>
              <c:f>Blad1!$C$2:$C$6</c:f>
              <c:numCache>
                <c:formatCode>0.0</c:formatCode>
                <c:ptCount val="5"/>
                <c:pt idx="0">
                  <c:v>56.294304334827373</c:v>
                </c:pt>
                <c:pt idx="1">
                  <c:v>28.320658846791929</c:v>
                </c:pt>
                <c:pt idx="2">
                  <c:v>9.9080357848777982</c:v>
                </c:pt>
                <c:pt idx="3">
                  <c:v>4.4456446412766724</c:v>
                </c:pt>
                <c:pt idx="4">
                  <c:v>1.0313563922260698</c:v>
                </c:pt>
              </c:numCache>
            </c:numRef>
          </c:val>
          <c:extLst xmlns:c16r2="http://schemas.microsoft.com/office/drawing/2015/06/chart">
            <c:ext xmlns:c16="http://schemas.microsoft.com/office/drawing/2014/chart" uri="{C3380CC4-5D6E-409C-BE32-E72D297353CC}">
              <c16:uniqueId val="{00000001-30C2-4FE5-BBFC-A511DEAA1880}"/>
            </c:ext>
          </c:extLst>
        </c:ser>
        <c:ser>
          <c:idx val="2"/>
          <c:order val="2"/>
          <c:tx>
            <c:strRef>
              <c:f>Blad1!$D$1</c:f>
              <c:strCache>
                <c:ptCount val="1"/>
                <c:pt idx="0">
                  <c:v>Licht</c:v>
                </c:pt>
              </c:strCache>
            </c:strRef>
          </c:tx>
          <c:spPr>
            <a:gradFill>
              <a:gsLst>
                <a:gs pos="0">
                  <a:srgbClr val="993366"/>
                </a:gs>
                <a:gs pos="100000">
                  <a:srgbClr val="74274E"/>
                </a:gs>
              </a:gsLst>
              <a:lin ang="0" scaled="1"/>
            </a:gradFill>
          </c:spPr>
          <c:dLbls>
            <c:numFmt formatCode="#,##0" sourceLinked="0"/>
            <c:spPr>
              <a:noFill/>
              <a:ln>
                <a:noFill/>
              </a:ln>
              <a:effectLst/>
            </c:spPr>
            <c:txPr>
              <a:bodyPr/>
              <a:lstStyle/>
              <a:p>
                <a:pPr>
                  <a:defRPr sz="10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Helemaal niet gehinderd</c:v>
                </c:pt>
                <c:pt idx="1">
                  <c:v>Een beetje gehinderd</c:v>
                </c:pt>
                <c:pt idx="2">
                  <c:v>Tamelijk gehinderd</c:v>
                </c:pt>
                <c:pt idx="3">
                  <c:v>Ernstig 
gehinderd</c:v>
                </c:pt>
                <c:pt idx="4">
                  <c:v>Extreem gehinderd</c:v>
                </c:pt>
              </c:strCache>
            </c:strRef>
          </c:cat>
          <c:val>
            <c:numRef>
              <c:f>Blad1!$D$2:$D$6</c:f>
              <c:numCache>
                <c:formatCode>0.0</c:formatCode>
                <c:ptCount val="5"/>
                <c:pt idx="0">
                  <c:v>79.721850702850219</c:v>
                </c:pt>
                <c:pt idx="1">
                  <c:v>13.470446781781424</c:v>
                </c:pt>
                <c:pt idx="2">
                  <c:v>5.0091354788341373</c:v>
                </c:pt>
                <c:pt idx="3">
                  <c:v>1.1810915962868409</c:v>
                </c:pt>
                <c:pt idx="4">
                  <c:v>0.61747544024699164</c:v>
                </c:pt>
              </c:numCache>
            </c:numRef>
          </c:val>
          <c:extLst xmlns:c16r2="http://schemas.microsoft.com/office/drawing/2015/06/chart">
            <c:ext xmlns:c16="http://schemas.microsoft.com/office/drawing/2014/chart" uri="{C3380CC4-5D6E-409C-BE32-E72D297353CC}">
              <c16:uniqueId val="{00000002-30C2-4FE5-BBFC-A511DEAA1880}"/>
            </c:ext>
          </c:extLst>
        </c:ser>
        <c:axId val="259365888"/>
        <c:axId val="259375872"/>
      </c:barChart>
      <c:catAx>
        <c:axId val="259365888"/>
        <c:scaling>
          <c:orientation val="minMax"/>
        </c:scaling>
        <c:axPos val="b"/>
        <c:numFmt formatCode="General" sourceLinked="0"/>
        <c:tickLblPos val="nextTo"/>
        <c:txPr>
          <a:bodyPr/>
          <a:lstStyle/>
          <a:p>
            <a:pPr>
              <a:defRPr sz="1000" b="1">
                <a:solidFill>
                  <a:schemeClr val="tx1">
                    <a:lumMod val="75000"/>
                    <a:lumOff val="25000"/>
                  </a:schemeClr>
                </a:solidFill>
                <a:latin typeface="Arial" pitchFamily="34" charset="0"/>
                <a:cs typeface="Arial" pitchFamily="34" charset="0"/>
              </a:defRPr>
            </a:pPr>
            <a:endParaRPr lang="nl-BE"/>
          </a:p>
        </c:txPr>
        <c:crossAx val="259375872"/>
        <c:crosses val="autoZero"/>
        <c:auto val="1"/>
        <c:lblAlgn val="ctr"/>
        <c:lblOffset val="100"/>
      </c:catAx>
      <c:valAx>
        <c:axId val="259375872"/>
        <c:scaling>
          <c:orientation val="minMax"/>
          <c:max val="100"/>
          <c:min val="0"/>
        </c:scaling>
        <c:axPos val="l"/>
        <c:majorGridlines/>
        <c:numFmt formatCode="#,##0&quot;%&quot;" sourceLinked="0"/>
        <c:tickLblPos val="nextTo"/>
        <c:txPr>
          <a:bodyPr/>
          <a:lstStyle/>
          <a:p>
            <a:pPr>
              <a:defRPr sz="1000">
                <a:latin typeface="Arial" pitchFamily="34" charset="0"/>
                <a:cs typeface="Arial" pitchFamily="34" charset="0"/>
              </a:defRPr>
            </a:pPr>
            <a:endParaRPr lang="nl-BE"/>
          </a:p>
        </c:txPr>
        <c:crossAx val="259365888"/>
        <c:crosses val="autoZero"/>
        <c:crossBetween val="between"/>
        <c:majorUnit val="25"/>
        <c:minorUnit val="25"/>
      </c:valAx>
    </c:plotArea>
    <c:legend>
      <c:legendPos val="r"/>
      <c:layout>
        <c:manualLayout>
          <c:xMode val="edge"/>
          <c:yMode val="edge"/>
          <c:x val="0.89628632784537732"/>
          <c:y val="0.32888155864197538"/>
          <c:w val="9.0490531658749249E-2"/>
          <c:h val="0.38143402777778096"/>
        </c:manualLayout>
      </c:layout>
      <c:txPr>
        <a:bodyPr/>
        <a:lstStyle/>
        <a:p>
          <a:pPr>
            <a:defRPr sz="100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nl-BE"/>
  <c:chart>
    <c:plotArea>
      <c:layout>
        <c:manualLayout>
          <c:layoutTarget val="inner"/>
          <c:xMode val="edge"/>
          <c:yMode val="edge"/>
          <c:x val="6.9974811039411805E-2"/>
          <c:y val="0.26475944633083326"/>
          <c:w val="0.67220702323406589"/>
          <c:h val="0.54796829640232791"/>
        </c:manualLayout>
      </c:layout>
      <c:lineChart>
        <c:grouping val="standard"/>
        <c:ser>
          <c:idx val="0"/>
          <c:order val="0"/>
          <c:tx>
            <c:strRef>
              <c:f>Blad1!$B$1</c:f>
              <c:strCache>
                <c:ptCount val="1"/>
                <c:pt idx="0">
                  <c:v>Helemaal niet gehinderd</c:v>
                </c:pt>
              </c:strCache>
            </c:strRef>
          </c:tx>
          <c:spPr>
            <a:ln w="9525">
              <a:solidFill>
                <a:srgbClr val="008000"/>
              </a:solidFill>
            </a:ln>
          </c:spPr>
          <c:marker>
            <c:symbol val="diamond"/>
            <c:size val="5"/>
            <c:spPr>
              <a:solidFill>
                <a:srgbClr val="008000"/>
              </a:solidFill>
              <a:ln>
                <a:solidFill>
                  <a:srgbClr val="008000"/>
                </a:solidFill>
              </a:ln>
            </c:spPr>
          </c:marker>
          <c:dLbls>
            <c:dLbl>
              <c:idx val="1"/>
              <c:layout>
                <c:manualLayout>
                  <c:x val="-2.4643081642402757E-2"/>
                  <c:y val="3.0483450119760981E-2"/>
                </c:manualLayout>
              </c:layout>
              <c:dLblPos val="r"/>
              <c:showVal val="1"/>
            </c:dLbl>
            <c:dLbl>
              <c:idx val="2"/>
              <c:layout>
                <c:manualLayout>
                  <c:x val="-2.4643081642402757E-2"/>
                  <c:y val="3.8272278425466898E-2"/>
                </c:manualLayout>
              </c:layout>
              <c:dLblPos val="r"/>
              <c:showVal val="1"/>
            </c:dLbl>
            <c:dLbl>
              <c:idx val="3"/>
              <c:layout>
                <c:manualLayout>
                  <c:x val="-2.4643081642402687E-2"/>
                  <c:y val="3.8272278425466898E-2"/>
                </c:manualLayout>
              </c:layout>
              <c:dLblPos val="r"/>
              <c:showVal val="1"/>
            </c:dLbl>
            <c:dLbl>
              <c:idx val="4"/>
              <c:layout>
                <c:manualLayout>
                  <c:x val="-6.3957585749846464E-3"/>
                  <c:y val="3.2225510497899323E-3"/>
                </c:manualLayout>
              </c:layout>
              <c:dLblPos val="r"/>
              <c:showVal val="1"/>
            </c:dLbl>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Blad1!$B$2:$B$6</c:f>
              <c:numCache>
                <c:formatCode>0.00</c:formatCode>
                <c:ptCount val="5"/>
                <c:pt idx="0">
                  <c:v>35.228911007147843</c:v>
                </c:pt>
                <c:pt idx="1">
                  <c:v>32.667602521934342</c:v>
                </c:pt>
                <c:pt idx="2">
                  <c:v>37.640394313899812</c:v>
                </c:pt>
                <c:pt idx="3">
                  <c:v>36.714945770876248</c:v>
                </c:pt>
                <c:pt idx="4">
                  <c:v>31.482118921323927</c:v>
                </c:pt>
              </c:numCache>
            </c:numRef>
          </c:val>
          <c:extLst xmlns:c16r2="http://schemas.microsoft.com/office/drawing/2015/06/chart">
            <c:ext xmlns:c16="http://schemas.microsoft.com/office/drawing/2014/chart" uri="{C3380CC4-5D6E-409C-BE32-E72D297353CC}">
              <c16:uniqueId val="{00000000-D232-49A0-9BC2-AFD84E294D7D}"/>
            </c:ext>
          </c:extLst>
        </c:ser>
        <c:ser>
          <c:idx val="1"/>
          <c:order val="1"/>
          <c:tx>
            <c:strRef>
              <c:f>Blad1!$C$1</c:f>
              <c:strCache>
                <c:ptCount val="1"/>
                <c:pt idx="0">
                  <c:v>Een beetje gehinderd</c:v>
                </c:pt>
              </c:strCache>
            </c:strRef>
          </c:tx>
          <c:spPr>
            <a:ln w="9525">
              <a:solidFill>
                <a:srgbClr val="92D050"/>
              </a:solidFill>
            </a:ln>
          </c:spPr>
          <c:marker>
            <c:symbol val="square"/>
            <c:size val="5"/>
            <c:spPr>
              <a:solidFill>
                <a:srgbClr val="92D050"/>
              </a:solidFill>
              <a:ln>
                <a:solidFill>
                  <a:srgbClr val="92D050"/>
                </a:solidFill>
              </a:ln>
            </c:spPr>
          </c:marker>
          <c:dLbls>
            <c:dLbl>
              <c:idx val="0"/>
              <c:layout>
                <c:manualLayout>
                  <c:x val="-2.4643081642402778E-2"/>
                  <c:y val="3.0483450119760981E-2"/>
                </c:manualLayout>
              </c:layout>
              <c:dLblPos val="r"/>
              <c:showVal val="1"/>
            </c:dLbl>
            <c:numFmt formatCode="#,##0" sourceLinked="0"/>
            <c:spPr>
              <a:noFill/>
              <a:ln>
                <a:noFill/>
              </a:ln>
              <a:effectLst/>
            </c:spPr>
            <c:txPr>
              <a:bodyPr/>
              <a:lstStyle/>
              <a:p>
                <a:pPr>
                  <a:defRPr sz="900" b="1">
                    <a:latin typeface="Arial" pitchFamily="34" charset="0"/>
                    <a:cs typeface="Arial" pitchFamily="34" charset="0"/>
                  </a:defRPr>
                </a:pPr>
                <a:endParaRPr lang="nl-BE"/>
              </a:p>
            </c:txPr>
            <c:dLblPos val="t"/>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Blad1!$C$2:$C$6</c:f>
              <c:numCache>
                <c:formatCode>0.00</c:formatCode>
                <c:ptCount val="5"/>
                <c:pt idx="0">
                  <c:v>34.034731263070462</c:v>
                </c:pt>
                <c:pt idx="1">
                  <c:v>37.809784153050195</c:v>
                </c:pt>
                <c:pt idx="2">
                  <c:v>35.411603301183725</c:v>
                </c:pt>
                <c:pt idx="3">
                  <c:v>39.076026832710234</c:v>
                </c:pt>
                <c:pt idx="4">
                  <c:v>39.15757552342567</c:v>
                </c:pt>
              </c:numCache>
            </c:numRef>
          </c:val>
          <c:extLst xmlns:c16r2="http://schemas.microsoft.com/office/drawing/2015/06/chart">
            <c:ext xmlns:c16="http://schemas.microsoft.com/office/drawing/2014/chart" uri="{C3380CC4-5D6E-409C-BE32-E72D297353CC}">
              <c16:uniqueId val="{00000001-D232-49A0-9BC2-AFD84E294D7D}"/>
            </c:ext>
          </c:extLst>
        </c:ser>
        <c:ser>
          <c:idx val="2"/>
          <c:order val="2"/>
          <c:tx>
            <c:strRef>
              <c:f>Blad1!$D$1</c:f>
              <c:strCache>
                <c:ptCount val="1"/>
                <c:pt idx="0">
                  <c:v>Tamelijk gehinderd</c:v>
                </c:pt>
              </c:strCache>
            </c:strRef>
          </c:tx>
          <c:spPr>
            <a:ln w="9525">
              <a:solidFill>
                <a:srgbClr val="FFCC00"/>
              </a:solidFill>
            </a:ln>
          </c:spPr>
          <c:marker>
            <c:symbol val="triangle"/>
            <c:size val="5"/>
            <c:spPr>
              <a:solidFill>
                <a:srgbClr val="FFCC00"/>
              </a:solidFill>
              <a:ln>
                <a:solidFill>
                  <a:srgbClr val="FFCC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l"/>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Blad1!$D$2:$D$6</c:f>
              <c:numCache>
                <c:formatCode>0.00</c:formatCode>
                <c:ptCount val="5"/>
                <c:pt idx="0">
                  <c:v>19.321198458951521</c:v>
                </c:pt>
                <c:pt idx="1">
                  <c:v>17.680732044250711</c:v>
                </c:pt>
                <c:pt idx="2">
                  <c:v>16.781950766883789</c:v>
                </c:pt>
                <c:pt idx="3">
                  <c:v>15.232877647647024</c:v>
                </c:pt>
                <c:pt idx="4">
                  <c:v>17.663893938900351</c:v>
                </c:pt>
              </c:numCache>
            </c:numRef>
          </c:val>
          <c:extLst xmlns:c16r2="http://schemas.microsoft.com/office/drawing/2015/06/chart">
            <c:ext xmlns:c16="http://schemas.microsoft.com/office/drawing/2014/chart" uri="{C3380CC4-5D6E-409C-BE32-E72D297353CC}">
              <c16:uniqueId val="{00000002-D232-49A0-9BC2-AFD84E294D7D}"/>
            </c:ext>
          </c:extLst>
        </c:ser>
        <c:ser>
          <c:idx val="3"/>
          <c:order val="3"/>
          <c:tx>
            <c:strRef>
              <c:f>Blad1!$E$1</c:f>
              <c:strCache>
                <c:ptCount val="1"/>
                <c:pt idx="0">
                  <c:v>Ernstig gehinderd</c:v>
                </c:pt>
              </c:strCache>
            </c:strRef>
          </c:tx>
          <c:spPr>
            <a:ln w="9525">
              <a:solidFill>
                <a:schemeClr val="accent6"/>
              </a:solidFill>
            </a:ln>
          </c:spPr>
          <c:marker>
            <c:symbol val="circle"/>
            <c:size val="5"/>
            <c:spPr>
              <a:solidFill>
                <a:schemeClr val="accent6"/>
              </a:solidFill>
              <a:ln>
                <a:solidFill>
                  <a:schemeClr val="accent6"/>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Blad1!$E$2:$E$6</c:f>
              <c:numCache>
                <c:formatCode>0.00</c:formatCode>
                <c:ptCount val="5"/>
                <c:pt idx="0">
                  <c:v>9.0926844563004554</c:v>
                </c:pt>
                <c:pt idx="1">
                  <c:v>9.8991865146578917</c:v>
                </c:pt>
                <c:pt idx="2">
                  <c:v>8.1574981649648279</c:v>
                </c:pt>
                <c:pt idx="3">
                  <c:v>7.3453521799591801</c:v>
                </c:pt>
                <c:pt idx="4">
                  <c:v>9.5494739046504478</c:v>
                </c:pt>
              </c:numCache>
            </c:numRef>
          </c:val>
          <c:extLst xmlns:c16r2="http://schemas.microsoft.com/office/drawing/2015/06/chart">
            <c:ext xmlns:c16="http://schemas.microsoft.com/office/drawing/2014/chart" uri="{C3380CC4-5D6E-409C-BE32-E72D297353CC}">
              <c16:uniqueId val="{00000003-D232-49A0-9BC2-AFD84E294D7D}"/>
            </c:ext>
          </c:extLst>
        </c:ser>
        <c:ser>
          <c:idx val="4"/>
          <c:order val="4"/>
          <c:tx>
            <c:strRef>
              <c:f>Blad1!$F$1</c:f>
              <c:strCache>
                <c:ptCount val="1"/>
                <c:pt idx="0">
                  <c:v>Extreem gehinderd</c:v>
                </c:pt>
              </c:strCache>
            </c:strRef>
          </c:tx>
          <c:spPr>
            <a:ln w="9525">
              <a:solidFill>
                <a:srgbClr val="FF0000"/>
              </a:solidFill>
            </a:ln>
          </c:spPr>
          <c:marker>
            <c:symbol val="dash"/>
            <c:size val="5"/>
            <c:spPr>
              <a:solidFill>
                <a:srgbClr val="FF0000"/>
              </a:solidFill>
              <a:ln>
                <a:solidFill>
                  <a:srgbClr val="FF0000"/>
                </a:solidFill>
              </a:ln>
            </c:spPr>
          </c:marker>
          <c:dLbls>
            <c:numFmt formatCode="#,##0" sourceLinked="0"/>
            <c:spPr>
              <a:noFill/>
              <a:ln>
                <a:noFill/>
              </a:ln>
              <a:effectLst/>
            </c:spPr>
            <c:txPr>
              <a:bodyPr/>
              <a:lstStyle/>
              <a:p>
                <a:pPr>
                  <a:defRPr sz="900" b="1">
                    <a:latin typeface="Arial" pitchFamily="34" charset="0"/>
                    <a:cs typeface="Arial" pitchFamily="34" charset="0"/>
                  </a:defRPr>
                </a:pPr>
                <a:endParaRPr lang="nl-BE"/>
              </a:p>
            </c:txPr>
            <c:dLblPos val="l"/>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SLO-0
2001</c:v>
                </c:pt>
                <c:pt idx="1">
                  <c:v>SLO-1
2004</c:v>
                </c:pt>
                <c:pt idx="2">
                  <c:v>SLO-2
2008</c:v>
                </c:pt>
                <c:pt idx="3">
                  <c:v>SLO-3
2013</c:v>
                </c:pt>
                <c:pt idx="4">
                  <c:v>SLO-4
2018</c:v>
                </c:pt>
              </c:strCache>
            </c:strRef>
          </c:cat>
          <c:val>
            <c:numRef>
              <c:f>Blad1!$F$2:$F$6</c:f>
              <c:numCache>
                <c:formatCode>0.00</c:formatCode>
                <c:ptCount val="5"/>
                <c:pt idx="0">
                  <c:v>2.3224748145283201</c:v>
                </c:pt>
                <c:pt idx="1">
                  <c:v>1.9426947661077896</c:v>
                </c:pt>
                <c:pt idx="2">
                  <c:v>2.0085534530674991</c:v>
                </c:pt>
                <c:pt idx="3">
                  <c:v>1.6307975688077874</c:v>
                </c:pt>
                <c:pt idx="4">
                  <c:v>2.1469377116981292</c:v>
                </c:pt>
              </c:numCache>
            </c:numRef>
          </c:val>
          <c:extLst xmlns:c16r2="http://schemas.microsoft.com/office/drawing/2015/06/chart">
            <c:ext xmlns:c16="http://schemas.microsoft.com/office/drawing/2014/chart" uri="{C3380CC4-5D6E-409C-BE32-E72D297353CC}">
              <c16:uniqueId val="{00000004-D232-49A0-9BC2-AFD84E294D7D}"/>
            </c:ext>
          </c:extLst>
        </c:ser>
        <c:marker val="1"/>
        <c:axId val="258894464"/>
        <c:axId val="258912640"/>
      </c:lineChart>
      <c:catAx>
        <c:axId val="258894464"/>
        <c:scaling>
          <c:orientation val="minMax"/>
        </c:scaling>
        <c:axPos val="b"/>
        <c:numFmt formatCode="General" sourceLinked="1"/>
        <c:tickLblPos val="nextTo"/>
        <c:txPr>
          <a:bodyPr/>
          <a:lstStyle/>
          <a:p>
            <a:pPr>
              <a:defRPr sz="900" b="1">
                <a:solidFill>
                  <a:schemeClr val="tx1">
                    <a:lumMod val="75000"/>
                    <a:lumOff val="25000"/>
                  </a:schemeClr>
                </a:solidFill>
                <a:latin typeface="Arial" pitchFamily="34" charset="0"/>
                <a:cs typeface="Arial" pitchFamily="34" charset="0"/>
              </a:defRPr>
            </a:pPr>
            <a:endParaRPr lang="nl-BE"/>
          </a:p>
        </c:txPr>
        <c:crossAx val="258912640"/>
        <c:crosses val="autoZero"/>
        <c:auto val="1"/>
        <c:lblAlgn val="ctr"/>
        <c:lblOffset val="100"/>
      </c:catAx>
      <c:valAx>
        <c:axId val="258912640"/>
        <c:scaling>
          <c:orientation val="minMax"/>
          <c:max val="100"/>
          <c:min val="0"/>
        </c:scaling>
        <c:axPos val="l"/>
        <c:majorGridlines/>
        <c:numFmt formatCode="#,##0&quot;%&quot;" sourceLinked="0"/>
        <c:tickLblPos val="nextTo"/>
        <c:txPr>
          <a:bodyPr/>
          <a:lstStyle/>
          <a:p>
            <a:pPr>
              <a:defRPr sz="900">
                <a:latin typeface="Arial" pitchFamily="34" charset="0"/>
                <a:cs typeface="Arial" pitchFamily="34" charset="0"/>
              </a:defRPr>
            </a:pPr>
            <a:endParaRPr lang="nl-BE"/>
          </a:p>
        </c:txPr>
        <c:crossAx val="258894464"/>
        <c:crosses val="autoZero"/>
        <c:crossBetween val="between"/>
        <c:majorUnit val="20"/>
        <c:minorUnit val="20"/>
      </c:valAx>
    </c:plotArea>
    <c:legend>
      <c:legendPos val="r"/>
      <c:layout>
        <c:manualLayout>
          <c:xMode val="edge"/>
          <c:yMode val="edge"/>
          <c:x val="0.74641939388714662"/>
          <c:y val="0.3532429890579229"/>
          <c:w val="0.25358062881028781"/>
          <c:h val="0.46687860663487879"/>
        </c:manualLayout>
      </c:layout>
      <c:txPr>
        <a:bodyPr/>
        <a:lstStyle/>
        <a:p>
          <a:pPr>
            <a:defRPr sz="90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l-BE"/>
  <c:chart>
    <c:autoTitleDeleted val="1"/>
    <c:view3D>
      <c:rotX val="30"/>
      <c:perspective val="30"/>
    </c:view3D>
    <c:plotArea>
      <c:layout>
        <c:manualLayout>
          <c:layoutTarget val="inner"/>
          <c:xMode val="edge"/>
          <c:yMode val="edge"/>
          <c:x val="7.5068441816055972E-2"/>
          <c:y val="0.37575887807410524"/>
          <c:w val="0.58358439490444858"/>
          <c:h val="0.60381908989536859"/>
        </c:manualLayout>
      </c:layout>
      <c:pie3DChart>
        <c:varyColors val="1"/>
        <c:ser>
          <c:idx val="0"/>
          <c:order val="0"/>
          <c:tx>
            <c:strRef>
              <c:f>Blad1!$B$1</c:f>
              <c:strCache>
                <c:ptCount val="1"/>
                <c:pt idx="0">
                  <c:v>In welke mate is de hinder van GELUID veranderd in de laatste twee jaar?</c:v>
                </c:pt>
              </c:strCache>
            </c:strRef>
          </c:tx>
          <c:spPr>
            <a:solidFill>
              <a:schemeClr val="accent1"/>
            </a:solidFill>
          </c:spPr>
          <c:dPt>
            <c:idx val="0"/>
            <c:spPr>
              <a:gradFill>
                <a:gsLst>
                  <a:gs pos="0">
                    <a:srgbClr val="003366"/>
                  </a:gs>
                  <a:gs pos="100000">
                    <a:srgbClr val="00274E"/>
                  </a:gs>
                </a:gsLst>
                <a:lin ang="0" scaled="1"/>
              </a:gradFill>
            </c:spPr>
            <c:extLst xmlns:c16r2="http://schemas.microsoft.com/office/drawing/2015/06/chart">
              <c:ext xmlns:c16="http://schemas.microsoft.com/office/drawing/2014/chart" uri="{C3380CC4-5D6E-409C-BE32-E72D297353CC}">
                <c16:uniqueId val="{00000000-F4E5-4A78-BD24-E6F19E7BA450}"/>
              </c:ext>
            </c:extLst>
          </c:dPt>
          <c:dPt>
            <c:idx val="1"/>
            <c:spPr>
              <a:gradFill>
                <a:gsLst>
                  <a:gs pos="0">
                    <a:sysClr val="window" lastClr="FFFFFF">
                      <a:lumMod val="50000"/>
                    </a:sysClr>
                  </a:gs>
                  <a:gs pos="100000">
                    <a:srgbClr val="CBCBCB"/>
                  </a:gs>
                </a:gsLst>
                <a:lin ang="10800000" scaled="1"/>
              </a:gradFill>
            </c:spPr>
            <c:extLst xmlns:c16r2="http://schemas.microsoft.com/office/drawing/2015/06/chart">
              <c:ext xmlns:c16="http://schemas.microsoft.com/office/drawing/2014/chart" uri="{C3380CC4-5D6E-409C-BE32-E72D297353CC}">
                <c16:uniqueId val="{00000001-F4E5-4A78-BD24-E6F19E7BA450}"/>
              </c:ext>
            </c:extLst>
          </c:dPt>
          <c:dPt>
            <c:idx val="2"/>
            <c:spPr>
              <a:gradFill>
                <a:gsLst>
                  <a:gs pos="0">
                    <a:srgbClr val="B80023"/>
                  </a:gs>
                  <a:gs pos="100000">
                    <a:srgbClr val="FF0000"/>
                  </a:gs>
                </a:gsLst>
                <a:lin ang="10800000" scaled="1"/>
              </a:gradFill>
            </c:spPr>
            <c:extLst xmlns:c16r2="http://schemas.microsoft.com/office/drawing/2015/06/chart">
              <c:ext xmlns:c16="http://schemas.microsoft.com/office/drawing/2014/chart" uri="{C3380CC4-5D6E-409C-BE32-E72D297353CC}">
                <c16:uniqueId val="{00000002-F4E5-4A78-BD24-E6F19E7BA450}"/>
              </c:ext>
            </c:extLst>
          </c:dPt>
          <c:dPt>
            <c:idx val="3"/>
            <c:spPr>
              <a:gradFill>
                <a:gsLst>
                  <a:gs pos="0">
                    <a:srgbClr val="E28700"/>
                  </a:gs>
                  <a:gs pos="100000">
                    <a:srgbClr val="FCC000"/>
                  </a:gs>
                </a:gsLst>
                <a:lin ang="10800000" scaled="1"/>
              </a:gradFill>
            </c:spPr>
            <c:extLst xmlns:c16r2="http://schemas.microsoft.com/office/drawing/2015/06/chart">
              <c:ext xmlns:c16="http://schemas.microsoft.com/office/drawing/2014/chart" uri="{C3380CC4-5D6E-409C-BE32-E72D297353CC}">
                <c16:uniqueId val="{00000003-F4E5-4A78-BD24-E6F19E7BA450}"/>
              </c:ext>
            </c:extLst>
          </c:dPt>
          <c:dPt>
            <c:idx val="4"/>
            <c:spPr>
              <a:gradFill>
                <a:gsLst>
                  <a:gs pos="0">
                    <a:srgbClr val="E7CD0F"/>
                  </a:gs>
                  <a:gs pos="100000">
                    <a:srgbClr val="F6FA62"/>
                  </a:gs>
                </a:gsLst>
                <a:lin ang="10800000" scaled="1"/>
              </a:gradFill>
            </c:spPr>
            <c:extLst xmlns:c16r2="http://schemas.microsoft.com/office/drawing/2015/06/chart">
              <c:ext xmlns:c16="http://schemas.microsoft.com/office/drawing/2014/chart" uri="{C3380CC4-5D6E-409C-BE32-E72D297353CC}">
                <c16:uniqueId val="{00000004-F4E5-4A78-BD24-E6F19E7BA450}"/>
              </c:ext>
            </c:extLst>
          </c:dPt>
          <c:dPt>
            <c:idx val="5"/>
            <c:spPr>
              <a:gradFill>
                <a:gsLst>
                  <a:gs pos="0">
                    <a:srgbClr val="729A00"/>
                  </a:gs>
                  <a:gs pos="100000">
                    <a:srgbClr val="99CC00"/>
                  </a:gs>
                </a:gsLst>
                <a:lin ang="10800000" scaled="1"/>
              </a:gradFill>
            </c:spPr>
            <c:extLst xmlns:c16r2="http://schemas.microsoft.com/office/drawing/2015/06/chart">
              <c:ext xmlns:c16="http://schemas.microsoft.com/office/drawing/2014/chart" uri="{C3380CC4-5D6E-409C-BE32-E72D297353CC}">
                <c16:uniqueId val="{00000005-F4E5-4A78-BD24-E6F19E7BA450}"/>
              </c:ext>
            </c:extLst>
          </c:dPt>
          <c:dPt>
            <c:idx val="6"/>
            <c:spPr>
              <a:gradFill>
                <a:gsLst>
                  <a:gs pos="0">
                    <a:srgbClr val="005C00"/>
                  </a:gs>
                  <a:gs pos="100000">
                    <a:srgbClr val="009900"/>
                  </a:gs>
                </a:gsLst>
                <a:lin ang="10800000" scaled="1"/>
              </a:gradFill>
            </c:spPr>
            <c:extLst xmlns:c16r2="http://schemas.microsoft.com/office/drawing/2015/06/chart">
              <c:ext xmlns:c16="http://schemas.microsoft.com/office/drawing/2014/chart" uri="{C3380CC4-5D6E-409C-BE32-E72D297353CC}">
                <c16:uniqueId val="{00000006-F4E5-4A78-BD24-E6F19E7BA450}"/>
              </c:ext>
            </c:extLst>
          </c:dPt>
          <c:dLbls>
            <c:dLbl>
              <c:idx val="0"/>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4E5-4A78-BD24-E6F19E7BA450}"/>
                </c:ext>
              </c:extLst>
            </c:dLbl>
            <c:dLbl>
              <c:idx val="1"/>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4E5-4A78-BD24-E6F19E7BA450}"/>
                </c:ext>
              </c:extLst>
            </c:dLbl>
            <c:dLbl>
              <c:idx val="2"/>
              <c:layout>
                <c:manualLayout>
                  <c:x val="2.3506852154856477E-2"/>
                  <c:y val="0"/>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4E5-4A78-BD24-E6F19E7BA450}"/>
                </c:ext>
              </c:extLst>
            </c:dLbl>
            <c:dLbl>
              <c:idx val="3"/>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4E5-4A78-BD24-E6F19E7BA450}"/>
                </c:ext>
              </c:extLst>
            </c:dLbl>
            <c:dLbl>
              <c:idx val="4"/>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4E5-4A78-BD24-E6F19E7BA450}"/>
                </c:ext>
              </c:extLst>
            </c:dLbl>
            <c:dLbl>
              <c:idx val="5"/>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4E5-4A78-BD24-E6F19E7BA450}"/>
                </c:ext>
              </c:extLst>
            </c:dLbl>
            <c:dLbl>
              <c:idx val="6"/>
              <c:layout/>
              <c:dLblPos val="outEnd"/>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4E5-4A78-BD24-E6F19E7BA450}"/>
                </c:ext>
              </c:extLst>
            </c:dLbl>
            <c:delete val="1"/>
            <c:numFmt formatCode="#,##0&quot;%&quot;" sourceLinked="0"/>
            <c:spPr>
              <a:noFill/>
              <a:ln>
                <a:noFill/>
              </a:ln>
              <a:effectLst/>
            </c:spPr>
            <c:txPr>
              <a:bodyPr/>
              <a:lstStyle/>
              <a:p>
                <a:pPr>
                  <a:defRPr sz="900" b="1" baseline="0">
                    <a:latin typeface="Arial" pitchFamily="34" charset="0"/>
                    <a:cs typeface="Arial" pitchFamily="34" charset="0"/>
                  </a:defRPr>
                </a:pPr>
                <a:endParaRPr lang="nl-BE"/>
              </a:p>
            </c:txPr>
            <c:dLblPos val="outEnd"/>
            <c:extLst xmlns:c16r2="http://schemas.microsoft.com/office/drawing/2015/06/chart">
              <c:ext xmlns:c15="http://schemas.microsoft.com/office/drawing/2012/chart" uri="{CE6537A1-D6FC-4f65-9D91-7224C49458BB}"/>
            </c:extLst>
          </c:dLbls>
          <c:cat>
            <c:strRef>
              <c:f>Blad1!$A$2:$A$8</c:f>
              <c:strCache>
                <c:ptCount val="7"/>
                <c:pt idx="0">
                  <c:v>Ik woon hier nog geen twee jaar</c:v>
                </c:pt>
                <c:pt idx="1">
                  <c:v>GEEN hinder (toen niet en nu niet)</c:v>
                </c:pt>
                <c:pt idx="2">
                  <c:v>Sterk toegenomen</c:v>
                </c:pt>
                <c:pt idx="3">
                  <c:v>Enigszins toegenomen</c:v>
                </c:pt>
                <c:pt idx="4">
                  <c:v>Hetzelfde gebleven</c:v>
                </c:pt>
                <c:pt idx="5">
                  <c:v>Enigszins afgenomen</c:v>
                </c:pt>
                <c:pt idx="6">
                  <c:v>Sterk afgenomen</c:v>
                </c:pt>
              </c:strCache>
            </c:strRef>
          </c:cat>
          <c:val>
            <c:numRef>
              <c:f>Blad1!$B$2:$B$8</c:f>
              <c:numCache>
                <c:formatCode>0.0</c:formatCode>
                <c:ptCount val="7"/>
                <c:pt idx="0">
                  <c:v>7.7555194114695274</c:v>
                </c:pt>
                <c:pt idx="1">
                  <c:v>34.2243806586931</c:v>
                </c:pt>
                <c:pt idx="2">
                  <c:v>10.337979234650383</c:v>
                </c:pt>
                <c:pt idx="3">
                  <c:v>21.331920962239035</c:v>
                </c:pt>
                <c:pt idx="4">
                  <c:v>22.549406608542789</c:v>
                </c:pt>
                <c:pt idx="5">
                  <c:v>2.8765276100211667</c:v>
                </c:pt>
                <c:pt idx="6">
                  <c:v>0.92426551438248761</c:v>
                </c:pt>
              </c:numCache>
            </c:numRef>
          </c:val>
          <c:extLst xmlns:c16r2="http://schemas.microsoft.com/office/drawing/2015/06/chart">
            <c:ext xmlns:c16="http://schemas.microsoft.com/office/drawing/2014/chart" uri="{C3380CC4-5D6E-409C-BE32-E72D297353CC}">
              <c16:uniqueId val="{00000007-F4E5-4A78-BD24-E6F19E7BA450}"/>
            </c:ext>
          </c:extLst>
        </c:ser>
      </c:pie3DChart>
    </c:plotArea>
    <c:legend>
      <c:legendPos val="r"/>
      <c:layout>
        <c:manualLayout>
          <c:xMode val="edge"/>
          <c:yMode val="edge"/>
          <c:x val="0.63929454384746942"/>
          <c:y val="0.26382552250762409"/>
          <c:w val="0.351664366595898"/>
          <c:h val="0.73475077009840051"/>
        </c:manualLayout>
      </c:layout>
      <c:txPr>
        <a:bodyPr/>
        <a:lstStyle/>
        <a:p>
          <a:pPr>
            <a:defRPr sz="900">
              <a:latin typeface="Arial" pitchFamily="34" charset="0"/>
              <a:cs typeface="Arial" pitchFamily="34" charset="0"/>
            </a:defRPr>
          </a:pPr>
          <a:endParaRPr lang="nl-BE"/>
        </a:p>
      </c:txPr>
    </c:legend>
    <c:plotVisOnly val="1"/>
    <c:dispBlanksAs val="zero"/>
  </c:chart>
  <c:spPr>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nl-BE"/>
  <c:chart>
    <c:autoTitleDeleted val="1"/>
    <c:plotArea>
      <c:layout>
        <c:manualLayout>
          <c:layoutTarget val="inner"/>
          <c:xMode val="edge"/>
          <c:yMode val="edge"/>
          <c:x val="0.47802724014336917"/>
          <c:y val="0.19399304209029547"/>
          <c:w val="0.38757437275986351"/>
          <c:h val="0.74146947905601734"/>
        </c:manualLayout>
      </c:layout>
      <c:barChart>
        <c:barDir val="bar"/>
        <c:grouping val="clustered"/>
        <c:ser>
          <c:idx val="0"/>
          <c:order val="0"/>
          <c:tx>
            <c:strRef>
              <c:f>Blad1!$B$1</c:f>
              <c:strCache>
                <c:ptCount val="1"/>
                <c:pt idx="0">
                  <c:v>Ja</c:v>
                </c:pt>
              </c:strCache>
            </c:strRef>
          </c:tx>
          <c:spPr>
            <a:gradFill flip="none" rotWithShape="1">
              <a:gsLst>
                <a:gs pos="0">
                  <a:srgbClr val="CCFFFF"/>
                </a:gs>
                <a:gs pos="100000">
                  <a:srgbClr val="9BC2C2"/>
                </a:gs>
              </a:gsLst>
              <a:lin ang="5400000" scaled="1"/>
              <a:tileRect/>
            </a:gradFill>
          </c:spPr>
          <c:dLbls>
            <c:numFmt formatCode="#,##0" sourceLinked="0"/>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Blad1!$A$2:$A$10</c:f>
              <c:strCache>
                <c:ptCount val="9"/>
                <c:pt idx="0">
                  <c:v>een advocaat gecontacteerd?</c:v>
                </c:pt>
                <c:pt idx="1">
                  <c:v>lid geworden van een actiecomité?</c:v>
                </c:pt>
                <c:pt idx="2">
                  <c:v>reeds meermaals klacht ingediend?</c:v>
                </c:pt>
                <c:pt idx="3">
                  <c:v>reeds eenmaal een klacht ingediend?</c:v>
                </c:pt>
                <c:pt idx="4">
                  <c:v>uw woning aangepast en/of verbouwd?</c:v>
                </c:pt>
                <c:pt idx="5">
                  <c:v>eraan gedacht om te verhuizen?</c:v>
                </c:pt>
                <c:pt idx="6">
                  <c:v>gepraat met zij die het veroorzaken?</c:v>
                </c:pt>
                <c:pt idx="7">
                  <c:v>eraan gedacht om klacht in te dienen?</c:v>
                </c:pt>
                <c:pt idx="8">
                  <c:v>meer aandacht besteed aan het sluiten van deuren, ramen, gordijnen of rolluiken?</c:v>
                </c:pt>
              </c:strCache>
            </c:strRef>
          </c:cat>
          <c:val>
            <c:numRef>
              <c:f>Blad1!$B$2:$B$10</c:f>
              <c:numCache>
                <c:formatCode>0.0</c:formatCode>
                <c:ptCount val="9"/>
                <c:pt idx="0">
                  <c:v>1.8924353446466586</c:v>
                </c:pt>
                <c:pt idx="1">
                  <c:v>4.6620018192382728</c:v>
                </c:pt>
                <c:pt idx="2">
                  <c:v>7.2816761902920897</c:v>
                </c:pt>
                <c:pt idx="3">
                  <c:v>13.59006839645129</c:v>
                </c:pt>
                <c:pt idx="4">
                  <c:v>18.682189637025914</c:v>
                </c:pt>
                <c:pt idx="5">
                  <c:v>21.69233379778921</c:v>
                </c:pt>
                <c:pt idx="6">
                  <c:v>29.78442543952859</c:v>
                </c:pt>
                <c:pt idx="7">
                  <c:v>34.970165947023553</c:v>
                </c:pt>
                <c:pt idx="8">
                  <c:v>69.237606498009157</c:v>
                </c:pt>
              </c:numCache>
            </c:numRef>
          </c:val>
          <c:extLst xmlns:c16r2="http://schemas.microsoft.com/office/drawing/2015/06/chart">
            <c:ext xmlns:c16="http://schemas.microsoft.com/office/drawing/2014/chart" uri="{C3380CC4-5D6E-409C-BE32-E72D297353CC}">
              <c16:uniqueId val="{00000000-60E6-4A62-9A2F-90D890BF604A}"/>
            </c:ext>
          </c:extLst>
        </c:ser>
        <c:gapWidth val="90"/>
        <c:axId val="257365120"/>
        <c:axId val="257366656"/>
      </c:barChart>
      <c:catAx>
        <c:axId val="257365120"/>
        <c:scaling>
          <c:orientation val="minMax"/>
        </c:scaling>
        <c:axPos val="l"/>
        <c:numFmt formatCode="General" sourceLinked="0"/>
        <c:tickLblPos val="nextTo"/>
        <c:crossAx val="257366656"/>
        <c:crosses val="autoZero"/>
        <c:auto val="1"/>
        <c:lblAlgn val="ctr"/>
        <c:lblOffset val="100"/>
      </c:catAx>
      <c:valAx>
        <c:axId val="257366656"/>
        <c:scaling>
          <c:orientation val="minMax"/>
          <c:max val="100"/>
          <c:min val="0"/>
        </c:scaling>
        <c:axPos val="b"/>
        <c:majorGridlines/>
        <c:numFmt formatCode="#,##0&quot;%&quot;" sourceLinked="0"/>
        <c:tickLblPos val="nextTo"/>
        <c:crossAx val="257365120"/>
        <c:crosses val="autoZero"/>
        <c:crossBetween val="between"/>
        <c:majorUnit val="25"/>
        <c:minorUnit val="25"/>
      </c:valAx>
    </c:plotArea>
    <c:plotVisOnly val="1"/>
    <c:dispBlanksAs val="gap"/>
  </c:chart>
  <c:spPr>
    <a:ln>
      <a:noFill/>
    </a:ln>
  </c:spPr>
  <c:txPr>
    <a:bodyPr/>
    <a:lstStyle/>
    <a:p>
      <a:pPr>
        <a:defRPr>
          <a:latin typeface="Arial" pitchFamily="34" charset="0"/>
          <a:cs typeface="Arial" pitchFamily="34" charset="0"/>
        </a:defRPr>
      </a:pPr>
      <a:endParaRPr lang="nl-BE"/>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6.3592918940687984E-2"/>
          <c:y val="0.28287212591959787"/>
          <c:w val="0.6857033495813023"/>
          <c:h val="0.53880332813104737"/>
        </c:manualLayout>
      </c:layout>
      <c:barChart>
        <c:barDir val="col"/>
        <c:grouping val="percentStacked"/>
        <c:ser>
          <c:idx val="4"/>
          <c:order val="0"/>
          <c:tx>
            <c:strRef>
              <c:f>Blad1!$F$1</c:f>
              <c:strCache>
                <c:ptCount val="1"/>
                <c:pt idx="0">
                  <c:v>Extreem gehinderd</c:v>
                </c:pt>
              </c:strCache>
            </c:strRef>
          </c:tx>
          <c:spPr>
            <a:gradFill flip="none" rotWithShape="1">
              <a:gsLst>
                <a:gs pos="0">
                  <a:srgbClr val="B80023"/>
                </a:gs>
                <a:gs pos="100000">
                  <a:srgbClr val="FF0000"/>
                </a:gs>
              </a:gsLst>
              <a:lin ang="10800000" scaled="1"/>
              <a:tileRect/>
            </a:gradFill>
          </c:spPr>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D8B-4628-AD8A-7FB33D99E975}"/>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D8B-4628-AD8A-7FB33D99E97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D8B-4628-AD8A-7FB33D99E975}"/>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D8B-4628-AD8A-7FB33D99E975}"/>
                </c:ext>
              </c:extLst>
            </c:dLbl>
            <c:numFmt formatCode="#,##0" sourceLinked="0"/>
            <c:spPr>
              <a:noFill/>
              <a:ln>
                <a:noFill/>
              </a:ln>
              <a:effectLst/>
            </c:spPr>
            <c:txPr>
              <a:bodyPr/>
              <a:lstStyle/>
              <a:p>
                <a:pPr>
                  <a:defRPr sz="9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Verkeer</c:v>
                </c:pt>
                <c:pt idx="1">
                  <c:v>Industrie</c:v>
                </c:pt>
                <c:pt idx="2">
                  <c:v>Recreatie</c:v>
                </c:pt>
                <c:pt idx="3">
                  <c:v>Landbouw</c:v>
                </c:pt>
                <c:pt idx="4">
                  <c:v>Buren</c:v>
                </c:pt>
              </c:strCache>
            </c:strRef>
          </c:cat>
          <c:val>
            <c:numRef>
              <c:f>Blad1!$F$2:$F$6</c:f>
              <c:numCache>
                <c:formatCode>0.0</c:formatCode>
                <c:ptCount val="5"/>
                <c:pt idx="0">
                  <c:v>3.007069686794253</c:v>
                </c:pt>
                <c:pt idx="1">
                  <c:v>1.9497406493060483</c:v>
                </c:pt>
                <c:pt idx="2">
                  <c:v>1.2445462454850158</c:v>
                </c:pt>
                <c:pt idx="3">
                  <c:v>0.24376614974370464</c:v>
                </c:pt>
                <c:pt idx="4">
                  <c:v>1.4491115402143318</c:v>
                </c:pt>
              </c:numCache>
            </c:numRef>
          </c:val>
          <c:extLst xmlns:c16r2="http://schemas.microsoft.com/office/drawing/2015/06/chart">
            <c:ext xmlns:c16="http://schemas.microsoft.com/office/drawing/2014/chart" uri="{C3380CC4-5D6E-409C-BE32-E72D297353CC}">
              <c16:uniqueId val="{00000004-ED8B-4628-AD8A-7FB33D99E975}"/>
            </c:ext>
          </c:extLst>
        </c:ser>
        <c:ser>
          <c:idx val="3"/>
          <c:order val="1"/>
          <c:tx>
            <c:strRef>
              <c:f>Blad1!$E$1</c:f>
              <c:strCache>
                <c:ptCount val="1"/>
                <c:pt idx="0">
                  <c:v>Ernstig gehinderd</c:v>
                </c:pt>
              </c:strCache>
            </c:strRef>
          </c:tx>
          <c:spPr>
            <a:gradFill>
              <a:gsLst>
                <a:gs pos="0">
                  <a:srgbClr val="E28700"/>
                </a:gs>
                <a:gs pos="100000">
                  <a:srgbClr val="FCC000"/>
                </a:gs>
              </a:gsLst>
              <a:lin ang="10800000" scaled="1"/>
            </a:gradFill>
          </c:spPr>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D8B-4628-AD8A-7FB33D99E975}"/>
                </c:ext>
              </c:extLst>
            </c:dLbl>
            <c:dLbl>
              <c:idx val="4"/>
              <c:layout>
                <c:manualLayout>
                  <c:x val="-1.7977204904181899E-7"/>
                  <c:y val="-3.3976335482338163E-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D8B-4628-AD8A-7FB33D99E975}"/>
                </c:ext>
              </c:extLst>
            </c:dLbl>
            <c:numFmt formatCode="#,##0" sourceLinked="0"/>
            <c:spPr>
              <a:noFill/>
              <a:ln>
                <a:noFill/>
              </a:ln>
              <a:effectLst/>
            </c:spPr>
            <c:txPr>
              <a:bodyPr/>
              <a:lstStyle/>
              <a:p>
                <a:pPr>
                  <a:defRPr lang="en-US" sz="900" b="1">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Verkeer</c:v>
                </c:pt>
                <c:pt idx="1">
                  <c:v>Industrie</c:v>
                </c:pt>
                <c:pt idx="2">
                  <c:v>Recreatie</c:v>
                </c:pt>
                <c:pt idx="3">
                  <c:v>Landbouw</c:v>
                </c:pt>
                <c:pt idx="4">
                  <c:v>Buren</c:v>
                </c:pt>
              </c:strCache>
            </c:strRef>
          </c:cat>
          <c:val>
            <c:numRef>
              <c:f>Blad1!$E$2:$E$6</c:f>
              <c:numCache>
                <c:formatCode>0.0</c:formatCode>
                <c:ptCount val="5"/>
                <c:pt idx="0">
                  <c:v>11.009685313728756</c:v>
                </c:pt>
                <c:pt idx="1">
                  <c:v>4.4475815206488045</c:v>
                </c:pt>
                <c:pt idx="2">
                  <c:v>2.9302564631387438</c:v>
                </c:pt>
                <c:pt idx="3">
                  <c:v>1.0817528537676586</c:v>
                </c:pt>
                <c:pt idx="4">
                  <c:v>4.6071259011744665</c:v>
                </c:pt>
              </c:numCache>
            </c:numRef>
          </c:val>
          <c:extLst xmlns:c16r2="http://schemas.microsoft.com/office/drawing/2015/06/chart">
            <c:ext xmlns:c16="http://schemas.microsoft.com/office/drawing/2014/chart" uri="{C3380CC4-5D6E-409C-BE32-E72D297353CC}">
              <c16:uniqueId val="{00000007-ED8B-4628-AD8A-7FB33D99E975}"/>
            </c:ext>
          </c:extLst>
        </c:ser>
        <c:ser>
          <c:idx val="2"/>
          <c:order val="2"/>
          <c:tx>
            <c:strRef>
              <c:f>Blad1!$D$1</c:f>
              <c:strCache>
                <c:ptCount val="1"/>
                <c:pt idx="0">
                  <c:v>Tamelijk gehinderd</c:v>
                </c:pt>
              </c:strCache>
            </c:strRef>
          </c:tx>
          <c:spPr>
            <a:gradFill>
              <a:gsLst>
                <a:gs pos="0">
                  <a:srgbClr val="E7CD0F"/>
                </a:gs>
                <a:gs pos="100000">
                  <a:srgbClr val="F6FA62"/>
                </a:gs>
              </a:gsLst>
              <a:lin ang="10800000" scaled="1"/>
            </a:gradFill>
          </c:spPr>
          <c:dLbls>
            <c:numFmt formatCode="#,##0" sourceLinked="0"/>
            <c:spPr>
              <a:noFill/>
              <a:ln>
                <a:noFill/>
              </a:ln>
              <a:effectLst/>
            </c:spPr>
            <c:txPr>
              <a:bodyPr/>
              <a:lstStyle/>
              <a:p>
                <a:pPr>
                  <a:defRPr lang="en-US" sz="900" b="1">
                    <a:solidFill>
                      <a:sysClr val="windowText" lastClr="000000"/>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Verkeer</c:v>
                </c:pt>
                <c:pt idx="1">
                  <c:v>Industrie</c:v>
                </c:pt>
                <c:pt idx="2">
                  <c:v>Recreatie</c:v>
                </c:pt>
                <c:pt idx="3">
                  <c:v>Landbouw</c:v>
                </c:pt>
                <c:pt idx="4">
                  <c:v>Buren</c:v>
                </c:pt>
              </c:strCache>
            </c:strRef>
          </c:cat>
          <c:val>
            <c:numRef>
              <c:f>Blad1!$D$2:$D$6</c:f>
              <c:numCache>
                <c:formatCode>0.0</c:formatCode>
                <c:ptCount val="5"/>
                <c:pt idx="0">
                  <c:v>17.410240487222222</c:v>
                </c:pt>
                <c:pt idx="1">
                  <c:v>8.4529059316227535</c:v>
                </c:pt>
                <c:pt idx="2">
                  <c:v>9.0020867854277746</c:v>
                </c:pt>
                <c:pt idx="3">
                  <c:v>4.3590510871837314</c:v>
                </c:pt>
                <c:pt idx="4">
                  <c:v>10.785536104710754</c:v>
                </c:pt>
              </c:numCache>
            </c:numRef>
          </c:val>
          <c:extLst xmlns:c16r2="http://schemas.microsoft.com/office/drawing/2015/06/chart">
            <c:ext xmlns:c16="http://schemas.microsoft.com/office/drawing/2014/chart" uri="{C3380CC4-5D6E-409C-BE32-E72D297353CC}">
              <c16:uniqueId val="{00000008-ED8B-4628-AD8A-7FB33D99E975}"/>
            </c:ext>
          </c:extLst>
        </c:ser>
        <c:ser>
          <c:idx val="1"/>
          <c:order val="3"/>
          <c:tx>
            <c:strRef>
              <c:f>Blad1!$C$1</c:f>
              <c:strCache>
                <c:ptCount val="1"/>
                <c:pt idx="0">
                  <c:v>Een beetje gehinderd</c:v>
                </c:pt>
              </c:strCache>
            </c:strRef>
          </c:tx>
          <c:spPr>
            <a:noFill/>
          </c:spPr>
          <c:cat>
            <c:strRef>
              <c:f>Blad1!$A$2:$A$6</c:f>
              <c:strCache>
                <c:ptCount val="5"/>
                <c:pt idx="0">
                  <c:v>Verkeer</c:v>
                </c:pt>
                <c:pt idx="1">
                  <c:v>Industrie</c:v>
                </c:pt>
                <c:pt idx="2">
                  <c:v>Recreatie</c:v>
                </c:pt>
                <c:pt idx="3">
                  <c:v>Landbouw</c:v>
                </c:pt>
                <c:pt idx="4">
                  <c:v>Buren</c:v>
                </c:pt>
              </c:strCache>
            </c:strRef>
          </c:cat>
          <c:val>
            <c:numRef>
              <c:f>Blad1!$C$2:$C$6</c:f>
              <c:numCache>
                <c:formatCode>0.0</c:formatCode>
                <c:ptCount val="5"/>
                <c:pt idx="0">
                  <c:v>39.67135546360597</c:v>
                </c:pt>
                <c:pt idx="1">
                  <c:v>21.524280852114806</c:v>
                </c:pt>
                <c:pt idx="2">
                  <c:v>34.398949365086949</c:v>
                </c:pt>
                <c:pt idx="3">
                  <c:v>16.369137766495758</c:v>
                </c:pt>
                <c:pt idx="4">
                  <c:v>36.813897087083411</c:v>
                </c:pt>
              </c:numCache>
            </c:numRef>
          </c:val>
          <c:extLst xmlns:c16r2="http://schemas.microsoft.com/office/drawing/2015/06/chart">
            <c:ext xmlns:c16="http://schemas.microsoft.com/office/drawing/2014/chart" uri="{C3380CC4-5D6E-409C-BE32-E72D297353CC}">
              <c16:uniqueId val="{00000009-ED8B-4628-AD8A-7FB33D99E975}"/>
            </c:ext>
          </c:extLst>
        </c:ser>
        <c:ser>
          <c:idx val="0"/>
          <c:order val="4"/>
          <c:tx>
            <c:strRef>
              <c:f>Blad1!$B$1</c:f>
              <c:strCache>
                <c:ptCount val="1"/>
                <c:pt idx="0">
                  <c:v>Helemaal niet gehinderd</c:v>
                </c:pt>
              </c:strCache>
            </c:strRef>
          </c:tx>
          <c:spPr>
            <a:noFill/>
          </c:spPr>
          <c:dLbls>
            <c:numFmt formatCode="#,##0" sourceLinked="0"/>
            <c:spPr>
              <a:noFill/>
              <a:ln>
                <a:noFill/>
              </a:ln>
              <a:effectLst/>
            </c:spPr>
            <c:txPr>
              <a:bodyPr/>
              <a:lstStyle/>
              <a:p>
                <a:pPr>
                  <a:defRPr lang="en-US" sz="900" b="1">
                    <a:solidFill>
                      <a:schemeClr val="bg1"/>
                    </a:solidFill>
                    <a:latin typeface="Arial" pitchFamily="34" charset="0"/>
                    <a:cs typeface="Arial" pitchFamily="34" charset="0"/>
                  </a:defRPr>
                </a:pPr>
                <a:endParaRPr lang="nl-BE"/>
              </a:p>
            </c:txPr>
            <c:showVal val="1"/>
            <c:extLst xmlns:c16r2="http://schemas.microsoft.com/office/drawing/2015/06/chart">
              <c:ext xmlns:c15="http://schemas.microsoft.com/office/drawing/2012/chart" uri="{CE6537A1-D6FC-4f65-9D91-7224C49458BB}">
                <c15:showLeaderLines val="0"/>
              </c:ext>
            </c:extLst>
          </c:dLbls>
          <c:cat>
            <c:strRef>
              <c:f>Blad1!$A$2:$A$6</c:f>
              <c:strCache>
                <c:ptCount val="5"/>
                <c:pt idx="0">
                  <c:v>Verkeer</c:v>
                </c:pt>
                <c:pt idx="1">
                  <c:v>Industrie</c:v>
                </c:pt>
                <c:pt idx="2">
                  <c:v>Recreatie</c:v>
                </c:pt>
                <c:pt idx="3">
                  <c:v>Landbouw</c:v>
                </c:pt>
                <c:pt idx="4">
                  <c:v>Buren</c:v>
                </c:pt>
              </c:strCache>
            </c:strRef>
          </c:cat>
          <c:val>
            <c:numRef>
              <c:f>Blad1!$B$2:$B$6</c:f>
              <c:numCache>
                <c:formatCode>0.0</c:formatCode>
                <c:ptCount val="5"/>
                <c:pt idx="0">
                  <c:v>28.901649048647499</c:v>
                </c:pt>
                <c:pt idx="1">
                  <c:v>63.625491046306614</c:v>
                </c:pt>
                <c:pt idx="2">
                  <c:v>52.424161140860328</c:v>
                </c:pt>
                <c:pt idx="3">
                  <c:v>77.946292142808232</c:v>
                </c:pt>
                <c:pt idx="4">
                  <c:v>46.344329366815245</c:v>
                </c:pt>
              </c:numCache>
            </c:numRef>
          </c:val>
          <c:extLst xmlns:c16r2="http://schemas.microsoft.com/office/drawing/2015/06/chart">
            <c:ext xmlns:c16="http://schemas.microsoft.com/office/drawing/2014/chart" uri="{C3380CC4-5D6E-409C-BE32-E72D297353CC}">
              <c16:uniqueId val="{0000000A-ED8B-4628-AD8A-7FB33D99E975}"/>
            </c:ext>
          </c:extLst>
        </c:ser>
        <c:gapWidth val="120"/>
        <c:overlap val="100"/>
        <c:axId val="257558400"/>
        <c:axId val="257559936"/>
      </c:barChart>
      <c:catAx>
        <c:axId val="257558400"/>
        <c:scaling>
          <c:orientation val="minMax"/>
        </c:scaling>
        <c:axPos val="b"/>
        <c:numFmt formatCode="General" sourceLinked="1"/>
        <c:tickLblPos val="nextTo"/>
        <c:txPr>
          <a:bodyPr/>
          <a:lstStyle/>
          <a:p>
            <a:pPr>
              <a:defRPr lang="en-US" sz="1000" b="1" spc="-10" baseline="0">
                <a:solidFill>
                  <a:schemeClr val="tx1">
                    <a:lumMod val="75000"/>
                    <a:lumOff val="25000"/>
                  </a:schemeClr>
                </a:solidFill>
                <a:latin typeface="Arial" pitchFamily="34" charset="0"/>
                <a:cs typeface="Arial" pitchFamily="34" charset="0"/>
              </a:defRPr>
            </a:pPr>
            <a:endParaRPr lang="nl-BE"/>
          </a:p>
        </c:txPr>
        <c:crossAx val="257559936"/>
        <c:crosses val="autoZero"/>
        <c:auto val="1"/>
        <c:lblAlgn val="ctr"/>
        <c:lblOffset val="100"/>
      </c:catAx>
      <c:valAx>
        <c:axId val="257559936"/>
        <c:scaling>
          <c:orientation val="minMax"/>
        </c:scaling>
        <c:axPos val="l"/>
        <c:majorGridlines/>
        <c:numFmt formatCode="0%" sourceLinked="1"/>
        <c:tickLblPos val="nextTo"/>
        <c:txPr>
          <a:bodyPr/>
          <a:lstStyle/>
          <a:p>
            <a:pPr>
              <a:defRPr lang="en-US" sz="900" b="0">
                <a:solidFill>
                  <a:schemeClr val="tx1">
                    <a:lumMod val="75000"/>
                    <a:lumOff val="25000"/>
                  </a:schemeClr>
                </a:solidFill>
                <a:latin typeface="Arial" pitchFamily="34" charset="0"/>
                <a:cs typeface="Arial" pitchFamily="34" charset="0"/>
              </a:defRPr>
            </a:pPr>
            <a:endParaRPr lang="nl-BE"/>
          </a:p>
        </c:txPr>
        <c:crossAx val="257558400"/>
        <c:crosses val="autoZero"/>
        <c:crossBetween val="between"/>
        <c:majorUnit val="0.25"/>
        <c:minorUnit val="0.25"/>
      </c:valAx>
    </c:plotArea>
    <c:legend>
      <c:legendPos val="r"/>
      <c:legendEntry>
        <c:idx val="0"/>
        <c:delete val="1"/>
      </c:legendEntry>
      <c:legendEntry>
        <c:idx val="1"/>
        <c:delete val="1"/>
      </c:legendEntry>
      <c:layout>
        <c:manualLayout>
          <c:xMode val="edge"/>
          <c:yMode val="edge"/>
          <c:x val="0.76769345350288254"/>
          <c:y val="0.26734293162082201"/>
          <c:w val="0.22872710437710544"/>
          <c:h val="0.62553672160395046"/>
        </c:manualLayout>
      </c:layout>
      <c:txPr>
        <a:bodyPr/>
        <a:lstStyle/>
        <a:p>
          <a:pPr>
            <a:defRPr lang="en-US" sz="900" b="0">
              <a:latin typeface="Arial" pitchFamily="34" charset="0"/>
              <a:cs typeface="Arial" pitchFamily="34" charset="0"/>
            </a:defRPr>
          </a:pPr>
          <a:endParaRPr lang="nl-BE"/>
        </a:p>
      </c:txPr>
    </c:legend>
    <c:plotVisOnly val="1"/>
    <c:dispBlanksAs val="gap"/>
  </c:chart>
  <c:spPr>
    <a:ln>
      <a:noFill/>
    </a:ln>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0.04213</cdr:x>
      <cdr:y>0.02035</cdr:y>
    </cdr:from>
    <cdr:to>
      <cdr:x>0.9589</cdr:x>
      <cdr:y>0.25272</cdr:y>
    </cdr:to>
    <cdr:sp macro="" textlink="">
      <cdr:nvSpPr>
        <cdr:cNvPr id="2" name="Rechthoek 1"/>
        <cdr:cNvSpPr/>
      </cdr:nvSpPr>
      <cdr:spPr>
        <a:xfrm xmlns:a="http://schemas.openxmlformats.org/drawingml/2006/main">
          <a:off x="238119" y="47630"/>
          <a:ext cx="5181584" cy="54388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nl-BE" b="1" dirty="0">
              <a:solidFill>
                <a:srgbClr val="6D8B2B"/>
              </a:solidFill>
              <a:latin typeface="Arial" pitchFamily="34" charset="0"/>
              <a:cs typeface="Arial" pitchFamily="34" charset="0"/>
            </a:rPr>
            <a:t>Hoe tevreden bent u in het algemeen over de leefkwaliteit (veiligheid, kindvriendelijkheid, leefmilieu, ...) in uw buurt?</a:t>
          </a:r>
        </a:p>
      </cdr:txBody>
    </cdr:sp>
  </cdr:relSizeAnchor>
</c:userShapes>
</file>

<file path=ppt/drawings/drawing10.xml><?xml version="1.0" encoding="utf-8"?>
<c:userShapes xmlns:c="http://schemas.openxmlformats.org/drawingml/2006/chart">
  <cdr:relSizeAnchor xmlns:cdr="http://schemas.openxmlformats.org/drawingml/2006/chartDrawing">
    <cdr:from>
      <cdr:x>0.03593</cdr:x>
      <cdr:y>0.02205</cdr:y>
    </cdr:from>
    <cdr:to>
      <cdr:x>0.92216</cdr:x>
      <cdr:y>0.13217</cdr:y>
    </cdr:to>
    <cdr:sp macro="" textlink="">
      <cdr:nvSpPr>
        <cdr:cNvPr id="2" name="Rechthoek 1"/>
        <cdr:cNvSpPr/>
      </cdr:nvSpPr>
      <cdr:spPr>
        <a:xfrm xmlns:a="http://schemas.openxmlformats.org/drawingml/2006/main">
          <a:off x="207035" y="59535"/>
          <a:ext cx="5106838" cy="29732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Als u denkt aan de voorbije 12 maanden, in welke mate bent u gehinderd</a:t>
          </a:r>
          <a:r>
            <a:rPr lang="nl-BE" sz="1200" b="1" baseline="0" dirty="0">
              <a:solidFill>
                <a:srgbClr val="6D8B2B"/>
              </a:solidFill>
              <a:latin typeface="Arial" pitchFamily="34" charset="0"/>
              <a:cs typeface="Arial" pitchFamily="34" charset="0"/>
            </a:rPr>
            <a:t> of niet gehinderd door GEUR in en om uw woning?</a:t>
          </a:r>
          <a:endParaRPr lang="nl-BE" sz="1200" b="1" dirty="0">
            <a:solidFill>
              <a:srgbClr val="6D8B2B"/>
            </a:solidFill>
            <a:latin typeface="Arial" pitchFamily="34" charset="0"/>
            <a:cs typeface="Arial" pitchFamily="34" charset="0"/>
          </a:endParaRPr>
        </a:p>
      </cdr:txBody>
    </cdr:sp>
  </cdr:relSizeAnchor>
  <cdr:relSizeAnchor xmlns:cdr="http://schemas.openxmlformats.org/drawingml/2006/chartDrawing">
    <cdr:from>
      <cdr:x>0.08088</cdr:x>
      <cdr:y>0.92484</cdr:y>
    </cdr:from>
    <cdr:to>
      <cdr:x>0.19686</cdr:x>
      <cdr:y>1</cdr:y>
    </cdr:to>
    <cdr:sp macro="" textlink="">
      <cdr:nvSpPr>
        <cdr:cNvPr id="3" name="Rechthoek 2"/>
        <cdr:cNvSpPr/>
      </cdr:nvSpPr>
      <cdr:spPr>
        <a:xfrm xmlns:a="http://schemas.openxmlformats.org/drawingml/2006/main">
          <a:off x="466040"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(n=3.082)</a:t>
          </a:r>
        </a:p>
      </cdr:txBody>
    </cdr:sp>
  </cdr:relSizeAnchor>
  <cdr:relSizeAnchor xmlns:cdr="http://schemas.openxmlformats.org/drawingml/2006/chartDrawing">
    <cdr:from>
      <cdr:x>0.61882</cdr:x>
      <cdr:y>0.92484</cdr:y>
    </cdr:from>
    <cdr:to>
      <cdr:x>0.7348</cdr:x>
      <cdr:y>1</cdr:y>
    </cdr:to>
    <cdr:sp macro="" textlink="">
      <cdr:nvSpPr>
        <cdr:cNvPr id="4" name="Rechthoek 3"/>
        <cdr:cNvSpPr/>
      </cdr:nvSpPr>
      <cdr:spPr>
        <a:xfrm xmlns:a="http://schemas.openxmlformats.org/drawingml/2006/main">
          <a:off x="3565937"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(n=5.103)</a:t>
          </a:r>
        </a:p>
      </cdr:txBody>
    </cdr:sp>
  </cdr:relSizeAnchor>
  <cdr:relSizeAnchor xmlns:cdr="http://schemas.openxmlformats.org/drawingml/2006/chartDrawing">
    <cdr:from>
      <cdr:x>0.4861</cdr:x>
      <cdr:y>0.92484</cdr:y>
    </cdr:from>
    <cdr:to>
      <cdr:x>0.60208</cdr:x>
      <cdr:y>1</cdr:y>
    </cdr:to>
    <cdr:sp macro="" textlink="">
      <cdr:nvSpPr>
        <cdr:cNvPr id="5" name="Rechthoek 4"/>
        <cdr:cNvSpPr/>
      </cdr:nvSpPr>
      <cdr:spPr>
        <a:xfrm xmlns:a="http://schemas.openxmlformats.org/drawingml/2006/main">
          <a:off x="2801137"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(n=5.287)</a:t>
          </a:r>
        </a:p>
      </cdr:txBody>
    </cdr:sp>
  </cdr:relSizeAnchor>
  <cdr:relSizeAnchor xmlns:cdr="http://schemas.openxmlformats.org/drawingml/2006/chartDrawing">
    <cdr:from>
      <cdr:x>0.35135</cdr:x>
      <cdr:y>0.92484</cdr:y>
    </cdr:from>
    <cdr:to>
      <cdr:x>0.46733</cdr:x>
      <cdr:y>1</cdr:y>
    </cdr:to>
    <cdr:sp macro="" textlink="">
      <cdr:nvSpPr>
        <cdr:cNvPr id="6" name="Rechthoek 5"/>
        <cdr:cNvSpPr/>
      </cdr:nvSpPr>
      <cdr:spPr>
        <a:xfrm xmlns:a="http://schemas.openxmlformats.org/drawingml/2006/main">
          <a:off x="2024649"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(n=5.096)</a:t>
          </a:r>
        </a:p>
      </cdr:txBody>
    </cdr:sp>
  </cdr:relSizeAnchor>
  <cdr:relSizeAnchor xmlns:cdr="http://schemas.openxmlformats.org/drawingml/2006/chartDrawing">
    <cdr:from>
      <cdr:x>0.2147</cdr:x>
      <cdr:y>0.92484</cdr:y>
    </cdr:from>
    <cdr:to>
      <cdr:x>0.33068</cdr:x>
      <cdr:y>1</cdr:y>
    </cdr:to>
    <cdr:sp macro="" textlink="">
      <cdr:nvSpPr>
        <cdr:cNvPr id="7" name="Rechthoek 6"/>
        <cdr:cNvSpPr/>
      </cdr:nvSpPr>
      <cdr:spPr>
        <a:xfrm xmlns:a="http://schemas.openxmlformats.org/drawingml/2006/main">
          <a:off x="1237197"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(n=4.884)</a:t>
          </a:r>
        </a:p>
      </cdr:txBody>
    </cdr:sp>
  </cdr:relSizeAnchor>
</c:userShapes>
</file>

<file path=ppt/drawings/drawing11.xml><?xml version="1.0" encoding="utf-8"?>
<c:userShapes xmlns:c="http://schemas.openxmlformats.org/drawingml/2006/chart">
  <cdr:relSizeAnchor xmlns:cdr="http://schemas.openxmlformats.org/drawingml/2006/chartDrawing">
    <cdr:from>
      <cdr:x>0.04382</cdr:x>
      <cdr:y>0.0407</cdr:y>
    </cdr:from>
    <cdr:to>
      <cdr:x>0.96059</cdr:x>
      <cdr:y>0.13836</cdr:y>
    </cdr:to>
    <cdr:sp macro="" textlink="">
      <cdr:nvSpPr>
        <cdr:cNvPr id="2" name="Rechthoek 1"/>
        <cdr:cNvSpPr/>
      </cdr:nvSpPr>
      <cdr:spPr>
        <a:xfrm xmlns:a="http://schemas.openxmlformats.org/drawingml/2006/main">
          <a:off x="247644" y="95257"/>
          <a:ext cx="5181584" cy="2285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nl-BE" sz="1200" b="1" dirty="0">
              <a:solidFill>
                <a:srgbClr val="6D8B2B"/>
              </a:solidFill>
              <a:latin typeface="Arial" pitchFamily="34" charset="0"/>
              <a:cs typeface="Arial" pitchFamily="34" charset="0"/>
            </a:rPr>
            <a:t>In welke mate is de hinder van </a:t>
          </a:r>
          <a:r>
            <a:rPr lang="nl-BE" sz="1200" b="1" dirty="0" smtClean="0">
              <a:solidFill>
                <a:srgbClr val="6D8B2B"/>
              </a:solidFill>
              <a:latin typeface="Arial" pitchFamily="34" charset="0"/>
              <a:cs typeface="Arial" pitchFamily="34" charset="0"/>
            </a:rPr>
            <a:t>GEUR </a:t>
          </a:r>
          <a:r>
            <a:rPr lang="nl-BE" sz="1200" b="1" dirty="0">
              <a:solidFill>
                <a:srgbClr val="6D8B2B"/>
              </a:solidFill>
              <a:latin typeface="Arial" pitchFamily="34" charset="0"/>
              <a:cs typeface="Arial" pitchFamily="34" charset="0"/>
            </a:rPr>
            <a:t>veranderd in de laatste twee jaar?</a:t>
          </a:r>
        </a:p>
      </cdr:txBody>
    </cdr:sp>
  </cdr:relSizeAnchor>
</c:userShapes>
</file>

<file path=ppt/drawings/drawing12.xml><?xml version="1.0" encoding="utf-8"?>
<c:userShapes xmlns:c="http://schemas.openxmlformats.org/drawingml/2006/chart">
  <cdr:relSizeAnchor xmlns:cdr="http://schemas.openxmlformats.org/drawingml/2006/chartDrawing">
    <cdr:from>
      <cdr:x>0.00341</cdr:x>
      <cdr:y>0.02463</cdr:y>
    </cdr:from>
    <cdr:to>
      <cdr:x>0.97952</cdr:x>
      <cdr:y>0.09436</cdr:y>
    </cdr:to>
    <cdr:sp macro="" textlink="">
      <cdr:nvSpPr>
        <cdr:cNvPr id="2" name="Rechthoek 1"/>
        <cdr:cNvSpPr/>
      </cdr:nvSpPr>
      <cdr:spPr>
        <a:xfrm xmlns:a="http://schemas.openxmlformats.org/drawingml/2006/main">
          <a:off x="19050" y="95250"/>
          <a:ext cx="5448300" cy="26964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Welke</a:t>
          </a:r>
          <a:r>
            <a:rPr lang="nl-BE" sz="1200" b="1" baseline="0" dirty="0">
              <a:solidFill>
                <a:srgbClr val="6D8B2B"/>
              </a:solidFill>
              <a:latin typeface="Arial" pitchFamily="34" charset="0"/>
              <a:cs typeface="Arial" pitchFamily="34" charset="0"/>
            </a:rPr>
            <a:t> actie heeft de respondent de voorbije twaalf maanden ondernomen i.v.m. </a:t>
          </a:r>
          <a:r>
            <a:rPr lang="nl-BE" sz="1200" b="1" baseline="0" dirty="0" smtClean="0">
              <a:solidFill>
                <a:srgbClr val="6D8B2B"/>
              </a:solidFill>
              <a:latin typeface="Arial" pitchFamily="34" charset="0"/>
              <a:cs typeface="Arial" pitchFamily="34" charset="0"/>
            </a:rPr>
            <a:t>geurhinder</a:t>
          </a:r>
          <a:r>
            <a:rPr lang="nl-BE" sz="1200" b="1" baseline="0" dirty="0">
              <a:solidFill>
                <a:srgbClr val="6D8B2B"/>
              </a:solidFill>
              <a:latin typeface="Arial" pitchFamily="34" charset="0"/>
              <a:cs typeface="Arial" pitchFamily="34" charset="0"/>
            </a:rPr>
            <a:t>?</a:t>
          </a:r>
          <a:endParaRPr lang="nl-BE" sz="1200" b="1" dirty="0">
            <a:solidFill>
              <a:srgbClr val="6D8B2B"/>
            </a:solidFill>
            <a:latin typeface="Arial" pitchFamily="34" charset="0"/>
            <a:cs typeface="Arial"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0.06076</cdr:x>
      <cdr:y>0.89582</cdr:y>
    </cdr:from>
    <cdr:to>
      <cdr:x>0.17324</cdr:x>
      <cdr:y>0.96525</cdr:y>
    </cdr:to>
    <cdr:sp macro="" textlink="">
      <cdr:nvSpPr>
        <cdr:cNvPr id="2" name="Rechthoek 1"/>
        <cdr:cNvSpPr/>
      </cdr:nvSpPr>
      <cdr:spPr>
        <a:xfrm xmlns:a="http://schemas.openxmlformats.org/drawingml/2006/main">
          <a:off x="448888" y="2779843"/>
          <a:ext cx="830992" cy="21544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a:t>
          </a:r>
          <a:r>
            <a:rPr lang="nl-BE" sz="800" i="1" dirty="0" smtClean="0">
              <a:solidFill>
                <a:sysClr val="windowText" lastClr="000000">
                  <a:lumMod val="85000"/>
                  <a:lumOff val="15000"/>
                </a:sysClr>
              </a:solidFill>
              <a:latin typeface="Arial" pitchFamily="34" charset="0"/>
              <a:cs typeface="Arial" pitchFamily="34" charset="0"/>
            </a:rPr>
            <a:t>n=5.228)</a:t>
          </a:r>
          <a:endParaRPr lang="nl-BE" sz="80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0.63682</cdr:x>
      <cdr:y>0.89582</cdr:y>
    </cdr:from>
    <cdr:to>
      <cdr:x>0.7493</cdr:x>
      <cdr:y>0.96525</cdr:y>
    </cdr:to>
    <cdr:sp macro="" textlink="">
      <cdr:nvSpPr>
        <cdr:cNvPr id="8" name="Rechthoek 7"/>
        <cdr:cNvSpPr/>
      </cdr:nvSpPr>
      <cdr:spPr>
        <a:xfrm xmlns:a="http://schemas.openxmlformats.org/drawingml/2006/main">
          <a:off x="4704749" y="2779843"/>
          <a:ext cx="830992" cy="21544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a:t>
          </a:r>
          <a:r>
            <a:rPr lang="nl-BE" sz="800" i="1" dirty="0" smtClean="0">
              <a:solidFill>
                <a:sysClr val="windowText" lastClr="000000">
                  <a:lumMod val="85000"/>
                  <a:lumOff val="15000"/>
                </a:sysClr>
              </a:solidFill>
              <a:latin typeface="Arial" pitchFamily="34" charset="0"/>
              <a:cs typeface="Arial" pitchFamily="34" charset="0"/>
            </a:rPr>
            <a:t>n=5.228)</a:t>
          </a:r>
          <a:endParaRPr lang="nl-BE" sz="80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0.40845</cdr:x>
      <cdr:y>0.89582</cdr:y>
    </cdr:from>
    <cdr:to>
      <cdr:x>0.52093</cdr:x>
      <cdr:y>0.96525</cdr:y>
    </cdr:to>
    <cdr:sp macro="" textlink="">
      <cdr:nvSpPr>
        <cdr:cNvPr id="11" name="Rechthoek 10"/>
        <cdr:cNvSpPr/>
      </cdr:nvSpPr>
      <cdr:spPr>
        <a:xfrm xmlns:a="http://schemas.openxmlformats.org/drawingml/2006/main">
          <a:off x="3017604" y="2779843"/>
          <a:ext cx="830992" cy="21544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a:t>
          </a:r>
          <a:r>
            <a:rPr lang="nl-BE" sz="800" i="1" dirty="0" smtClean="0">
              <a:solidFill>
                <a:sysClr val="windowText" lastClr="000000">
                  <a:lumMod val="85000"/>
                  <a:lumOff val="15000"/>
                </a:sysClr>
              </a:solidFill>
              <a:latin typeface="Arial" pitchFamily="34" charset="0"/>
              <a:cs typeface="Arial" pitchFamily="34" charset="0"/>
            </a:rPr>
            <a:t>n=5.231</a:t>
          </a:r>
          <a:r>
            <a:rPr lang="nl-BE" sz="800" i="1" dirty="0">
              <a:solidFill>
                <a:sysClr val="windowText" lastClr="000000">
                  <a:lumMod val="85000"/>
                  <a:lumOff val="15000"/>
                </a:sysClr>
              </a:solidFill>
              <a:latin typeface="Arial" pitchFamily="34" charset="0"/>
              <a:cs typeface="Arial" pitchFamily="34" charset="0"/>
            </a:rPr>
            <a:t>)</a:t>
          </a:r>
        </a:p>
      </cdr:txBody>
    </cdr:sp>
  </cdr:relSizeAnchor>
  <cdr:relSizeAnchor xmlns:cdr="http://schemas.openxmlformats.org/drawingml/2006/chartDrawing">
    <cdr:from>
      <cdr:x>0</cdr:x>
      <cdr:y>0.03068</cdr:y>
    </cdr:from>
    <cdr:to>
      <cdr:x>0.81349</cdr:x>
      <cdr:y>0.12735</cdr:y>
    </cdr:to>
    <cdr:sp macro="" textlink="">
      <cdr:nvSpPr>
        <cdr:cNvPr id="5" name="Rechthoek 4"/>
        <cdr:cNvSpPr/>
      </cdr:nvSpPr>
      <cdr:spPr>
        <a:xfrm xmlns:a="http://schemas.openxmlformats.org/drawingml/2006/main">
          <a:off x="-9525" y="77305"/>
          <a:ext cx="4687850" cy="243623"/>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Hinder door </a:t>
          </a:r>
          <a:r>
            <a:rPr lang="nl-BE" sz="1200" b="1" dirty="0" smtClean="0">
              <a:solidFill>
                <a:srgbClr val="6D8B2B"/>
              </a:solidFill>
              <a:latin typeface="Arial" pitchFamily="34" charset="0"/>
              <a:cs typeface="Arial" pitchFamily="34" charset="0"/>
            </a:rPr>
            <a:t>geur </a:t>
          </a:r>
          <a:r>
            <a:rPr lang="nl-BE" sz="1200" b="1" dirty="0">
              <a:solidFill>
                <a:srgbClr val="6D8B2B"/>
              </a:solidFill>
              <a:latin typeface="Arial" pitchFamily="34" charset="0"/>
              <a:cs typeface="Arial" pitchFamily="34" charset="0"/>
            </a:rPr>
            <a:t>van:</a:t>
          </a:r>
        </a:p>
      </cdr:txBody>
    </cdr:sp>
  </cdr:relSizeAnchor>
  <cdr:relSizeAnchor xmlns:cdr="http://schemas.openxmlformats.org/drawingml/2006/chartDrawing">
    <cdr:from>
      <cdr:x>0.29426</cdr:x>
      <cdr:y>0.89582</cdr:y>
    </cdr:from>
    <cdr:to>
      <cdr:x>0.40674</cdr:x>
      <cdr:y>0.96525</cdr:y>
    </cdr:to>
    <cdr:sp macro="" textlink="">
      <cdr:nvSpPr>
        <cdr:cNvPr id="6" name="Rechthoek 5"/>
        <cdr:cNvSpPr/>
      </cdr:nvSpPr>
      <cdr:spPr>
        <a:xfrm xmlns:a="http://schemas.openxmlformats.org/drawingml/2006/main">
          <a:off x="2173932" y="2779843"/>
          <a:ext cx="830993" cy="21544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a:t>
          </a:r>
          <a:r>
            <a:rPr lang="nl-BE" sz="800" i="1" dirty="0" smtClean="0">
              <a:solidFill>
                <a:sysClr val="windowText" lastClr="000000">
                  <a:lumMod val="85000"/>
                  <a:lumOff val="15000"/>
                </a:sysClr>
              </a:solidFill>
              <a:latin typeface="Arial" pitchFamily="34" charset="0"/>
              <a:cs typeface="Arial" pitchFamily="34" charset="0"/>
            </a:rPr>
            <a:t>n=5.206)</a:t>
          </a:r>
          <a:endParaRPr lang="nl-BE" sz="80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0.09598</cdr:x>
      <cdr:y>0.58416</cdr:y>
    </cdr:from>
    <cdr:to>
      <cdr:x>0.14597</cdr:x>
      <cdr:y>0.65223</cdr:y>
    </cdr:to>
    <cdr:sp macro="" textlink="">
      <cdr:nvSpPr>
        <cdr:cNvPr id="13" name="Rechthoek 12"/>
        <cdr:cNvSpPr/>
      </cdr:nvSpPr>
      <cdr:spPr>
        <a:xfrm xmlns:a="http://schemas.openxmlformats.org/drawingml/2006/main">
          <a:off x="709090" y="1812711"/>
          <a:ext cx="369322" cy="211230"/>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dirty="0" smtClean="0">
              <a:solidFill>
                <a:sysClr val="windowText" lastClr="000000">
                  <a:lumMod val="85000"/>
                  <a:lumOff val="15000"/>
                </a:sysClr>
              </a:solidFill>
              <a:latin typeface="Arial" pitchFamily="34" charset="0"/>
              <a:cs typeface="Arial" pitchFamily="34" charset="0"/>
            </a:rPr>
            <a:t>11</a:t>
          </a:r>
          <a:r>
            <a:rPr lang="nl-BE" sz="900" i="0" dirty="0" smtClean="0">
              <a:solidFill>
                <a:sysClr val="windowText" lastClr="000000">
                  <a:lumMod val="85000"/>
                  <a:lumOff val="15000"/>
                </a:sysClr>
              </a:solidFill>
              <a:latin typeface="Arial" pitchFamily="34" charset="0"/>
              <a:cs typeface="Arial" pitchFamily="34" charset="0"/>
            </a:rPr>
            <a:t>%</a:t>
          </a:r>
          <a:endParaRPr lang="nl-BE" sz="900" i="0"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0.4365</cdr:x>
      <cdr:y>0.58416</cdr:y>
    </cdr:from>
    <cdr:to>
      <cdr:x>0.48649</cdr:x>
      <cdr:y>0.65222</cdr:y>
    </cdr:to>
    <cdr:sp macro="" textlink="">
      <cdr:nvSpPr>
        <cdr:cNvPr id="14" name="Rechthoek 13"/>
        <cdr:cNvSpPr/>
      </cdr:nvSpPr>
      <cdr:spPr>
        <a:xfrm xmlns:a="http://schemas.openxmlformats.org/drawingml/2006/main">
          <a:off x="3224858" y="1812711"/>
          <a:ext cx="369322" cy="211198"/>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a:solidFill>
                <a:sysClr val="windowText" lastClr="000000">
                  <a:lumMod val="85000"/>
                  <a:lumOff val="15000"/>
                </a:sysClr>
              </a:solidFill>
              <a:latin typeface="Arial" pitchFamily="34" charset="0"/>
              <a:cs typeface="Arial" pitchFamily="34" charset="0"/>
            </a:rPr>
            <a:t>6%</a:t>
          </a:r>
        </a:p>
      </cdr:txBody>
    </cdr:sp>
  </cdr:relSizeAnchor>
  <cdr:relSizeAnchor xmlns:cdr="http://schemas.openxmlformats.org/drawingml/2006/chartDrawing">
    <cdr:from>
      <cdr:x>0.3251</cdr:x>
      <cdr:y>0.58416</cdr:y>
    </cdr:from>
    <cdr:to>
      <cdr:x>0.37509</cdr:x>
      <cdr:y>0.65223</cdr:y>
    </cdr:to>
    <cdr:sp macro="" textlink="">
      <cdr:nvSpPr>
        <cdr:cNvPr id="15" name="Rechthoek 14"/>
        <cdr:cNvSpPr/>
      </cdr:nvSpPr>
      <cdr:spPr>
        <a:xfrm xmlns:a="http://schemas.openxmlformats.org/drawingml/2006/main">
          <a:off x="2401801" y="1812711"/>
          <a:ext cx="369322" cy="211230"/>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1%</a:t>
          </a:r>
          <a:endParaRPr lang="nl-BE" sz="900" i="0"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0.21154</cdr:x>
      <cdr:y>0.58416</cdr:y>
    </cdr:from>
    <cdr:to>
      <cdr:x>0.26153</cdr:x>
      <cdr:y>0.65222</cdr:y>
    </cdr:to>
    <cdr:sp macro="" textlink="">
      <cdr:nvSpPr>
        <cdr:cNvPr id="16" name="Rechthoek 15"/>
        <cdr:cNvSpPr/>
      </cdr:nvSpPr>
      <cdr:spPr>
        <a:xfrm xmlns:a="http://schemas.openxmlformats.org/drawingml/2006/main">
          <a:off x="1562858" y="1812711"/>
          <a:ext cx="369322" cy="211198"/>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5</a:t>
          </a:r>
          <a:r>
            <a:rPr lang="nl-BE" sz="900" i="0" dirty="0">
              <a:solidFill>
                <a:sysClr val="windowText" lastClr="000000">
                  <a:lumMod val="85000"/>
                  <a:lumOff val="15000"/>
                </a:sysClr>
              </a:solidFill>
              <a:latin typeface="Arial" pitchFamily="34" charset="0"/>
              <a:cs typeface="Arial" pitchFamily="34" charset="0"/>
            </a:rPr>
            <a:t>%</a:t>
          </a:r>
        </a:p>
      </cdr:txBody>
    </cdr:sp>
  </cdr:relSizeAnchor>
  <cdr:relSizeAnchor xmlns:cdr="http://schemas.openxmlformats.org/drawingml/2006/chartDrawing">
    <cdr:from>
      <cdr:x>0.17609</cdr:x>
      <cdr:y>0.89582</cdr:y>
    </cdr:from>
    <cdr:to>
      <cdr:x>0.28857</cdr:x>
      <cdr:y>0.96525</cdr:y>
    </cdr:to>
    <cdr:sp macro="" textlink="">
      <cdr:nvSpPr>
        <cdr:cNvPr id="17" name="Rechthoek 16"/>
        <cdr:cNvSpPr/>
      </cdr:nvSpPr>
      <cdr:spPr>
        <a:xfrm xmlns:a="http://schemas.openxmlformats.org/drawingml/2006/main">
          <a:off x="1300931" y="2779843"/>
          <a:ext cx="830993" cy="21544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a:t>
          </a:r>
          <a:r>
            <a:rPr lang="nl-BE" sz="800" i="1" dirty="0" smtClean="0">
              <a:solidFill>
                <a:sysClr val="windowText" lastClr="000000">
                  <a:lumMod val="85000"/>
                  <a:lumOff val="15000"/>
                </a:sysClr>
              </a:solidFill>
              <a:latin typeface="Arial" pitchFamily="34" charset="0"/>
              <a:cs typeface="Arial" pitchFamily="34" charset="0"/>
            </a:rPr>
            <a:t>n=5.232)</a:t>
          </a:r>
          <a:endParaRPr lang="nl-BE" sz="80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0.66798</cdr:x>
      <cdr:y>0.58416</cdr:y>
    </cdr:from>
    <cdr:to>
      <cdr:x>0.71797</cdr:x>
      <cdr:y>0.65222</cdr:y>
    </cdr:to>
    <cdr:sp macro="" textlink="">
      <cdr:nvSpPr>
        <cdr:cNvPr id="19" name="Rechthoek 18"/>
        <cdr:cNvSpPr/>
      </cdr:nvSpPr>
      <cdr:spPr>
        <a:xfrm xmlns:a="http://schemas.openxmlformats.org/drawingml/2006/main">
          <a:off x="4934963" y="1812720"/>
          <a:ext cx="369321" cy="211199"/>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14%</a:t>
          </a:r>
          <a:endParaRPr lang="nl-BE" sz="900" i="0"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0.52273</cdr:x>
      <cdr:y>0.89582</cdr:y>
    </cdr:from>
    <cdr:to>
      <cdr:x>0.63521</cdr:x>
      <cdr:y>0.96525</cdr:y>
    </cdr:to>
    <cdr:sp macro="" textlink="">
      <cdr:nvSpPr>
        <cdr:cNvPr id="18" name="Rechthoek 17"/>
        <cdr:cNvSpPr/>
      </cdr:nvSpPr>
      <cdr:spPr>
        <a:xfrm xmlns:a="http://schemas.openxmlformats.org/drawingml/2006/main">
          <a:off x="3861880" y="2779843"/>
          <a:ext cx="830992" cy="215444"/>
        </a:xfrm>
        <a:prstGeom xmlns:a="http://schemas.openxmlformats.org/drawingml/2006/main" prst="rect">
          <a:avLst/>
        </a:prstGeom>
        <a:noFill xmlns:a="http://schemas.openxmlformats.org/drawingml/2006/main"/>
        <a:ln xmlns:a="http://schemas.openxmlformats.org/drawingml/2006/main" w="254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a:t>
          </a:r>
          <a:r>
            <a:rPr lang="nl-BE" sz="800" i="1" dirty="0" smtClean="0">
              <a:solidFill>
                <a:sysClr val="windowText" lastClr="000000">
                  <a:lumMod val="85000"/>
                  <a:lumOff val="15000"/>
                </a:sysClr>
              </a:solidFill>
              <a:latin typeface="Arial" pitchFamily="34" charset="0"/>
              <a:cs typeface="Arial" pitchFamily="34" charset="0"/>
            </a:rPr>
            <a:t>n=5.224)</a:t>
          </a:r>
          <a:endParaRPr lang="nl-BE" sz="80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0.55433</cdr:x>
      <cdr:y>0.58416</cdr:y>
    </cdr:from>
    <cdr:to>
      <cdr:x>0.60432</cdr:x>
      <cdr:y>0.65222</cdr:y>
    </cdr:to>
    <cdr:sp macro="" textlink="">
      <cdr:nvSpPr>
        <cdr:cNvPr id="20" name="Rechthoek 19"/>
        <cdr:cNvSpPr/>
      </cdr:nvSpPr>
      <cdr:spPr>
        <a:xfrm xmlns:a="http://schemas.openxmlformats.org/drawingml/2006/main">
          <a:off x="4095345" y="1812711"/>
          <a:ext cx="369322" cy="211198"/>
        </a:xfrm>
        <a:prstGeom xmlns:a="http://schemas.openxmlformats.org/drawingml/2006/main" prst="rect">
          <a:avLst/>
        </a:prstGeom>
        <a:solidFill xmlns:a="http://schemas.openxmlformats.org/drawingml/2006/main">
          <a:sysClr val="window" lastClr="FFFFFF"/>
        </a:solidFill>
        <a:ln xmlns:a="http://schemas.openxmlformats.org/drawingml/2006/main" w="19050" cap="flat" cmpd="sng" algn="ctr">
          <a:solidFill>
            <a:srgbClr val="FF0000"/>
          </a:solid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dirty="0">
              <a:solidFill>
                <a:sysClr val="windowText" lastClr="000000">
                  <a:lumMod val="85000"/>
                  <a:lumOff val="15000"/>
                </a:sysClr>
              </a:solidFill>
              <a:latin typeface="Arial" pitchFamily="34" charset="0"/>
              <a:cs typeface="Arial" pitchFamily="34" charset="0"/>
            </a:rPr>
            <a:t>5</a:t>
          </a:r>
          <a:r>
            <a:rPr lang="nl-BE" sz="900" i="0" dirty="0" smtClean="0">
              <a:solidFill>
                <a:sysClr val="windowText" lastClr="000000">
                  <a:lumMod val="85000"/>
                  <a:lumOff val="15000"/>
                </a:sysClr>
              </a:solidFill>
              <a:latin typeface="Arial" pitchFamily="34" charset="0"/>
              <a:cs typeface="Arial" pitchFamily="34" charset="0"/>
            </a:rPr>
            <a:t>%</a:t>
          </a:r>
          <a:endParaRPr lang="nl-BE" sz="900" i="0" dirty="0">
            <a:solidFill>
              <a:sysClr val="windowText" lastClr="000000">
                <a:lumMod val="85000"/>
                <a:lumOff val="15000"/>
              </a:sysClr>
            </a:solidFill>
            <a:latin typeface="Arial" pitchFamily="34" charset="0"/>
            <a:cs typeface="Arial"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0.03593</cdr:x>
      <cdr:y>0.02205</cdr:y>
    </cdr:from>
    <cdr:to>
      <cdr:x>0.92216</cdr:x>
      <cdr:y>0.13217</cdr:y>
    </cdr:to>
    <cdr:sp macro="" textlink="">
      <cdr:nvSpPr>
        <cdr:cNvPr id="2" name="Rechthoek 1"/>
        <cdr:cNvSpPr/>
      </cdr:nvSpPr>
      <cdr:spPr>
        <a:xfrm xmlns:a="http://schemas.openxmlformats.org/drawingml/2006/main">
          <a:off x="207035" y="59535"/>
          <a:ext cx="5106838" cy="29732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Als u denkt aan de voorbije 12 maanden, in welke mate bent u gehinderd</a:t>
          </a:r>
          <a:r>
            <a:rPr lang="nl-BE" sz="1200" b="1" baseline="0" dirty="0">
              <a:solidFill>
                <a:srgbClr val="6D8B2B"/>
              </a:solidFill>
              <a:latin typeface="Arial" pitchFamily="34" charset="0"/>
              <a:cs typeface="Arial" pitchFamily="34" charset="0"/>
            </a:rPr>
            <a:t> of niet gehinderd door </a:t>
          </a:r>
          <a:r>
            <a:rPr lang="nl-BE" sz="1200" b="1" baseline="0" dirty="0" smtClean="0">
              <a:solidFill>
                <a:srgbClr val="6D8B2B"/>
              </a:solidFill>
              <a:latin typeface="Arial" pitchFamily="34" charset="0"/>
              <a:cs typeface="Arial" pitchFamily="34" charset="0"/>
            </a:rPr>
            <a:t>LICHT </a:t>
          </a:r>
          <a:r>
            <a:rPr lang="nl-BE" sz="1200" b="1" baseline="0" dirty="0">
              <a:solidFill>
                <a:srgbClr val="6D8B2B"/>
              </a:solidFill>
              <a:latin typeface="Arial" pitchFamily="34" charset="0"/>
              <a:cs typeface="Arial" pitchFamily="34" charset="0"/>
            </a:rPr>
            <a:t>in en om uw woning?</a:t>
          </a:r>
          <a:endParaRPr lang="nl-BE" sz="1200" b="1" dirty="0">
            <a:solidFill>
              <a:srgbClr val="6D8B2B"/>
            </a:solidFill>
            <a:latin typeface="Arial" pitchFamily="34" charset="0"/>
            <a:cs typeface="Arial" pitchFamily="34" charset="0"/>
          </a:endParaRPr>
        </a:p>
      </cdr:txBody>
    </cdr:sp>
  </cdr:relSizeAnchor>
  <cdr:relSizeAnchor xmlns:cdr="http://schemas.openxmlformats.org/drawingml/2006/chartDrawing">
    <cdr:from>
      <cdr:x>0.08088</cdr:x>
      <cdr:y>0.92484</cdr:y>
    </cdr:from>
    <cdr:to>
      <cdr:x>0.19686</cdr:x>
      <cdr:y>0.98855</cdr:y>
    </cdr:to>
    <cdr:sp macro="" textlink="">
      <cdr:nvSpPr>
        <cdr:cNvPr id="3" name="Rechthoek 2"/>
        <cdr:cNvSpPr/>
      </cdr:nvSpPr>
      <cdr:spPr>
        <a:xfrm xmlns:a="http://schemas.openxmlformats.org/drawingml/2006/main">
          <a:off x="562919"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n=2.985)</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0.61882</cdr:x>
      <cdr:y>0.92484</cdr:y>
    </cdr:from>
    <cdr:to>
      <cdr:x>0.7348</cdr:x>
      <cdr:y>0.98855</cdr:y>
    </cdr:to>
    <cdr:sp macro="" textlink="">
      <cdr:nvSpPr>
        <cdr:cNvPr id="4" name="Rechthoek 3"/>
        <cdr:cNvSpPr/>
      </cdr:nvSpPr>
      <cdr:spPr>
        <a:xfrm xmlns:a="http://schemas.openxmlformats.org/drawingml/2006/main">
          <a:off x="4306941"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n=5.051)</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0.4861</cdr:x>
      <cdr:y>0.92484</cdr:y>
    </cdr:from>
    <cdr:to>
      <cdr:x>0.60208</cdr:x>
      <cdr:y>0.98855</cdr:y>
    </cdr:to>
    <cdr:sp macro="" textlink="">
      <cdr:nvSpPr>
        <cdr:cNvPr id="5" name="Rechthoek 4"/>
        <cdr:cNvSpPr/>
      </cdr:nvSpPr>
      <cdr:spPr>
        <a:xfrm xmlns:a="http://schemas.openxmlformats.org/drawingml/2006/main">
          <a:off x="3383220"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n=5.244)</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0.35135</cdr:x>
      <cdr:y>0.92484</cdr:y>
    </cdr:from>
    <cdr:to>
      <cdr:x>0.46733</cdr:x>
      <cdr:y>0.98855</cdr:y>
    </cdr:to>
    <cdr:sp macro="" textlink="">
      <cdr:nvSpPr>
        <cdr:cNvPr id="6" name="Rechthoek 5"/>
        <cdr:cNvSpPr/>
      </cdr:nvSpPr>
      <cdr:spPr>
        <a:xfrm xmlns:a="http://schemas.openxmlformats.org/drawingml/2006/main">
          <a:off x="2445370"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n=5.007)</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0.2147</cdr:x>
      <cdr:y>0.92484</cdr:y>
    </cdr:from>
    <cdr:to>
      <cdr:x>0.33068</cdr:x>
      <cdr:y>0.98855</cdr:y>
    </cdr:to>
    <cdr:sp macro="" textlink="">
      <cdr:nvSpPr>
        <cdr:cNvPr id="7" name="Rechthoek 6"/>
        <cdr:cNvSpPr/>
      </cdr:nvSpPr>
      <cdr:spPr>
        <a:xfrm xmlns:a="http://schemas.openxmlformats.org/drawingml/2006/main">
          <a:off x="1494296"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n=4.796)</a:t>
          </a:r>
          <a:endParaRPr lang="nl-BE" sz="750" i="1" dirty="0">
            <a:solidFill>
              <a:sysClr val="windowText" lastClr="000000">
                <a:lumMod val="85000"/>
                <a:lumOff val="15000"/>
              </a:sysClr>
            </a:solidFill>
            <a:latin typeface="Arial" pitchFamily="34" charset="0"/>
            <a:cs typeface="Arial"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0.04382</cdr:x>
      <cdr:y>0.0407</cdr:y>
    </cdr:from>
    <cdr:to>
      <cdr:x>0.96059</cdr:x>
      <cdr:y>0.13836</cdr:y>
    </cdr:to>
    <cdr:sp macro="" textlink="">
      <cdr:nvSpPr>
        <cdr:cNvPr id="2" name="Rechthoek 1"/>
        <cdr:cNvSpPr/>
      </cdr:nvSpPr>
      <cdr:spPr>
        <a:xfrm xmlns:a="http://schemas.openxmlformats.org/drawingml/2006/main">
          <a:off x="247644" y="95257"/>
          <a:ext cx="5181584" cy="2285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nl-BE" sz="1200" b="1" dirty="0">
              <a:solidFill>
                <a:srgbClr val="6D8B2B"/>
              </a:solidFill>
              <a:latin typeface="Arial" pitchFamily="34" charset="0"/>
              <a:cs typeface="Arial" pitchFamily="34" charset="0"/>
            </a:rPr>
            <a:t>In welke mate is de hinder van </a:t>
          </a:r>
          <a:r>
            <a:rPr lang="nl-BE" sz="1200" b="1" dirty="0" smtClean="0">
              <a:solidFill>
                <a:srgbClr val="6D8B2B"/>
              </a:solidFill>
              <a:latin typeface="Arial" pitchFamily="34" charset="0"/>
              <a:cs typeface="Arial" pitchFamily="34" charset="0"/>
            </a:rPr>
            <a:t>LICHT </a:t>
          </a:r>
          <a:r>
            <a:rPr lang="nl-BE" sz="1200" b="1" dirty="0">
              <a:solidFill>
                <a:srgbClr val="6D8B2B"/>
              </a:solidFill>
              <a:latin typeface="Arial" pitchFamily="34" charset="0"/>
              <a:cs typeface="Arial" pitchFamily="34" charset="0"/>
            </a:rPr>
            <a:t>veranderd in de laatste twee jaar?</a:t>
          </a:r>
        </a:p>
      </cdr:txBody>
    </cdr:sp>
  </cdr:relSizeAnchor>
</c:userShapes>
</file>

<file path=ppt/drawings/drawing16.xml><?xml version="1.0" encoding="utf-8"?>
<c:userShapes xmlns:c="http://schemas.openxmlformats.org/drawingml/2006/chart">
  <cdr:relSizeAnchor xmlns:cdr="http://schemas.openxmlformats.org/drawingml/2006/chartDrawing">
    <cdr:from>
      <cdr:x>0.00341</cdr:x>
      <cdr:y>0.02463</cdr:y>
    </cdr:from>
    <cdr:to>
      <cdr:x>0.97952</cdr:x>
      <cdr:y>0.09436</cdr:y>
    </cdr:to>
    <cdr:sp macro="" textlink="">
      <cdr:nvSpPr>
        <cdr:cNvPr id="2" name="Rechthoek 1"/>
        <cdr:cNvSpPr/>
      </cdr:nvSpPr>
      <cdr:spPr>
        <a:xfrm xmlns:a="http://schemas.openxmlformats.org/drawingml/2006/main">
          <a:off x="19050" y="95250"/>
          <a:ext cx="5448300" cy="26964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Welke</a:t>
          </a:r>
          <a:r>
            <a:rPr lang="nl-BE" sz="1200" b="1" baseline="0" dirty="0">
              <a:solidFill>
                <a:srgbClr val="6D8B2B"/>
              </a:solidFill>
              <a:latin typeface="Arial" pitchFamily="34" charset="0"/>
              <a:cs typeface="Arial" pitchFamily="34" charset="0"/>
            </a:rPr>
            <a:t> actie heeft de respondent de voorbije twaalf maanden ondernomen i.v.m. </a:t>
          </a:r>
          <a:r>
            <a:rPr lang="nl-BE" sz="1200" b="1" baseline="0" dirty="0" smtClean="0">
              <a:solidFill>
                <a:srgbClr val="6D8B2B"/>
              </a:solidFill>
              <a:latin typeface="Arial" pitchFamily="34" charset="0"/>
              <a:cs typeface="Arial" pitchFamily="34" charset="0"/>
            </a:rPr>
            <a:t>lichthinder</a:t>
          </a:r>
          <a:r>
            <a:rPr lang="nl-BE" sz="1200" b="1" baseline="0" dirty="0">
              <a:solidFill>
                <a:srgbClr val="6D8B2B"/>
              </a:solidFill>
              <a:latin typeface="Arial" pitchFamily="34" charset="0"/>
              <a:cs typeface="Arial" pitchFamily="34" charset="0"/>
            </a:rPr>
            <a:t>?</a:t>
          </a:r>
          <a:endParaRPr lang="nl-BE" sz="1200" b="1" dirty="0">
            <a:solidFill>
              <a:srgbClr val="6D8B2B"/>
            </a:solidFill>
            <a:latin typeface="Arial" pitchFamily="34" charset="0"/>
            <a:cs typeface="Arial"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0.07656</cdr:x>
      <cdr:y>0.91463</cdr:y>
    </cdr:from>
    <cdr:to>
      <cdr:x>0.18904</cdr:x>
      <cdr:y>1</cdr:y>
    </cdr:to>
    <cdr:sp macro="" textlink="">
      <cdr:nvSpPr>
        <cdr:cNvPr id="2" name="Rechthoek 1"/>
        <cdr:cNvSpPr/>
      </cdr:nvSpPr>
      <cdr:spPr>
        <a:xfrm xmlns:a="http://schemas.openxmlformats.org/drawingml/2006/main">
          <a:off x="441035"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(n=5.230)</a:t>
          </a:r>
        </a:p>
      </cdr:txBody>
    </cdr:sp>
  </cdr:relSizeAnchor>
  <cdr:relSizeAnchor xmlns:cdr="http://schemas.openxmlformats.org/drawingml/2006/chartDrawing">
    <cdr:from>
      <cdr:x>0.6276</cdr:x>
      <cdr:y>0.91463</cdr:y>
    </cdr:from>
    <cdr:to>
      <cdr:x>0.74008</cdr:x>
      <cdr:y>1</cdr:y>
    </cdr:to>
    <cdr:sp macro="" textlink="">
      <cdr:nvSpPr>
        <cdr:cNvPr id="8" name="Rechthoek 7"/>
        <cdr:cNvSpPr/>
      </cdr:nvSpPr>
      <cdr:spPr>
        <a:xfrm xmlns:a="http://schemas.openxmlformats.org/drawingml/2006/main">
          <a:off x="3615428"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(n=5.233)</a:t>
          </a:r>
        </a:p>
      </cdr:txBody>
    </cdr:sp>
  </cdr:relSizeAnchor>
  <cdr:relSizeAnchor xmlns:cdr="http://schemas.openxmlformats.org/drawingml/2006/chartDrawing">
    <cdr:from>
      <cdr:x>0.48877</cdr:x>
      <cdr:y>0.91463</cdr:y>
    </cdr:from>
    <cdr:to>
      <cdr:x>0.60125</cdr:x>
      <cdr:y>0.98406</cdr:y>
    </cdr:to>
    <cdr:sp macro="" textlink="">
      <cdr:nvSpPr>
        <cdr:cNvPr id="11" name="Rechthoek 10"/>
        <cdr:cNvSpPr/>
      </cdr:nvSpPr>
      <cdr:spPr>
        <a:xfrm xmlns:a="http://schemas.openxmlformats.org/drawingml/2006/main">
          <a:off x="3468353" y="2838209"/>
          <a:ext cx="798168" cy="21544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a:t>
          </a:r>
          <a:r>
            <a:rPr lang="nl-BE" sz="800" i="1" dirty="0" smtClean="0">
              <a:solidFill>
                <a:sysClr val="windowText" lastClr="000000">
                  <a:lumMod val="85000"/>
                  <a:lumOff val="15000"/>
                </a:sysClr>
              </a:solidFill>
              <a:latin typeface="Arial" pitchFamily="34" charset="0"/>
              <a:cs typeface="Arial" pitchFamily="34" charset="0"/>
            </a:rPr>
            <a:t>n=5.221)</a:t>
          </a:r>
          <a:endParaRPr lang="nl-BE" sz="80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cdr:x>
      <cdr:y>0.03068</cdr:y>
    </cdr:from>
    <cdr:to>
      <cdr:x>0.81349</cdr:x>
      <cdr:y>0.12735</cdr:y>
    </cdr:to>
    <cdr:sp macro="" textlink="">
      <cdr:nvSpPr>
        <cdr:cNvPr id="5" name="Rechthoek 4"/>
        <cdr:cNvSpPr/>
      </cdr:nvSpPr>
      <cdr:spPr>
        <a:xfrm xmlns:a="http://schemas.openxmlformats.org/drawingml/2006/main">
          <a:off x="-9525" y="77305"/>
          <a:ext cx="4687850" cy="243623"/>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Hinder door </a:t>
          </a:r>
          <a:r>
            <a:rPr lang="nl-BE" sz="1200" b="1" dirty="0" smtClean="0">
              <a:solidFill>
                <a:srgbClr val="6D8B2B"/>
              </a:solidFill>
              <a:latin typeface="Arial" pitchFamily="34" charset="0"/>
              <a:cs typeface="Arial" pitchFamily="34" charset="0"/>
            </a:rPr>
            <a:t>licht </a:t>
          </a:r>
          <a:r>
            <a:rPr lang="nl-BE" sz="1200" b="1" dirty="0">
              <a:solidFill>
                <a:srgbClr val="6D8B2B"/>
              </a:solidFill>
              <a:latin typeface="Arial" pitchFamily="34" charset="0"/>
              <a:cs typeface="Arial" pitchFamily="34" charset="0"/>
            </a:rPr>
            <a:t>van:</a:t>
          </a:r>
        </a:p>
      </cdr:txBody>
    </cdr:sp>
  </cdr:relSizeAnchor>
  <cdr:relSizeAnchor xmlns:cdr="http://schemas.openxmlformats.org/drawingml/2006/chartDrawing">
    <cdr:from>
      <cdr:x>0.35219</cdr:x>
      <cdr:y>0.91463</cdr:y>
    </cdr:from>
    <cdr:to>
      <cdr:x>0.46467</cdr:x>
      <cdr:y>1</cdr:y>
    </cdr:to>
    <cdr:sp macro="" textlink="">
      <cdr:nvSpPr>
        <cdr:cNvPr id="6" name="Rechthoek 5"/>
        <cdr:cNvSpPr/>
      </cdr:nvSpPr>
      <cdr:spPr>
        <a:xfrm xmlns:a="http://schemas.openxmlformats.org/drawingml/2006/main">
          <a:off x="2028846"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(n=5.234)</a:t>
          </a:r>
        </a:p>
      </cdr:txBody>
    </cdr:sp>
  </cdr:relSizeAnchor>
  <cdr:relSizeAnchor xmlns:cdr="http://schemas.openxmlformats.org/drawingml/2006/chartDrawing">
    <cdr:from>
      <cdr:x>0.10783</cdr:x>
      <cdr:y>0.46326</cdr:y>
    </cdr:from>
    <cdr:to>
      <cdr:x>0.15782</cdr:x>
      <cdr:y>0.53133</cdr:y>
    </cdr:to>
    <cdr:sp macro="" textlink="">
      <cdr:nvSpPr>
        <cdr:cNvPr id="13" name="Rechthoek 12"/>
        <cdr:cNvSpPr/>
      </cdr:nvSpPr>
      <cdr:spPr>
        <a:xfrm xmlns:a="http://schemas.openxmlformats.org/drawingml/2006/main">
          <a:off x="765171" y="1437565"/>
          <a:ext cx="354733" cy="211230"/>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5%</a:t>
          </a:r>
          <a:endParaRPr lang="nl-BE" sz="900" i="0"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0.51661</cdr:x>
      <cdr:y>0.69415</cdr:y>
    </cdr:from>
    <cdr:to>
      <cdr:x>0.5666</cdr:x>
      <cdr:y>0.76221</cdr:y>
    </cdr:to>
    <cdr:sp macro="" textlink="">
      <cdr:nvSpPr>
        <cdr:cNvPr id="14" name="Rechthoek 13"/>
        <cdr:cNvSpPr/>
      </cdr:nvSpPr>
      <cdr:spPr>
        <a:xfrm xmlns:a="http://schemas.openxmlformats.org/drawingml/2006/main">
          <a:off x="3665884" y="2154033"/>
          <a:ext cx="354733" cy="211198"/>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1%</a:t>
          </a:r>
          <a:endParaRPr lang="nl-BE" sz="900" i="0"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0.38161</cdr:x>
      <cdr:y>0.60132</cdr:y>
    </cdr:from>
    <cdr:to>
      <cdr:x>0.4316</cdr:x>
      <cdr:y>0.66939</cdr:y>
    </cdr:to>
    <cdr:sp macro="" textlink="">
      <cdr:nvSpPr>
        <cdr:cNvPr id="15" name="Rechthoek 14"/>
        <cdr:cNvSpPr/>
      </cdr:nvSpPr>
      <cdr:spPr>
        <a:xfrm xmlns:a="http://schemas.openxmlformats.org/drawingml/2006/main">
          <a:off x="2707924" y="1865963"/>
          <a:ext cx="354734" cy="211230"/>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2%</a:t>
          </a:r>
          <a:endParaRPr lang="nl-BE" sz="900" i="0"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0.24309</cdr:x>
      <cdr:y>0.66928</cdr:y>
    </cdr:from>
    <cdr:to>
      <cdr:x>0.29308</cdr:x>
      <cdr:y>0.73734</cdr:y>
    </cdr:to>
    <cdr:sp macro="" textlink="">
      <cdr:nvSpPr>
        <cdr:cNvPr id="16" name="Rechthoek 15"/>
        <cdr:cNvSpPr/>
      </cdr:nvSpPr>
      <cdr:spPr>
        <a:xfrm xmlns:a="http://schemas.openxmlformats.org/drawingml/2006/main">
          <a:off x="1724981" y="2076851"/>
          <a:ext cx="354733" cy="211198"/>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1%</a:t>
          </a:r>
          <a:endParaRPr lang="nl-BE" sz="900" i="0"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0.21164</cdr:x>
      <cdr:y>0.91463</cdr:y>
    </cdr:from>
    <cdr:to>
      <cdr:x>0.32412</cdr:x>
      <cdr:y>1</cdr:y>
    </cdr:to>
    <cdr:sp macro="" textlink="">
      <cdr:nvSpPr>
        <cdr:cNvPr id="17" name="Rechthoek 16"/>
        <cdr:cNvSpPr/>
      </cdr:nvSpPr>
      <cdr:spPr>
        <a:xfrm xmlns:a="http://schemas.openxmlformats.org/drawingml/2006/main">
          <a:off x="1219175"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(n=5.230)</a:t>
          </a:r>
        </a:p>
      </cdr:txBody>
    </cdr:sp>
  </cdr:relSizeAnchor>
  <cdr:relSizeAnchor xmlns:cdr="http://schemas.openxmlformats.org/drawingml/2006/chartDrawing">
    <cdr:from>
      <cdr:x>0.65616</cdr:x>
      <cdr:y>0.64999</cdr:y>
    </cdr:from>
    <cdr:to>
      <cdr:x>0.70615</cdr:x>
      <cdr:y>0.71805</cdr:y>
    </cdr:to>
    <cdr:sp macro="" textlink="">
      <cdr:nvSpPr>
        <cdr:cNvPr id="19" name="Rechthoek 18"/>
        <cdr:cNvSpPr/>
      </cdr:nvSpPr>
      <cdr:spPr>
        <a:xfrm xmlns:a="http://schemas.openxmlformats.org/drawingml/2006/main">
          <a:off x="4656161" y="2016992"/>
          <a:ext cx="354733" cy="211199"/>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smtClean="0">
              <a:solidFill>
                <a:sysClr val="windowText" lastClr="000000">
                  <a:lumMod val="85000"/>
                  <a:lumOff val="15000"/>
                </a:sysClr>
              </a:solidFill>
              <a:latin typeface="Arial" pitchFamily="34" charset="0"/>
              <a:cs typeface="Arial" pitchFamily="34" charset="0"/>
            </a:rPr>
            <a:t>1%</a:t>
          </a:r>
          <a:endParaRPr lang="nl-BE" sz="900" i="0" dirty="0">
            <a:solidFill>
              <a:sysClr val="windowText" lastClr="000000">
                <a:lumMod val="85000"/>
                <a:lumOff val="15000"/>
              </a:sysClr>
            </a:solidFill>
            <a:latin typeface="Arial" pitchFamily="34" charset="0"/>
            <a:cs typeface="Arial" pitchFamily="34" charset="0"/>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0.04382</cdr:x>
      <cdr:y>0.0407</cdr:y>
    </cdr:from>
    <cdr:to>
      <cdr:x>0.96059</cdr:x>
      <cdr:y>0.13836</cdr:y>
    </cdr:to>
    <cdr:sp macro="" textlink="">
      <cdr:nvSpPr>
        <cdr:cNvPr id="2" name="Rechthoek 1"/>
        <cdr:cNvSpPr/>
      </cdr:nvSpPr>
      <cdr:spPr>
        <a:xfrm xmlns:a="http://schemas.openxmlformats.org/drawingml/2006/main">
          <a:off x="247644" y="95257"/>
          <a:ext cx="5181584" cy="2285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nl-BE" sz="1200" b="1" dirty="0">
              <a:solidFill>
                <a:srgbClr val="6D8B2B"/>
              </a:solidFill>
              <a:latin typeface="Arial" pitchFamily="34" charset="0"/>
              <a:cs typeface="Arial" pitchFamily="34" charset="0"/>
            </a:rPr>
            <a:t>Vindt u dat de wegen in de onmiddellijke omgeving van uw woning:</a:t>
          </a:r>
        </a:p>
      </cdr:txBody>
    </cdr:sp>
  </cdr:relSizeAnchor>
</c:userShapes>
</file>

<file path=ppt/drawings/drawing19.xml><?xml version="1.0" encoding="utf-8"?>
<c:userShapes xmlns:c="http://schemas.openxmlformats.org/drawingml/2006/chart">
  <cdr:relSizeAnchor xmlns:cdr="http://schemas.openxmlformats.org/drawingml/2006/chartDrawing">
    <cdr:from>
      <cdr:x>0.04382</cdr:x>
      <cdr:y>0.0407</cdr:y>
    </cdr:from>
    <cdr:to>
      <cdr:x>0.96059</cdr:x>
      <cdr:y>0.13836</cdr:y>
    </cdr:to>
    <cdr:sp macro="" textlink="">
      <cdr:nvSpPr>
        <cdr:cNvPr id="2" name="Rechthoek 1"/>
        <cdr:cNvSpPr/>
      </cdr:nvSpPr>
      <cdr:spPr>
        <a:xfrm xmlns:a="http://schemas.openxmlformats.org/drawingml/2006/main">
          <a:off x="247644" y="95257"/>
          <a:ext cx="5181584" cy="2285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nl-BE" sz="1200" b="1" dirty="0">
              <a:solidFill>
                <a:srgbClr val="6D8B2B"/>
              </a:solidFill>
              <a:latin typeface="Arial" pitchFamily="34" charset="0"/>
              <a:cs typeface="Arial" pitchFamily="34" charset="0"/>
            </a:rPr>
            <a:t>Vindt u het belangrijk dat de nachtelijke hemel</a:t>
          </a:r>
          <a:r>
            <a:rPr lang="nl-BE" sz="1200" b="1" baseline="0" dirty="0">
              <a:solidFill>
                <a:srgbClr val="6D8B2B"/>
              </a:solidFill>
              <a:latin typeface="Arial" pitchFamily="34" charset="0"/>
              <a:cs typeface="Arial" pitchFamily="34" charset="0"/>
            </a:rPr>
            <a:t> donker is?</a:t>
          </a:r>
          <a:endParaRPr lang="nl-BE" sz="1200" b="1" dirty="0">
            <a:solidFill>
              <a:srgbClr val="6D8B2B"/>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0.03593</cdr:x>
      <cdr:y>0.02205</cdr:y>
    </cdr:from>
    <cdr:to>
      <cdr:x>0.92216</cdr:x>
      <cdr:y>0.17034</cdr:y>
    </cdr:to>
    <cdr:sp macro="" textlink="">
      <cdr:nvSpPr>
        <cdr:cNvPr id="2" name="Rechthoek 1"/>
        <cdr:cNvSpPr/>
      </cdr:nvSpPr>
      <cdr:spPr>
        <a:xfrm xmlns:a="http://schemas.openxmlformats.org/drawingml/2006/main">
          <a:off x="207045" y="59534"/>
          <a:ext cx="5106851" cy="40038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b="1" dirty="0">
              <a:solidFill>
                <a:srgbClr val="6D8B2B"/>
              </a:solidFill>
              <a:latin typeface="Arial" pitchFamily="34" charset="0"/>
              <a:cs typeface="Arial" pitchFamily="34" charset="0"/>
            </a:rPr>
            <a:t>Hoe tevreden bent u in het algemeen over de leefkwaliteit (veiligheid, kindvriendelijkheid,</a:t>
          </a:r>
          <a:r>
            <a:rPr lang="nl-BE" b="1" baseline="0" dirty="0">
              <a:solidFill>
                <a:srgbClr val="6D8B2B"/>
              </a:solidFill>
              <a:latin typeface="Arial" pitchFamily="34" charset="0"/>
              <a:cs typeface="Arial" pitchFamily="34" charset="0"/>
            </a:rPr>
            <a:t> leefmilieu, ...) in uw buurt?</a:t>
          </a:r>
          <a:endParaRPr lang="nl-BE" b="1" dirty="0">
            <a:solidFill>
              <a:srgbClr val="6D8B2B"/>
            </a:solidFill>
            <a:latin typeface="Arial" pitchFamily="34" charset="0"/>
            <a:cs typeface="Arial" pitchFamily="34" charset="0"/>
          </a:endParaRPr>
        </a:p>
      </cdr:txBody>
    </cdr:sp>
  </cdr:relSizeAnchor>
  <cdr:relSizeAnchor xmlns:cdr="http://schemas.openxmlformats.org/drawingml/2006/chartDrawing">
    <cdr:from>
      <cdr:x>0.08088</cdr:x>
      <cdr:y>0.92484</cdr:y>
    </cdr:from>
    <cdr:to>
      <cdr:x>0.19686</cdr:x>
      <cdr:y>1</cdr:y>
    </cdr:to>
    <cdr:sp macro="" textlink="">
      <cdr:nvSpPr>
        <cdr:cNvPr id="3" name="Rechthoek 2"/>
        <cdr:cNvSpPr/>
      </cdr:nvSpPr>
      <cdr:spPr>
        <a:xfrm xmlns:a="http://schemas.openxmlformats.org/drawingml/2006/main">
          <a:off x="466040"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(n=3.177)</a:t>
          </a:r>
        </a:p>
      </cdr:txBody>
    </cdr:sp>
  </cdr:relSizeAnchor>
  <cdr:relSizeAnchor xmlns:cdr="http://schemas.openxmlformats.org/drawingml/2006/chartDrawing">
    <cdr:from>
      <cdr:x>0.61882</cdr:x>
      <cdr:y>0.92484</cdr:y>
    </cdr:from>
    <cdr:to>
      <cdr:x>0.7348</cdr:x>
      <cdr:y>1</cdr:y>
    </cdr:to>
    <cdr:sp macro="" textlink="">
      <cdr:nvSpPr>
        <cdr:cNvPr id="4" name="Rechthoek 3"/>
        <cdr:cNvSpPr/>
      </cdr:nvSpPr>
      <cdr:spPr>
        <a:xfrm xmlns:a="http://schemas.openxmlformats.org/drawingml/2006/main">
          <a:off x="3565937"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(n=5.169)</a:t>
          </a:r>
        </a:p>
      </cdr:txBody>
    </cdr:sp>
  </cdr:relSizeAnchor>
  <cdr:relSizeAnchor xmlns:cdr="http://schemas.openxmlformats.org/drawingml/2006/chartDrawing">
    <cdr:from>
      <cdr:x>0.4861</cdr:x>
      <cdr:y>0.92484</cdr:y>
    </cdr:from>
    <cdr:to>
      <cdr:x>0.60208</cdr:x>
      <cdr:y>1</cdr:y>
    </cdr:to>
    <cdr:sp macro="" textlink="">
      <cdr:nvSpPr>
        <cdr:cNvPr id="5" name="Rechthoek 4"/>
        <cdr:cNvSpPr/>
      </cdr:nvSpPr>
      <cdr:spPr>
        <a:xfrm xmlns:a="http://schemas.openxmlformats.org/drawingml/2006/main">
          <a:off x="2801137"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(n=5.385)</a:t>
          </a:r>
        </a:p>
      </cdr:txBody>
    </cdr:sp>
  </cdr:relSizeAnchor>
  <cdr:relSizeAnchor xmlns:cdr="http://schemas.openxmlformats.org/drawingml/2006/chartDrawing">
    <cdr:from>
      <cdr:x>0.35135</cdr:x>
      <cdr:y>0.92484</cdr:y>
    </cdr:from>
    <cdr:to>
      <cdr:x>0.46733</cdr:x>
      <cdr:y>1</cdr:y>
    </cdr:to>
    <cdr:sp macro="" textlink="">
      <cdr:nvSpPr>
        <cdr:cNvPr id="6" name="Rechthoek 5"/>
        <cdr:cNvSpPr/>
      </cdr:nvSpPr>
      <cdr:spPr>
        <a:xfrm xmlns:a="http://schemas.openxmlformats.org/drawingml/2006/main">
          <a:off x="2024649"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(n=5.260)</a:t>
          </a:r>
        </a:p>
      </cdr:txBody>
    </cdr:sp>
  </cdr:relSizeAnchor>
  <cdr:relSizeAnchor xmlns:cdr="http://schemas.openxmlformats.org/drawingml/2006/chartDrawing">
    <cdr:from>
      <cdr:x>0.2147</cdr:x>
      <cdr:y>0.92484</cdr:y>
    </cdr:from>
    <cdr:to>
      <cdr:x>0.33068</cdr:x>
      <cdr:y>1</cdr:y>
    </cdr:to>
    <cdr:sp macro="" textlink="">
      <cdr:nvSpPr>
        <cdr:cNvPr id="7" name="Rechthoek 6"/>
        <cdr:cNvSpPr/>
      </cdr:nvSpPr>
      <cdr:spPr>
        <a:xfrm xmlns:a="http://schemas.openxmlformats.org/drawingml/2006/main">
          <a:off x="1237197" y="2497059"/>
          <a:ext cx="668331" cy="202941"/>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(n=5.034)</a:t>
          </a:r>
        </a:p>
      </cdr:txBody>
    </cdr:sp>
  </cdr:relSizeAnchor>
</c:userShapes>
</file>

<file path=ppt/drawings/drawing3.xml><?xml version="1.0" encoding="utf-8"?>
<c:userShapes xmlns:c="http://schemas.openxmlformats.org/drawingml/2006/chart">
  <cdr:relSizeAnchor xmlns:cdr="http://schemas.openxmlformats.org/drawingml/2006/chartDrawing">
    <cdr:from>
      <cdr:x>0.01699</cdr:x>
      <cdr:y>0.00335</cdr:y>
    </cdr:from>
    <cdr:to>
      <cdr:x>0.98994</cdr:x>
      <cdr:y>0.29428</cdr:y>
    </cdr:to>
    <cdr:sp macro="" textlink="">
      <cdr:nvSpPr>
        <cdr:cNvPr id="2" name="Rechthoek 1"/>
        <cdr:cNvSpPr/>
      </cdr:nvSpPr>
      <cdr:spPr>
        <a:xfrm xmlns:a="http://schemas.openxmlformats.org/drawingml/2006/main">
          <a:off x="96053" y="7850"/>
          <a:ext cx="5499113" cy="68093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nl-BE" b="1" i="0" u="none" strike="noStrike" dirty="0">
              <a:solidFill>
                <a:srgbClr val="6D8B2B"/>
              </a:solidFill>
              <a:latin typeface="Arial" pitchFamily="34" charset="0"/>
              <a:ea typeface="+mn-ea"/>
              <a:cs typeface="Arial" pitchFamily="34" charset="0"/>
            </a:rPr>
            <a:t>Als we enkel kijken naar de leefkwaliteit (veiligheid, kindvriendelijkheid, leefmilieu, ...) van uw buurt, zou u vrienden en kennissen dan aanraden om hier te komen wonen?</a:t>
          </a:r>
          <a:endParaRPr lang="nl-BE" b="1" dirty="0">
            <a:solidFill>
              <a:srgbClr val="6D8B2B"/>
            </a:solidFill>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0.02205</cdr:y>
    </cdr:from>
    <cdr:to>
      <cdr:x>0.94444</cdr:x>
      <cdr:y>0.13217</cdr:y>
    </cdr:to>
    <cdr:sp macro="" textlink="">
      <cdr:nvSpPr>
        <cdr:cNvPr id="2" name="Rechthoek 1"/>
        <cdr:cNvSpPr/>
      </cdr:nvSpPr>
      <cdr:spPr>
        <a:xfrm xmlns:a="http://schemas.openxmlformats.org/drawingml/2006/main">
          <a:off x="-9525" y="57150"/>
          <a:ext cx="5442462" cy="285428"/>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b="1" dirty="0">
              <a:solidFill>
                <a:srgbClr val="6D8B2B"/>
              </a:solidFill>
              <a:latin typeface="Arial" pitchFamily="34" charset="0"/>
              <a:cs typeface="Arial" pitchFamily="34" charset="0"/>
            </a:rPr>
            <a:t>Als u denkt aan de voorbije 12 maanden, in welke mate bent u gehinderd</a:t>
          </a:r>
          <a:r>
            <a:rPr lang="nl-BE" b="1" baseline="0" dirty="0">
              <a:solidFill>
                <a:srgbClr val="6D8B2B"/>
              </a:solidFill>
              <a:latin typeface="Arial" pitchFamily="34" charset="0"/>
              <a:cs typeface="Arial" pitchFamily="34" charset="0"/>
            </a:rPr>
            <a:t> of niet gehinderd door geluid, geur of licht in en om uw woning?</a:t>
          </a:r>
          <a:endParaRPr lang="nl-BE" b="1" dirty="0">
            <a:solidFill>
              <a:srgbClr val="6D8B2B"/>
            </a:solidFill>
            <a:latin typeface="Arial" pitchFamily="34" charset="0"/>
            <a:cs typeface="Arial" pitchFamily="34" charset="0"/>
          </a:endParaRPr>
        </a:p>
      </cdr:txBody>
    </cdr:sp>
  </cdr:relSizeAnchor>
  <cdr:relSizeAnchor xmlns:cdr="http://schemas.openxmlformats.org/drawingml/2006/chartDrawing">
    <cdr:from>
      <cdr:x>0.82301</cdr:x>
      <cdr:y>0.34436</cdr:y>
    </cdr:from>
    <cdr:to>
      <cdr:x>0.8974</cdr:x>
      <cdr:y>0.42464</cdr:y>
    </cdr:to>
    <cdr:sp macro="" textlink="">
      <cdr:nvSpPr>
        <cdr:cNvPr id="3" name="Tekstvak 1"/>
        <cdr:cNvSpPr txBox="1"/>
      </cdr:nvSpPr>
      <cdr:spPr>
        <a:xfrm xmlns:a="http://schemas.openxmlformats.org/drawingml/2006/main">
          <a:off x="5163827" y="1122180"/>
          <a:ext cx="466794" cy="261610"/>
        </a:xfrm>
        <a:prstGeom xmlns:a="http://schemas.openxmlformats.org/drawingml/2006/main" prst="rect">
          <a:avLst/>
        </a:prstGeom>
        <a:solidFill xmlns:a="http://schemas.openxmlformats.org/drawingml/2006/main">
          <a:srgbClr val="FFFFFF"/>
        </a:solidFill>
      </cdr:spPr>
      <cdr:txBody>
        <a:bodyPr xmlns:a="http://schemas.openxmlformats.org/drawingml/2006/main" wrap="none" rtlCol="0">
          <a:spAutoFit/>
        </a:bodyPr>
        <a:lstStyle xmlns:a="http://schemas.openxmlformats.org/drawingml/2006/main">
          <a:defPPr>
            <a:defRPr lang="nl-NL"/>
          </a:defPPr>
          <a:lvl1pPr algn="l" rtl="0" fontAlgn="base">
            <a:spcBef>
              <a:spcPct val="20000"/>
            </a:spcBef>
            <a:spcAft>
              <a:spcPct val="0"/>
            </a:spcAft>
            <a:buClr>
              <a:srgbClr val="6C311B"/>
            </a:buClr>
            <a:defRPr sz="2000" kern="1200">
              <a:solidFill>
                <a:srgbClr val="6C311B"/>
              </a:solidFill>
              <a:latin typeface="HelveticaNeue-Roman" charset="0"/>
            </a:defRPr>
          </a:lvl1pPr>
          <a:lvl2pPr marL="457200" algn="l" rtl="0" fontAlgn="base">
            <a:spcBef>
              <a:spcPct val="20000"/>
            </a:spcBef>
            <a:spcAft>
              <a:spcPct val="0"/>
            </a:spcAft>
            <a:buClr>
              <a:srgbClr val="6C311B"/>
            </a:buClr>
            <a:defRPr sz="2000" kern="1200">
              <a:solidFill>
                <a:srgbClr val="6C311B"/>
              </a:solidFill>
              <a:latin typeface="HelveticaNeue-Roman" charset="0"/>
            </a:defRPr>
          </a:lvl2pPr>
          <a:lvl3pPr marL="914400" algn="l" rtl="0" fontAlgn="base">
            <a:spcBef>
              <a:spcPct val="20000"/>
            </a:spcBef>
            <a:spcAft>
              <a:spcPct val="0"/>
            </a:spcAft>
            <a:buClr>
              <a:srgbClr val="6C311B"/>
            </a:buClr>
            <a:defRPr sz="2000" kern="1200">
              <a:solidFill>
                <a:srgbClr val="6C311B"/>
              </a:solidFill>
              <a:latin typeface="HelveticaNeue-Roman" charset="0"/>
            </a:defRPr>
          </a:lvl3pPr>
          <a:lvl4pPr marL="1371600" algn="l" rtl="0" fontAlgn="base">
            <a:spcBef>
              <a:spcPct val="20000"/>
            </a:spcBef>
            <a:spcAft>
              <a:spcPct val="0"/>
            </a:spcAft>
            <a:buClr>
              <a:srgbClr val="6C311B"/>
            </a:buClr>
            <a:defRPr sz="2000" kern="1200">
              <a:solidFill>
                <a:srgbClr val="6C311B"/>
              </a:solidFill>
              <a:latin typeface="HelveticaNeue-Roman" charset="0"/>
            </a:defRPr>
          </a:lvl4pPr>
          <a:lvl5pPr marL="1828800" algn="l" rtl="0" fontAlgn="base">
            <a:spcBef>
              <a:spcPct val="20000"/>
            </a:spcBef>
            <a:spcAft>
              <a:spcPct val="0"/>
            </a:spcAft>
            <a:buClr>
              <a:srgbClr val="6C311B"/>
            </a:buClr>
            <a:defRPr sz="2000" kern="1200">
              <a:solidFill>
                <a:srgbClr val="6C311B"/>
              </a:solidFill>
              <a:latin typeface="HelveticaNeue-Roman" charset="0"/>
            </a:defRPr>
          </a:lvl5pPr>
          <a:lvl6pPr marL="2286000" algn="l" defTabSz="914400" rtl="0" eaLnBrk="1" latinLnBrk="0" hangingPunct="1">
            <a:defRPr sz="2000" kern="1200">
              <a:solidFill>
                <a:srgbClr val="6C311B"/>
              </a:solidFill>
              <a:latin typeface="HelveticaNeue-Roman" charset="0"/>
            </a:defRPr>
          </a:lvl6pPr>
          <a:lvl7pPr marL="2743200" algn="l" defTabSz="914400" rtl="0" eaLnBrk="1" latinLnBrk="0" hangingPunct="1">
            <a:defRPr sz="2000" kern="1200">
              <a:solidFill>
                <a:srgbClr val="6C311B"/>
              </a:solidFill>
              <a:latin typeface="HelveticaNeue-Roman" charset="0"/>
            </a:defRPr>
          </a:lvl7pPr>
          <a:lvl8pPr marL="3200400" algn="l" defTabSz="914400" rtl="0" eaLnBrk="1" latinLnBrk="0" hangingPunct="1">
            <a:defRPr sz="2000" kern="1200">
              <a:solidFill>
                <a:srgbClr val="6C311B"/>
              </a:solidFill>
              <a:latin typeface="HelveticaNeue-Roman" charset="0"/>
            </a:defRPr>
          </a:lvl8pPr>
          <a:lvl9pPr marL="3657600" algn="l" defTabSz="914400" rtl="0" eaLnBrk="1" latinLnBrk="0" hangingPunct="1">
            <a:defRPr sz="2000" kern="1200">
              <a:solidFill>
                <a:srgbClr val="6C311B"/>
              </a:solidFill>
              <a:latin typeface="HelveticaNeue-Roman" charset="0"/>
            </a:defRPr>
          </a:lvl9pPr>
        </a:lstStyle>
        <a:p xmlns:a="http://schemas.openxmlformats.org/drawingml/2006/main">
          <a:r>
            <a:rPr lang="nl-BE" sz="1100" b="1" dirty="0" smtClean="0">
              <a:solidFill>
                <a:srgbClr val="6D8B2B"/>
              </a:solidFill>
              <a:latin typeface="Arial" pitchFamily="34" charset="0"/>
              <a:cs typeface="Arial" pitchFamily="34" charset="0"/>
            </a:rPr>
            <a:t>29%</a:t>
          </a:r>
          <a:endParaRPr lang="nl-BE" sz="1100" b="1" dirty="0">
            <a:solidFill>
              <a:srgbClr val="6D8B2B"/>
            </a:solidFill>
            <a:latin typeface="Arial" pitchFamily="34" charset="0"/>
            <a:cs typeface="Arial" pitchFamily="34" charset="0"/>
          </a:endParaRPr>
        </a:p>
      </cdr:txBody>
    </cdr:sp>
  </cdr:relSizeAnchor>
  <cdr:relSizeAnchor xmlns:cdr="http://schemas.openxmlformats.org/drawingml/2006/chartDrawing">
    <cdr:from>
      <cdr:x>0.82456</cdr:x>
      <cdr:y>0.48237</cdr:y>
    </cdr:from>
    <cdr:to>
      <cdr:x>0.89895</cdr:x>
      <cdr:y>0.56265</cdr:y>
    </cdr:to>
    <cdr:sp macro="" textlink="">
      <cdr:nvSpPr>
        <cdr:cNvPr id="4" name="Tekstvak 6"/>
        <cdr:cNvSpPr txBox="1"/>
      </cdr:nvSpPr>
      <cdr:spPr>
        <a:xfrm xmlns:a="http://schemas.openxmlformats.org/drawingml/2006/main">
          <a:off x="5173555" y="1571947"/>
          <a:ext cx="466794" cy="261610"/>
        </a:xfrm>
        <a:prstGeom xmlns:a="http://schemas.openxmlformats.org/drawingml/2006/main" prst="rect">
          <a:avLst/>
        </a:prstGeom>
        <a:solidFill xmlns:a="http://schemas.openxmlformats.org/drawingml/2006/main">
          <a:srgbClr val="FFFFFF"/>
        </a:solidFill>
      </cdr:spPr>
      <cdr:txBody>
        <a:bodyPr xmlns:a="http://schemas.openxmlformats.org/drawingml/2006/main" wrap="none" rtlCol="0">
          <a:spAutoFit/>
        </a:bodyPr>
        <a:lstStyle xmlns:a="http://schemas.openxmlformats.org/drawingml/2006/main">
          <a:defPPr>
            <a:defRPr lang="nl-NL"/>
          </a:defPPr>
          <a:lvl1pPr algn="l" rtl="0" fontAlgn="base">
            <a:spcBef>
              <a:spcPct val="20000"/>
            </a:spcBef>
            <a:spcAft>
              <a:spcPct val="0"/>
            </a:spcAft>
            <a:buClr>
              <a:srgbClr val="6C311B"/>
            </a:buClr>
            <a:defRPr sz="2000" kern="1200">
              <a:solidFill>
                <a:srgbClr val="6C311B"/>
              </a:solidFill>
              <a:latin typeface="HelveticaNeue-Roman" charset="0"/>
            </a:defRPr>
          </a:lvl1pPr>
          <a:lvl2pPr marL="457200" algn="l" rtl="0" fontAlgn="base">
            <a:spcBef>
              <a:spcPct val="20000"/>
            </a:spcBef>
            <a:spcAft>
              <a:spcPct val="0"/>
            </a:spcAft>
            <a:buClr>
              <a:srgbClr val="6C311B"/>
            </a:buClr>
            <a:defRPr sz="2000" kern="1200">
              <a:solidFill>
                <a:srgbClr val="6C311B"/>
              </a:solidFill>
              <a:latin typeface="HelveticaNeue-Roman" charset="0"/>
            </a:defRPr>
          </a:lvl2pPr>
          <a:lvl3pPr marL="914400" algn="l" rtl="0" fontAlgn="base">
            <a:spcBef>
              <a:spcPct val="20000"/>
            </a:spcBef>
            <a:spcAft>
              <a:spcPct val="0"/>
            </a:spcAft>
            <a:buClr>
              <a:srgbClr val="6C311B"/>
            </a:buClr>
            <a:defRPr sz="2000" kern="1200">
              <a:solidFill>
                <a:srgbClr val="6C311B"/>
              </a:solidFill>
              <a:latin typeface="HelveticaNeue-Roman" charset="0"/>
            </a:defRPr>
          </a:lvl3pPr>
          <a:lvl4pPr marL="1371600" algn="l" rtl="0" fontAlgn="base">
            <a:spcBef>
              <a:spcPct val="20000"/>
            </a:spcBef>
            <a:spcAft>
              <a:spcPct val="0"/>
            </a:spcAft>
            <a:buClr>
              <a:srgbClr val="6C311B"/>
            </a:buClr>
            <a:defRPr sz="2000" kern="1200">
              <a:solidFill>
                <a:srgbClr val="6C311B"/>
              </a:solidFill>
              <a:latin typeface="HelveticaNeue-Roman" charset="0"/>
            </a:defRPr>
          </a:lvl4pPr>
          <a:lvl5pPr marL="1828800" algn="l" rtl="0" fontAlgn="base">
            <a:spcBef>
              <a:spcPct val="20000"/>
            </a:spcBef>
            <a:spcAft>
              <a:spcPct val="0"/>
            </a:spcAft>
            <a:buClr>
              <a:srgbClr val="6C311B"/>
            </a:buClr>
            <a:defRPr sz="2000" kern="1200">
              <a:solidFill>
                <a:srgbClr val="6C311B"/>
              </a:solidFill>
              <a:latin typeface="HelveticaNeue-Roman" charset="0"/>
            </a:defRPr>
          </a:lvl5pPr>
          <a:lvl6pPr marL="2286000" algn="l" defTabSz="914400" rtl="0" eaLnBrk="1" latinLnBrk="0" hangingPunct="1">
            <a:defRPr sz="2000" kern="1200">
              <a:solidFill>
                <a:srgbClr val="6C311B"/>
              </a:solidFill>
              <a:latin typeface="HelveticaNeue-Roman" charset="0"/>
            </a:defRPr>
          </a:lvl6pPr>
          <a:lvl7pPr marL="2743200" algn="l" defTabSz="914400" rtl="0" eaLnBrk="1" latinLnBrk="0" hangingPunct="1">
            <a:defRPr sz="2000" kern="1200">
              <a:solidFill>
                <a:srgbClr val="6C311B"/>
              </a:solidFill>
              <a:latin typeface="HelveticaNeue-Roman" charset="0"/>
            </a:defRPr>
          </a:lvl7pPr>
          <a:lvl8pPr marL="3200400" algn="l" defTabSz="914400" rtl="0" eaLnBrk="1" latinLnBrk="0" hangingPunct="1">
            <a:defRPr sz="2000" kern="1200">
              <a:solidFill>
                <a:srgbClr val="6C311B"/>
              </a:solidFill>
              <a:latin typeface="HelveticaNeue-Roman" charset="0"/>
            </a:defRPr>
          </a:lvl8pPr>
          <a:lvl9pPr marL="3657600" algn="l" defTabSz="914400" rtl="0" eaLnBrk="1" latinLnBrk="0" hangingPunct="1">
            <a:defRPr sz="2000" kern="1200">
              <a:solidFill>
                <a:srgbClr val="6C311B"/>
              </a:solidFill>
              <a:latin typeface="HelveticaNeue-Roman" charset="0"/>
            </a:defRPr>
          </a:lvl9pPr>
        </a:lstStyle>
        <a:p xmlns:a="http://schemas.openxmlformats.org/drawingml/2006/main">
          <a:r>
            <a:rPr lang="nl-BE" sz="1100" b="1" dirty="0" smtClean="0">
              <a:solidFill>
                <a:srgbClr val="6D8B2B"/>
              </a:solidFill>
              <a:latin typeface="Arial" pitchFamily="34" charset="0"/>
              <a:cs typeface="Arial" pitchFamily="34" charset="0"/>
            </a:rPr>
            <a:t>15%</a:t>
          </a:r>
          <a:endParaRPr lang="nl-BE" sz="1100" b="1" dirty="0">
            <a:solidFill>
              <a:srgbClr val="6D8B2B"/>
            </a:solidFill>
            <a:latin typeface="Arial" pitchFamily="34" charset="0"/>
            <a:cs typeface="Arial" pitchFamily="34" charset="0"/>
          </a:endParaRPr>
        </a:p>
      </cdr:txBody>
    </cdr:sp>
  </cdr:relSizeAnchor>
  <cdr:relSizeAnchor xmlns:cdr="http://schemas.openxmlformats.org/drawingml/2006/chartDrawing">
    <cdr:from>
      <cdr:x>0.83708</cdr:x>
      <cdr:y>0.6031</cdr:y>
    </cdr:from>
    <cdr:to>
      <cdr:x>0.89895</cdr:x>
      <cdr:y>0.68338</cdr:y>
    </cdr:to>
    <cdr:sp macro="" textlink="">
      <cdr:nvSpPr>
        <cdr:cNvPr id="5" name="Tekstvak 8"/>
        <cdr:cNvSpPr txBox="1"/>
      </cdr:nvSpPr>
      <cdr:spPr>
        <a:xfrm xmlns:a="http://schemas.openxmlformats.org/drawingml/2006/main">
          <a:off x="5252101" y="1965363"/>
          <a:ext cx="388248" cy="261610"/>
        </a:xfrm>
        <a:prstGeom xmlns:a="http://schemas.openxmlformats.org/drawingml/2006/main" prst="rect">
          <a:avLst/>
        </a:prstGeom>
        <a:solidFill xmlns:a="http://schemas.openxmlformats.org/drawingml/2006/main">
          <a:srgbClr val="FFFFFF"/>
        </a:solidFill>
      </cdr:spPr>
      <cdr:txBody>
        <a:bodyPr xmlns:a="http://schemas.openxmlformats.org/drawingml/2006/main" wrap="none" rtlCol="0">
          <a:spAutoFit/>
        </a:bodyPr>
        <a:lstStyle xmlns:a="http://schemas.openxmlformats.org/drawingml/2006/main">
          <a:defPPr>
            <a:defRPr lang="nl-NL"/>
          </a:defPPr>
          <a:lvl1pPr algn="l" rtl="0" fontAlgn="base">
            <a:spcBef>
              <a:spcPct val="20000"/>
            </a:spcBef>
            <a:spcAft>
              <a:spcPct val="0"/>
            </a:spcAft>
            <a:buClr>
              <a:srgbClr val="6C311B"/>
            </a:buClr>
            <a:defRPr sz="2000" kern="1200">
              <a:solidFill>
                <a:srgbClr val="6C311B"/>
              </a:solidFill>
              <a:latin typeface="HelveticaNeue-Roman" charset="0"/>
            </a:defRPr>
          </a:lvl1pPr>
          <a:lvl2pPr marL="457200" algn="l" rtl="0" fontAlgn="base">
            <a:spcBef>
              <a:spcPct val="20000"/>
            </a:spcBef>
            <a:spcAft>
              <a:spcPct val="0"/>
            </a:spcAft>
            <a:buClr>
              <a:srgbClr val="6C311B"/>
            </a:buClr>
            <a:defRPr sz="2000" kern="1200">
              <a:solidFill>
                <a:srgbClr val="6C311B"/>
              </a:solidFill>
              <a:latin typeface="HelveticaNeue-Roman" charset="0"/>
            </a:defRPr>
          </a:lvl2pPr>
          <a:lvl3pPr marL="914400" algn="l" rtl="0" fontAlgn="base">
            <a:spcBef>
              <a:spcPct val="20000"/>
            </a:spcBef>
            <a:spcAft>
              <a:spcPct val="0"/>
            </a:spcAft>
            <a:buClr>
              <a:srgbClr val="6C311B"/>
            </a:buClr>
            <a:defRPr sz="2000" kern="1200">
              <a:solidFill>
                <a:srgbClr val="6C311B"/>
              </a:solidFill>
              <a:latin typeface="HelveticaNeue-Roman" charset="0"/>
            </a:defRPr>
          </a:lvl3pPr>
          <a:lvl4pPr marL="1371600" algn="l" rtl="0" fontAlgn="base">
            <a:spcBef>
              <a:spcPct val="20000"/>
            </a:spcBef>
            <a:spcAft>
              <a:spcPct val="0"/>
            </a:spcAft>
            <a:buClr>
              <a:srgbClr val="6C311B"/>
            </a:buClr>
            <a:defRPr sz="2000" kern="1200">
              <a:solidFill>
                <a:srgbClr val="6C311B"/>
              </a:solidFill>
              <a:latin typeface="HelveticaNeue-Roman" charset="0"/>
            </a:defRPr>
          </a:lvl4pPr>
          <a:lvl5pPr marL="1828800" algn="l" rtl="0" fontAlgn="base">
            <a:spcBef>
              <a:spcPct val="20000"/>
            </a:spcBef>
            <a:spcAft>
              <a:spcPct val="0"/>
            </a:spcAft>
            <a:buClr>
              <a:srgbClr val="6C311B"/>
            </a:buClr>
            <a:defRPr sz="2000" kern="1200">
              <a:solidFill>
                <a:srgbClr val="6C311B"/>
              </a:solidFill>
              <a:latin typeface="HelveticaNeue-Roman" charset="0"/>
            </a:defRPr>
          </a:lvl5pPr>
          <a:lvl6pPr marL="2286000" algn="l" defTabSz="914400" rtl="0" eaLnBrk="1" latinLnBrk="0" hangingPunct="1">
            <a:defRPr sz="2000" kern="1200">
              <a:solidFill>
                <a:srgbClr val="6C311B"/>
              </a:solidFill>
              <a:latin typeface="HelveticaNeue-Roman" charset="0"/>
            </a:defRPr>
          </a:lvl6pPr>
          <a:lvl7pPr marL="2743200" algn="l" defTabSz="914400" rtl="0" eaLnBrk="1" latinLnBrk="0" hangingPunct="1">
            <a:defRPr sz="2000" kern="1200">
              <a:solidFill>
                <a:srgbClr val="6C311B"/>
              </a:solidFill>
              <a:latin typeface="HelveticaNeue-Roman" charset="0"/>
            </a:defRPr>
          </a:lvl7pPr>
          <a:lvl8pPr marL="3200400" algn="l" defTabSz="914400" rtl="0" eaLnBrk="1" latinLnBrk="0" hangingPunct="1">
            <a:defRPr sz="2000" kern="1200">
              <a:solidFill>
                <a:srgbClr val="6C311B"/>
              </a:solidFill>
              <a:latin typeface="HelveticaNeue-Roman" charset="0"/>
            </a:defRPr>
          </a:lvl8pPr>
          <a:lvl9pPr marL="3657600" algn="l" defTabSz="914400" rtl="0" eaLnBrk="1" latinLnBrk="0" hangingPunct="1">
            <a:defRPr sz="2000" kern="1200">
              <a:solidFill>
                <a:srgbClr val="6C311B"/>
              </a:solidFill>
              <a:latin typeface="HelveticaNeue-Roman" charset="0"/>
            </a:defRPr>
          </a:lvl9pPr>
        </a:lstStyle>
        <a:p xmlns:a="http://schemas.openxmlformats.org/drawingml/2006/main">
          <a:r>
            <a:rPr lang="nl-BE" sz="1100" b="1" dirty="0" smtClean="0">
              <a:solidFill>
                <a:srgbClr val="6D8B2B"/>
              </a:solidFill>
              <a:latin typeface="Arial" pitchFamily="34" charset="0"/>
              <a:cs typeface="Arial" pitchFamily="34" charset="0"/>
            </a:rPr>
            <a:t>7%</a:t>
          </a:r>
          <a:endParaRPr lang="nl-BE" sz="1100" b="1" dirty="0">
            <a:solidFill>
              <a:srgbClr val="6D8B2B"/>
            </a:solidFill>
            <a:latin typeface="Arial" pitchFamily="34" charset="0"/>
            <a:cs typeface="Arial" pitchFamily="34" charset="0"/>
          </a:endParaRPr>
        </a:p>
      </cdr:txBody>
    </cdr:sp>
  </cdr:relSizeAnchor>
  <cdr:relSizeAnchor xmlns:cdr="http://schemas.openxmlformats.org/drawingml/2006/chartDrawing">
    <cdr:from>
      <cdr:x>0.80465</cdr:x>
      <cdr:y>0.3403</cdr:y>
    </cdr:from>
    <cdr:to>
      <cdr:x>0.83256</cdr:x>
      <cdr:y>0.68302</cdr:y>
    </cdr:to>
    <cdr:sp macro="" textlink="">
      <cdr:nvSpPr>
        <cdr:cNvPr id="6" name="Linkeraccolade 5"/>
        <cdr:cNvSpPr/>
      </cdr:nvSpPr>
      <cdr:spPr bwMode="auto">
        <a:xfrm xmlns:a="http://schemas.openxmlformats.org/drawingml/2006/main">
          <a:off x="5048655" y="1108965"/>
          <a:ext cx="175097" cy="1116822"/>
        </a:xfrm>
        <a:prstGeom xmlns:a="http://schemas.openxmlformats.org/drawingml/2006/main" prst="leftBrace">
          <a:avLst/>
        </a:prstGeom>
        <a:noFill xmlns:a="http://schemas.openxmlformats.org/drawingml/2006/main"/>
        <a:ln xmlns:a="http://schemas.openxmlformats.org/drawingml/2006/main" w="31750" cap="flat" cmpd="sng" algn="ctr">
          <a:solidFill>
            <a:srgbClr val="6D8B2B"/>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nl-NL"/>
          </a:defPPr>
          <a:lvl1pPr algn="l" rtl="0" fontAlgn="base">
            <a:spcBef>
              <a:spcPct val="20000"/>
            </a:spcBef>
            <a:spcAft>
              <a:spcPct val="0"/>
            </a:spcAft>
            <a:buClr>
              <a:srgbClr val="6C311B"/>
            </a:buClr>
            <a:defRPr sz="2000" kern="1200">
              <a:solidFill>
                <a:srgbClr val="6C311B"/>
              </a:solidFill>
              <a:latin typeface="HelveticaNeue-Roman" charset="0"/>
            </a:defRPr>
          </a:lvl1pPr>
          <a:lvl2pPr marL="457200" algn="l" rtl="0" fontAlgn="base">
            <a:spcBef>
              <a:spcPct val="20000"/>
            </a:spcBef>
            <a:spcAft>
              <a:spcPct val="0"/>
            </a:spcAft>
            <a:buClr>
              <a:srgbClr val="6C311B"/>
            </a:buClr>
            <a:defRPr sz="2000" kern="1200">
              <a:solidFill>
                <a:srgbClr val="6C311B"/>
              </a:solidFill>
              <a:latin typeface="HelveticaNeue-Roman" charset="0"/>
            </a:defRPr>
          </a:lvl2pPr>
          <a:lvl3pPr marL="914400" algn="l" rtl="0" fontAlgn="base">
            <a:spcBef>
              <a:spcPct val="20000"/>
            </a:spcBef>
            <a:spcAft>
              <a:spcPct val="0"/>
            </a:spcAft>
            <a:buClr>
              <a:srgbClr val="6C311B"/>
            </a:buClr>
            <a:defRPr sz="2000" kern="1200">
              <a:solidFill>
                <a:srgbClr val="6C311B"/>
              </a:solidFill>
              <a:latin typeface="HelveticaNeue-Roman" charset="0"/>
            </a:defRPr>
          </a:lvl3pPr>
          <a:lvl4pPr marL="1371600" algn="l" rtl="0" fontAlgn="base">
            <a:spcBef>
              <a:spcPct val="20000"/>
            </a:spcBef>
            <a:spcAft>
              <a:spcPct val="0"/>
            </a:spcAft>
            <a:buClr>
              <a:srgbClr val="6C311B"/>
            </a:buClr>
            <a:defRPr sz="2000" kern="1200">
              <a:solidFill>
                <a:srgbClr val="6C311B"/>
              </a:solidFill>
              <a:latin typeface="HelveticaNeue-Roman" charset="0"/>
            </a:defRPr>
          </a:lvl4pPr>
          <a:lvl5pPr marL="1828800" algn="l" rtl="0" fontAlgn="base">
            <a:spcBef>
              <a:spcPct val="20000"/>
            </a:spcBef>
            <a:spcAft>
              <a:spcPct val="0"/>
            </a:spcAft>
            <a:buClr>
              <a:srgbClr val="6C311B"/>
            </a:buClr>
            <a:defRPr sz="2000" kern="1200">
              <a:solidFill>
                <a:srgbClr val="6C311B"/>
              </a:solidFill>
              <a:latin typeface="HelveticaNeue-Roman" charset="0"/>
            </a:defRPr>
          </a:lvl5pPr>
          <a:lvl6pPr marL="2286000" algn="l" defTabSz="914400" rtl="0" eaLnBrk="1" latinLnBrk="0" hangingPunct="1">
            <a:defRPr sz="2000" kern="1200">
              <a:solidFill>
                <a:srgbClr val="6C311B"/>
              </a:solidFill>
              <a:latin typeface="HelveticaNeue-Roman" charset="0"/>
            </a:defRPr>
          </a:lvl6pPr>
          <a:lvl7pPr marL="2743200" algn="l" defTabSz="914400" rtl="0" eaLnBrk="1" latinLnBrk="0" hangingPunct="1">
            <a:defRPr sz="2000" kern="1200">
              <a:solidFill>
                <a:srgbClr val="6C311B"/>
              </a:solidFill>
              <a:latin typeface="HelveticaNeue-Roman" charset="0"/>
            </a:defRPr>
          </a:lvl7pPr>
          <a:lvl8pPr marL="3200400" algn="l" defTabSz="914400" rtl="0" eaLnBrk="1" latinLnBrk="0" hangingPunct="1">
            <a:defRPr sz="2000" kern="1200">
              <a:solidFill>
                <a:srgbClr val="6C311B"/>
              </a:solidFill>
              <a:latin typeface="HelveticaNeue-Roman" charset="0"/>
            </a:defRPr>
          </a:lvl8pPr>
          <a:lvl9pPr marL="3657600" algn="l" defTabSz="914400" rtl="0" eaLnBrk="1" latinLnBrk="0" hangingPunct="1">
            <a:defRPr sz="2000" kern="1200">
              <a:solidFill>
                <a:srgbClr val="6C311B"/>
              </a:solidFill>
              <a:latin typeface="HelveticaNeue-Roman" charset="0"/>
            </a:defRPr>
          </a:lvl9pPr>
        </a:lstStyle>
        <a:p xmlns:a="http://schemas.openxmlformats.org/drawingml/2006/main">
          <a:pPr marL="0" marR="0" indent="0" algn="l" defTabSz="914400" rtl="0" eaLnBrk="1" fontAlgn="base" latinLnBrk="0" hangingPunct="1">
            <a:lnSpc>
              <a:spcPct val="100000"/>
            </a:lnSpc>
            <a:spcBef>
              <a:spcPct val="20000"/>
            </a:spcBef>
            <a:spcAft>
              <a:spcPct val="0"/>
            </a:spcAft>
            <a:buClr>
              <a:srgbClr val="6C311B"/>
            </a:buClr>
            <a:buSzTx/>
            <a:buFontTx/>
            <a:buNone/>
            <a:tabLst/>
          </a:pPr>
          <a:endParaRPr kumimoji="0" lang="nl-BE" sz="2000" i="0" u="none" strike="noStrike" cap="none" normalizeH="0" baseline="0" dirty="0" smtClean="0">
            <a:ln>
              <a:noFill/>
            </a:ln>
            <a:solidFill>
              <a:srgbClr val="6C311B"/>
            </a:solidFill>
            <a:effectLst/>
            <a:latin typeface="HelveticaNeue-Roman" charset="0"/>
          </a:endParaRPr>
        </a:p>
      </cdr:txBody>
    </cdr:sp>
  </cdr:relSizeAnchor>
  <cdr:relSizeAnchor xmlns:cdr="http://schemas.openxmlformats.org/drawingml/2006/chartDrawing">
    <cdr:from>
      <cdr:x>0.34109</cdr:x>
      <cdr:y>0.47761</cdr:y>
    </cdr:from>
    <cdr:to>
      <cdr:x>0.80217</cdr:x>
      <cdr:y>0.55317</cdr:y>
    </cdr:to>
    <cdr:sp macro="" textlink="">
      <cdr:nvSpPr>
        <cdr:cNvPr id="7" name="Tekstvak 2"/>
        <cdr:cNvSpPr txBox="1"/>
      </cdr:nvSpPr>
      <cdr:spPr>
        <a:xfrm xmlns:a="http://schemas.openxmlformats.org/drawingml/2006/main">
          <a:off x="2140085" y="1556426"/>
          <a:ext cx="289301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NL"/>
          </a:defPPr>
          <a:lvl1pPr algn="l" rtl="0" fontAlgn="base">
            <a:spcBef>
              <a:spcPct val="20000"/>
            </a:spcBef>
            <a:spcAft>
              <a:spcPct val="0"/>
            </a:spcAft>
            <a:buClr>
              <a:srgbClr val="6C311B"/>
            </a:buClr>
            <a:defRPr sz="2000" kern="1200">
              <a:solidFill>
                <a:srgbClr val="6C311B"/>
              </a:solidFill>
              <a:latin typeface="HelveticaNeue-Roman" charset="0"/>
            </a:defRPr>
          </a:lvl1pPr>
          <a:lvl2pPr marL="457200" algn="l" rtl="0" fontAlgn="base">
            <a:spcBef>
              <a:spcPct val="20000"/>
            </a:spcBef>
            <a:spcAft>
              <a:spcPct val="0"/>
            </a:spcAft>
            <a:buClr>
              <a:srgbClr val="6C311B"/>
            </a:buClr>
            <a:defRPr sz="2000" kern="1200">
              <a:solidFill>
                <a:srgbClr val="6C311B"/>
              </a:solidFill>
              <a:latin typeface="HelveticaNeue-Roman" charset="0"/>
            </a:defRPr>
          </a:lvl2pPr>
          <a:lvl3pPr marL="914400" algn="l" rtl="0" fontAlgn="base">
            <a:spcBef>
              <a:spcPct val="20000"/>
            </a:spcBef>
            <a:spcAft>
              <a:spcPct val="0"/>
            </a:spcAft>
            <a:buClr>
              <a:srgbClr val="6C311B"/>
            </a:buClr>
            <a:defRPr sz="2000" kern="1200">
              <a:solidFill>
                <a:srgbClr val="6C311B"/>
              </a:solidFill>
              <a:latin typeface="HelveticaNeue-Roman" charset="0"/>
            </a:defRPr>
          </a:lvl3pPr>
          <a:lvl4pPr marL="1371600" algn="l" rtl="0" fontAlgn="base">
            <a:spcBef>
              <a:spcPct val="20000"/>
            </a:spcBef>
            <a:spcAft>
              <a:spcPct val="0"/>
            </a:spcAft>
            <a:buClr>
              <a:srgbClr val="6C311B"/>
            </a:buClr>
            <a:defRPr sz="2000" kern="1200">
              <a:solidFill>
                <a:srgbClr val="6C311B"/>
              </a:solidFill>
              <a:latin typeface="HelveticaNeue-Roman" charset="0"/>
            </a:defRPr>
          </a:lvl4pPr>
          <a:lvl5pPr marL="1828800" algn="l" rtl="0" fontAlgn="base">
            <a:spcBef>
              <a:spcPct val="20000"/>
            </a:spcBef>
            <a:spcAft>
              <a:spcPct val="0"/>
            </a:spcAft>
            <a:buClr>
              <a:srgbClr val="6C311B"/>
            </a:buClr>
            <a:defRPr sz="2000" kern="1200">
              <a:solidFill>
                <a:srgbClr val="6C311B"/>
              </a:solidFill>
              <a:latin typeface="HelveticaNeue-Roman" charset="0"/>
            </a:defRPr>
          </a:lvl5pPr>
          <a:lvl6pPr marL="2286000" algn="l" defTabSz="914400" rtl="0" eaLnBrk="1" latinLnBrk="0" hangingPunct="1">
            <a:defRPr sz="2000" kern="1200">
              <a:solidFill>
                <a:srgbClr val="6C311B"/>
              </a:solidFill>
              <a:latin typeface="HelveticaNeue-Roman" charset="0"/>
            </a:defRPr>
          </a:lvl6pPr>
          <a:lvl7pPr marL="2743200" algn="l" defTabSz="914400" rtl="0" eaLnBrk="1" latinLnBrk="0" hangingPunct="1">
            <a:defRPr sz="2000" kern="1200">
              <a:solidFill>
                <a:srgbClr val="6C311B"/>
              </a:solidFill>
              <a:latin typeface="HelveticaNeue-Roman" charset="0"/>
            </a:defRPr>
          </a:lvl7pPr>
          <a:lvl8pPr marL="3200400" algn="l" defTabSz="914400" rtl="0" eaLnBrk="1" latinLnBrk="0" hangingPunct="1">
            <a:defRPr sz="2000" kern="1200">
              <a:solidFill>
                <a:srgbClr val="6C311B"/>
              </a:solidFill>
              <a:latin typeface="HelveticaNeue-Roman" charset="0"/>
            </a:defRPr>
          </a:lvl8pPr>
          <a:lvl9pPr marL="3657600" algn="l" defTabSz="914400" rtl="0" eaLnBrk="1" latinLnBrk="0" hangingPunct="1">
            <a:defRPr sz="2000" kern="1200">
              <a:solidFill>
                <a:srgbClr val="6C311B"/>
              </a:solidFill>
              <a:latin typeface="HelveticaNeue-Roman" charset="0"/>
            </a:defRPr>
          </a:lvl9pPr>
        </a:lstStyle>
        <a:p xmlns:a="http://schemas.openxmlformats.org/drawingml/2006/main">
          <a:pPr algn="r"/>
          <a:r>
            <a:rPr lang="nl-BE" sz="1000" b="1" dirty="0">
              <a:solidFill>
                <a:srgbClr val="6D8B2B"/>
              </a:solidFill>
              <a:latin typeface="Arial" pitchFamily="34" charset="0"/>
              <a:cs typeface="Arial" pitchFamily="34" charset="0"/>
            </a:rPr>
            <a:t>t</a:t>
          </a:r>
          <a:r>
            <a:rPr lang="nl-BE" sz="1000" b="1" dirty="0" smtClean="0">
              <a:solidFill>
                <a:srgbClr val="6D8B2B"/>
              </a:solidFill>
              <a:latin typeface="Arial" pitchFamily="34" charset="0"/>
              <a:cs typeface="Arial" pitchFamily="34" charset="0"/>
            </a:rPr>
            <a:t>enminste tamelijk gehinderd:</a:t>
          </a:r>
          <a:endParaRPr lang="nl-BE" sz="1000" b="1" dirty="0">
            <a:solidFill>
              <a:srgbClr val="6D8B2B"/>
            </a:solidFill>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0.03593</cdr:x>
      <cdr:y>0.02205</cdr:y>
    </cdr:from>
    <cdr:to>
      <cdr:x>0.92216</cdr:x>
      <cdr:y>0.13217</cdr:y>
    </cdr:to>
    <cdr:sp macro="" textlink="">
      <cdr:nvSpPr>
        <cdr:cNvPr id="2" name="Rechthoek 1"/>
        <cdr:cNvSpPr/>
      </cdr:nvSpPr>
      <cdr:spPr>
        <a:xfrm xmlns:a="http://schemas.openxmlformats.org/drawingml/2006/main">
          <a:off x="207035" y="59535"/>
          <a:ext cx="5106838" cy="297324"/>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b="1" dirty="0">
              <a:solidFill>
                <a:srgbClr val="6D8B2B"/>
              </a:solidFill>
              <a:latin typeface="Arial" pitchFamily="34" charset="0"/>
              <a:cs typeface="Arial" pitchFamily="34" charset="0"/>
            </a:rPr>
            <a:t>Als u denkt aan de voorbije 12 maanden, in welke mate bent u gehinderd</a:t>
          </a:r>
          <a:r>
            <a:rPr lang="nl-BE" b="1" baseline="0" dirty="0">
              <a:solidFill>
                <a:srgbClr val="6D8B2B"/>
              </a:solidFill>
              <a:latin typeface="Arial" pitchFamily="34" charset="0"/>
              <a:cs typeface="Arial" pitchFamily="34" charset="0"/>
            </a:rPr>
            <a:t> of niet gehinderd door </a:t>
          </a:r>
          <a:r>
            <a:rPr lang="nl-BE" b="1" baseline="0" dirty="0" smtClean="0">
              <a:solidFill>
                <a:srgbClr val="6D8B2B"/>
              </a:solidFill>
              <a:latin typeface="Arial" pitchFamily="34" charset="0"/>
              <a:cs typeface="Arial" pitchFamily="34" charset="0"/>
            </a:rPr>
            <a:t>GELUID </a:t>
          </a:r>
          <a:r>
            <a:rPr lang="nl-BE" b="1" baseline="0" dirty="0">
              <a:solidFill>
                <a:srgbClr val="6D8B2B"/>
              </a:solidFill>
              <a:latin typeface="Arial" pitchFamily="34" charset="0"/>
              <a:cs typeface="Arial" pitchFamily="34" charset="0"/>
            </a:rPr>
            <a:t>in en om uw woning?</a:t>
          </a:r>
          <a:endParaRPr lang="nl-BE" b="1" dirty="0">
            <a:solidFill>
              <a:srgbClr val="6D8B2B"/>
            </a:solidFill>
            <a:latin typeface="Arial" pitchFamily="34" charset="0"/>
            <a:cs typeface="Arial" pitchFamily="34" charset="0"/>
          </a:endParaRPr>
        </a:p>
      </cdr:txBody>
    </cdr:sp>
  </cdr:relSizeAnchor>
  <cdr:relSizeAnchor xmlns:cdr="http://schemas.openxmlformats.org/drawingml/2006/chartDrawing">
    <cdr:from>
      <cdr:x>0.08088</cdr:x>
      <cdr:y>0.92484</cdr:y>
    </cdr:from>
    <cdr:to>
      <cdr:x>0.19686</cdr:x>
      <cdr:y>0.98855</cdr:y>
    </cdr:to>
    <cdr:sp macro="" textlink="">
      <cdr:nvSpPr>
        <cdr:cNvPr id="3" name="Rechthoek 2"/>
        <cdr:cNvSpPr/>
      </cdr:nvSpPr>
      <cdr:spPr>
        <a:xfrm xmlns:a="http://schemas.openxmlformats.org/drawingml/2006/main">
          <a:off x="562919"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n=3.129)</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0.61882</cdr:x>
      <cdr:y>0.92484</cdr:y>
    </cdr:from>
    <cdr:to>
      <cdr:x>0.7348</cdr:x>
      <cdr:y>0.98855</cdr:y>
    </cdr:to>
    <cdr:sp macro="" textlink="">
      <cdr:nvSpPr>
        <cdr:cNvPr id="4" name="Rechthoek 3"/>
        <cdr:cNvSpPr/>
      </cdr:nvSpPr>
      <cdr:spPr>
        <a:xfrm xmlns:a="http://schemas.openxmlformats.org/drawingml/2006/main">
          <a:off x="4306941"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n=5.140)</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0.4861</cdr:x>
      <cdr:y>0.92484</cdr:y>
    </cdr:from>
    <cdr:to>
      <cdr:x>0.60208</cdr:x>
      <cdr:y>0.98855</cdr:y>
    </cdr:to>
    <cdr:sp macro="" textlink="">
      <cdr:nvSpPr>
        <cdr:cNvPr id="5" name="Rechthoek 4"/>
        <cdr:cNvSpPr/>
      </cdr:nvSpPr>
      <cdr:spPr>
        <a:xfrm xmlns:a="http://schemas.openxmlformats.org/drawingml/2006/main">
          <a:off x="3383220"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n=5.368)</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0.35135</cdr:x>
      <cdr:y>0.92484</cdr:y>
    </cdr:from>
    <cdr:to>
      <cdr:x>0.46733</cdr:x>
      <cdr:y>0.98855</cdr:y>
    </cdr:to>
    <cdr:sp macro="" textlink="">
      <cdr:nvSpPr>
        <cdr:cNvPr id="6" name="Rechthoek 5"/>
        <cdr:cNvSpPr/>
      </cdr:nvSpPr>
      <cdr:spPr>
        <a:xfrm xmlns:a="http://schemas.openxmlformats.org/drawingml/2006/main">
          <a:off x="2445370"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n=5.190)</a:t>
          </a:r>
          <a:endParaRPr lang="nl-BE" sz="750" i="1" dirty="0">
            <a:solidFill>
              <a:sysClr val="windowText" lastClr="000000">
                <a:lumMod val="85000"/>
                <a:lumOff val="15000"/>
              </a:sysClr>
            </a:solidFill>
            <a:latin typeface="Arial" pitchFamily="34" charset="0"/>
            <a:cs typeface="Arial" pitchFamily="34" charset="0"/>
          </a:endParaRPr>
        </a:p>
      </cdr:txBody>
    </cdr:sp>
  </cdr:relSizeAnchor>
  <cdr:relSizeAnchor xmlns:cdr="http://schemas.openxmlformats.org/drawingml/2006/chartDrawing">
    <cdr:from>
      <cdr:x>0.2147</cdr:x>
      <cdr:y>0.92484</cdr:y>
    </cdr:from>
    <cdr:to>
      <cdr:x>0.33068</cdr:x>
      <cdr:y>0.98855</cdr:y>
    </cdr:to>
    <cdr:sp macro="" textlink="">
      <cdr:nvSpPr>
        <cdr:cNvPr id="7" name="Rechthoek 6"/>
        <cdr:cNvSpPr/>
      </cdr:nvSpPr>
      <cdr:spPr>
        <a:xfrm xmlns:a="http://schemas.openxmlformats.org/drawingml/2006/main">
          <a:off x="1494296" y="3015978"/>
          <a:ext cx="807212" cy="20774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750" i="1" dirty="0">
              <a:solidFill>
                <a:sysClr val="windowText" lastClr="000000">
                  <a:lumMod val="85000"/>
                  <a:lumOff val="15000"/>
                </a:sysClr>
              </a:solidFill>
              <a:latin typeface="Arial" pitchFamily="34" charset="0"/>
              <a:cs typeface="Arial" pitchFamily="34" charset="0"/>
            </a:rPr>
            <a:t>(</a:t>
          </a:r>
          <a:r>
            <a:rPr lang="nl-BE" sz="750" i="1" dirty="0" smtClean="0">
              <a:solidFill>
                <a:sysClr val="windowText" lastClr="000000">
                  <a:lumMod val="85000"/>
                  <a:lumOff val="15000"/>
                </a:sysClr>
              </a:solidFill>
              <a:latin typeface="Arial" pitchFamily="34" charset="0"/>
              <a:cs typeface="Arial" pitchFamily="34" charset="0"/>
            </a:rPr>
            <a:t>n=4.961)</a:t>
          </a:r>
          <a:endParaRPr lang="nl-BE" sz="750" i="1" dirty="0">
            <a:solidFill>
              <a:sysClr val="windowText" lastClr="000000">
                <a:lumMod val="85000"/>
                <a:lumOff val="15000"/>
              </a:sysClr>
            </a:solidFill>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0.04382</cdr:x>
      <cdr:y>0.0407</cdr:y>
    </cdr:from>
    <cdr:to>
      <cdr:x>0.96059</cdr:x>
      <cdr:y>0.13836</cdr:y>
    </cdr:to>
    <cdr:sp macro="" textlink="">
      <cdr:nvSpPr>
        <cdr:cNvPr id="2" name="Rechthoek 1"/>
        <cdr:cNvSpPr/>
      </cdr:nvSpPr>
      <cdr:spPr>
        <a:xfrm xmlns:a="http://schemas.openxmlformats.org/drawingml/2006/main">
          <a:off x="247644" y="95257"/>
          <a:ext cx="5181584" cy="22859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nl-BE" b="1" dirty="0">
              <a:solidFill>
                <a:srgbClr val="6D8B2B"/>
              </a:solidFill>
              <a:latin typeface="Arial" pitchFamily="34" charset="0"/>
              <a:cs typeface="Arial" pitchFamily="34" charset="0"/>
            </a:rPr>
            <a:t>In welke mate is de hinder van GELUID veranderd in de laatste twee jaar?</a:t>
          </a:r>
        </a:p>
      </cdr:txBody>
    </cdr:sp>
  </cdr:relSizeAnchor>
</c:userShapes>
</file>

<file path=ppt/drawings/drawing7.xml><?xml version="1.0" encoding="utf-8"?>
<c:userShapes xmlns:c="http://schemas.openxmlformats.org/drawingml/2006/chart">
  <cdr:relSizeAnchor xmlns:cdr="http://schemas.openxmlformats.org/drawingml/2006/chartDrawing">
    <cdr:from>
      <cdr:x>0.00341</cdr:x>
      <cdr:y>0.02463</cdr:y>
    </cdr:from>
    <cdr:to>
      <cdr:x>0.97952</cdr:x>
      <cdr:y>0.09436</cdr:y>
    </cdr:to>
    <cdr:sp macro="" textlink="">
      <cdr:nvSpPr>
        <cdr:cNvPr id="2" name="Rechthoek 1"/>
        <cdr:cNvSpPr/>
      </cdr:nvSpPr>
      <cdr:spPr>
        <a:xfrm xmlns:a="http://schemas.openxmlformats.org/drawingml/2006/main">
          <a:off x="19050" y="95250"/>
          <a:ext cx="5448300" cy="26964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Welke</a:t>
          </a:r>
          <a:r>
            <a:rPr lang="nl-BE" sz="1200" b="1" baseline="0" dirty="0">
              <a:solidFill>
                <a:srgbClr val="6D8B2B"/>
              </a:solidFill>
              <a:latin typeface="Arial" pitchFamily="34" charset="0"/>
              <a:cs typeface="Arial" pitchFamily="34" charset="0"/>
            </a:rPr>
            <a:t> actie heeft de respondent de voorbije twaalf maanden ondernomen i.v.m. geluidshinder?</a:t>
          </a:r>
          <a:endParaRPr lang="nl-BE" sz="1200" b="1" dirty="0">
            <a:solidFill>
              <a:srgbClr val="6D8B2B"/>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0.07656</cdr:x>
      <cdr:y>0.91463</cdr:y>
    </cdr:from>
    <cdr:to>
      <cdr:x>0.18904</cdr:x>
      <cdr:y>1</cdr:y>
    </cdr:to>
    <cdr:sp macro="" textlink="">
      <cdr:nvSpPr>
        <cdr:cNvPr id="2" name="Rechthoek 1"/>
        <cdr:cNvSpPr/>
      </cdr:nvSpPr>
      <cdr:spPr>
        <a:xfrm xmlns:a="http://schemas.openxmlformats.org/drawingml/2006/main">
          <a:off x="441035"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(n=5.230)</a:t>
          </a:r>
        </a:p>
      </cdr:txBody>
    </cdr:sp>
  </cdr:relSizeAnchor>
  <cdr:relSizeAnchor xmlns:cdr="http://schemas.openxmlformats.org/drawingml/2006/chartDrawing">
    <cdr:from>
      <cdr:x>0.6276</cdr:x>
      <cdr:y>0.91463</cdr:y>
    </cdr:from>
    <cdr:to>
      <cdr:x>0.74008</cdr:x>
      <cdr:y>1</cdr:y>
    </cdr:to>
    <cdr:sp macro="" textlink="">
      <cdr:nvSpPr>
        <cdr:cNvPr id="8" name="Rechthoek 7"/>
        <cdr:cNvSpPr/>
      </cdr:nvSpPr>
      <cdr:spPr>
        <a:xfrm xmlns:a="http://schemas.openxmlformats.org/drawingml/2006/main">
          <a:off x="3615428"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(n=5.233)</a:t>
          </a:r>
        </a:p>
      </cdr:txBody>
    </cdr:sp>
  </cdr:relSizeAnchor>
  <cdr:relSizeAnchor xmlns:cdr="http://schemas.openxmlformats.org/drawingml/2006/chartDrawing">
    <cdr:from>
      <cdr:x>0.48877</cdr:x>
      <cdr:y>0.91463</cdr:y>
    </cdr:from>
    <cdr:to>
      <cdr:x>0.60125</cdr:x>
      <cdr:y>1</cdr:y>
    </cdr:to>
    <cdr:sp macro="" textlink="">
      <cdr:nvSpPr>
        <cdr:cNvPr id="11" name="Rechthoek 10"/>
        <cdr:cNvSpPr/>
      </cdr:nvSpPr>
      <cdr:spPr>
        <a:xfrm xmlns:a="http://schemas.openxmlformats.org/drawingml/2006/main">
          <a:off x="2815685"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(n=5.221)</a:t>
          </a:r>
        </a:p>
      </cdr:txBody>
    </cdr:sp>
  </cdr:relSizeAnchor>
  <cdr:relSizeAnchor xmlns:cdr="http://schemas.openxmlformats.org/drawingml/2006/chartDrawing">
    <cdr:from>
      <cdr:x>0</cdr:x>
      <cdr:y>0.03068</cdr:y>
    </cdr:from>
    <cdr:to>
      <cdr:x>0.81349</cdr:x>
      <cdr:y>0.12735</cdr:y>
    </cdr:to>
    <cdr:sp macro="" textlink="">
      <cdr:nvSpPr>
        <cdr:cNvPr id="5" name="Rechthoek 4"/>
        <cdr:cNvSpPr/>
      </cdr:nvSpPr>
      <cdr:spPr>
        <a:xfrm xmlns:a="http://schemas.openxmlformats.org/drawingml/2006/main">
          <a:off x="-9525" y="77305"/>
          <a:ext cx="4687850" cy="243623"/>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Hinder door geluid van:</a:t>
          </a:r>
        </a:p>
      </cdr:txBody>
    </cdr:sp>
  </cdr:relSizeAnchor>
  <cdr:relSizeAnchor xmlns:cdr="http://schemas.openxmlformats.org/drawingml/2006/chartDrawing">
    <cdr:from>
      <cdr:x>0.35219</cdr:x>
      <cdr:y>0.91463</cdr:y>
    </cdr:from>
    <cdr:to>
      <cdr:x>0.46467</cdr:x>
      <cdr:y>1</cdr:y>
    </cdr:to>
    <cdr:sp macro="" textlink="">
      <cdr:nvSpPr>
        <cdr:cNvPr id="6" name="Rechthoek 5"/>
        <cdr:cNvSpPr/>
      </cdr:nvSpPr>
      <cdr:spPr>
        <a:xfrm xmlns:a="http://schemas.openxmlformats.org/drawingml/2006/main">
          <a:off x="2028846"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(n=5.234)</a:t>
          </a:r>
        </a:p>
      </cdr:txBody>
    </cdr:sp>
  </cdr:relSizeAnchor>
  <cdr:relSizeAnchor xmlns:cdr="http://schemas.openxmlformats.org/drawingml/2006/chartDrawing">
    <cdr:from>
      <cdr:x>0.10783</cdr:x>
      <cdr:y>0.51969</cdr:y>
    </cdr:from>
    <cdr:to>
      <cdr:x>0.15782</cdr:x>
      <cdr:y>0.58776</cdr:y>
    </cdr:to>
    <cdr:sp macro="" textlink="">
      <cdr:nvSpPr>
        <cdr:cNvPr id="13" name="Rechthoek 12"/>
        <cdr:cNvSpPr/>
      </cdr:nvSpPr>
      <cdr:spPr>
        <a:xfrm xmlns:a="http://schemas.openxmlformats.org/drawingml/2006/main">
          <a:off x="765171" y="1612675"/>
          <a:ext cx="354733" cy="211203"/>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a:solidFill>
                <a:sysClr val="windowText" lastClr="000000">
                  <a:lumMod val="85000"/>
                  <a:lumOff val="15000"/>
                </a:sysClr>
              </a:solidFill>
              <a:latin typeface="Arial" pitchFamily="34" charset="0"/>
              <a:cs typeface="Arial" pitchFamily="34" charset="0"/>
            </a:rPr>
            <a:t>31%</a:t>
          </a:r>
        </a:p>
      </cdr:txBody>
    </cdr:sp>
  </cdr:relSizeAnchor>
  <cdr:relSizeAnchor xmlns:cdr="http://schemas.openxmlformats.org/drawingml/2006/chartDrawing">
    <cdr:from>
      <cdr:x>0.52209</cdr:x>
      <cdr:y>0.69415</cdr:y>
    </cdr:from>
    <cdr:to>
      <cdr:x>0.57208</cdr:x>
      <cdr:y>0.76221</cdr:y>
    </cdr:to>
    <cdr:sp macro="" textlink="">
      <cdr:nvSpPr>
        <cdr:cNvPr id="14" name="Rechthoek 13"/>
        <cdr:cNvSpPr/>
      </cdr:nvSpPr>
      <cdr:spPr>
        <a:xfrm xmlns:a="http://schemas.openxmlformats.org/drawingml/2006/main">
          <a:off x="3704795" y="2154030"/>
          <a:ext cx="354733" cy="211203"/>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a:solidFill>
                <a:sysClr val="windowText" lastClr="000000">
                  <a:lumMod val="85000"/>
                  <a:lumOff val="15000"/>
                </a:sysClr>
              </a:solidFill>
              <a:latin typeface="Arial" pitchFamily="34" charset="0"/>
              <a:cs typeface="Arial" pitchFamily="34" charset="0"/>
            </a:rPr>
            <a:t>6%</a:t>
          </a:r>
        </a:p>
      </cdr:txBody>
    </cdr:sp>
  </cdr:relSizeAnchor>
  <cdr:relSizeAnchor xmlns:cdr="http://schemas.openxmlformats.org/drawingml/2006/chartDrawing">
    <cdr:from>
      <cdr:x>0.38435</cdr:x>
      <cdr:y>0.64207</cdr:y>
    </cdr:from>
    <cdr:to>
      <cdr:x>0.43434</cdr:x>
      <cdr:y>0.71014</cdr:y>
    </cdr:to>
    <cdr:sp macro="" textlink="">
      <cdr:nvSpPr>
        <cdr:cNvPr id="15" name="Rechthoek 14"/>
        <cdr:cNvSpPr/>
      </cdr:nvSpPr>
      <cdr:spPr>
        <a:xfrm xmlns:a="http://schemas.openxmlformats.org/drawingml/2006/main">
          <a:off x="2727380" y="1992435"/>
          <a:ext cx="354734" cy="211203"/>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a:solidFill>
                <a:sysClr val="windowText" lastClr="000000">
                  <a:lumMod val="85000"/>
                  <a:lumOff val="15000"/>
                </a:sysClr>
              </a:solidFill>
              <a:latin typeface="Arial" pitchFamily="34" charset="0"/>
              <a:cs typeface="Arial" pitchFamily="34" charset="0"/>
            </a:rPr>
            <a:t>13%</a:t>
          </a:r>
        </a:p>
      </cdr:txBody>
    </cdr:sp>
  </cdr:relSizeAnchor>
  <cdr:relSizeAnchor xmlns:cdr="http://schemas.openxmlformats.org/drawingml/2006/chartDrawing">
    <cdr:from>
      <cdr:x>0.24446</cdr:x>
      <cdr:y>0.63166</cdr:y>
    </cdr:from>
    <cdr:to>
      <cdr:x>0.29445</cdr:x>
      <cdr:y>0.69972</cdr:y>
    </cdr:to>
    <cdr:sp macro="" textlink="">
      <cdr:nvSpPr>
        <cdr:cNvPr id="16" name="Rechthoek 15"/>
        <cdr:cNvSpPr/>
      </cdr:nvSpPr>
      <cdr:spPr>
        <a:xfrm xmlns:a="http://schemas.openxmlformats.org/drawingml/2006/main">
          <a:off x="1734709" y="1960116"/>
          <a:ext cx="354733" cy="211203"/>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a:solidFill>
                <a:sysClr val="windowText" lastClr="000000">
                  <a:lumMod val="85000"/>
                  <a:lumOff val="15000"/>
                </a:sysClr>
              </a:solidFill>
              <a:latin typeface="Arial" pitchFamily="34" charset="0"/>
              <a:cs typeface="Arial" pitchFamily="34" charset="0"/>
            </a:rPr>
            <a:t>15%</a:t>
          </a:r>
        </a:p>
      </cdr:txBody>
    </cdr:sp>
  </cdr:relSizeAnchor>
  <cdr:relSizeAnchor xmlns:cdr="http://schemas.openxmlformats.org/drawingml/2006/chartDrawing">
    <cdr:from>
      <cdr:x>0.21164</cdr:x>
      <cdr:y>0.91463</cdr:y>
    </cdr:from>
    <cdr:to>
      <cdr:x>0.32412</cdr:x>
      <cdr:y>1</cdr:y>
    </cdr:to>
    <cdr:sp macro="" textlink="">
      <cdr:nvSpPr>
        <cdr:cNvPr id="17" name="Rechthoek 16"/>
        <cdr:cNvSpPr/>
      </cdr:nvSpPr>
      <cdr:spPr>
        <a:xfrm xmlns:a="http://schemas.openxmlformats.org/drawingml/2006/main">
          <a:off x="1219175" y="2230513"/>
          <a:ext cx="647966" cy="208192"/>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(n=5.230)</a:t>
          </a:r>
        </a:p>
      </cdr:txBody>
    </cdr:sp>
  </cdr:relSizeAnchor>
  <cdr:relSizeAnchor xmlns:cdr="http://schemas.openxmlformats.org/drawingml/2006/chartDrawing">
    <cdr:from>
      <cdr:x>0.65753</cdr:x>
      <cdr:y>0.61864</cdr:y>
    </cdr:from>
    <cdr:to>
      <cdr:x>0.70752</cdr:x>
      <cdr:y>0.6867</cdr:y>
    </cdr:to>
    <cdr:sp macro="" textlink="">
      <cdr:nvSpPr>
        <cdr:cNvPr id="19" name="Rechthoek 18"/>
        <cdr:cNvSpPr/>
      </cdr:nvSpPr>
      <cdr:spPr>
        <a:xfrm xmlns:a="http://schemas.openxmlformats.org/drawingml/2006/main">
          <a:off x="4665889" y="1919713"/>
          <a:ext cx="354733" cy="211203"/>
        </a:xfrm>
        <a:prstGeom xmlns:a="http://schemas.openxmlformats.org/drawingml/2006/main" prst="rect">
          <a:avLst/>
        </a:prstGeom>
        <a:solidFill xmlns:a="http://schemas.openxmlformats.org/drawingml/2006/main">
          <a:schemeClr val="bg1"/>
        </a:solidFill>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900" i="0" dirty="0">
              <a:solidFill>
                <a:sysClr val="windowText" lastClr="000000">
                  <a:lumMod val="85000"/>
                  <a:lumOff val="15000"/>
                </a:sysClr>
              </a:solidFill>
              <a:latin typeface="Arial" pitchFamily="34" charset="0"/>
              <a:cs typeface="Arial" pitchFamily="34" charset="0"/>
            </a:rPr>
            <a:t>17%</a:t>
          </a:r>
        </a:p>
      </cdr:txBody>
    </cdr:sp>
  </cdr:relSizeAnchor>
</c:userShapes>
</file>

<file path=ppt/drawings/drawing9.xml><?xml version="1.0" encoding="utf-8"?>
<c:userShapes xmlns:c="http://schemas.openxmlformats.org/drawingml/2006/chart">
  <cdr:relSizeAnchor xmlns:cdr="http://schemas.openxmlformats.org/drawingml/2006/chartDrawing">
    <cdr:from>
      <cdr:x>0.10301</cdr:x>
      <cdr:y>0.91085</cdr:y>
    </cdr:from>
    <cdr:to>
      <cdr:x>0.21549</cdr:x>
      <cdr:y>0.99622</cdr:y>
    </cdr:to>
    <cdr:sp macro="" textlink="">
      <cdr:nvSpPr>
        <cdr:cNvPr id="2" name="Rechthoek 1"/>
        <cdr:cNvSpPr/>
      </cdr:nvSpPr>
      <cdr:spPr>
        <a:xfrm xmlns:a="http://schemas.openxmlformats.org/drawingml/2006/main">
          <a:off x="708053" y="2737876"/>
          <a:ext cx="773147" cy="25660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(n=5.196)</a:t>
          </a:r>
        </a:p>
      </cdr:txBody>
    </cdr:sp>
  </cdr:relSizeAnchor>
  <cdr:relSizeAnchor xmlns:cdr="http://schemas.openxmlformats.org/drawingml/2006/chartDrawing">
    <cdr:from>
      <cdr:x>0.60776</cdr:x>
      <cdr:y>0.91085</cdr:y>
    </cdr:from>
    <cdr:to>
      <cdr:x>0.72024</cdr:x>
      <cdr:y>0.99622</cdr:y>
    </cdr:to>
    <cdr:sp macro="" textlink="">
      <cdr:nvSpPr>
        <cdr:cNvPr id="8" name="Rechthoek 7"/>
        <cdr:cNvSpPr/>
      </cdr:nvSpPr>
      <cdr:spPr>
        <a:xfrm xmlns:a="http://schemas.openxmlformats.org/drawingml/2006/main">
          <a:off x="4177522" y="2737876"/>
          <a:ext cx="773147" cy="25660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(n=5.169)</a:t>
          </a:r>
        </a:p>
      </cdr:txBody>
    </cdr:sp>
  </cdr:relSizeAnchor>
  <cdr:relSizeAnchor xmlns:cdr="http://schemas.openxmlformats.org/drawingml/2006/chartDrawing">
    <cdr:from>
      <cdr:x>0.43917</cdr:x>
      <cdr:y>0.91085</cdr:y>
    </cdr:from>
    <cdr:to>
      <cdr:x>0.55165</cdr:x>
      <cdr:y>0.99622</cdr:y>
    </cdr:to>
    <cdr:sp macro="" textlink="">
      <cdr:nvSpPr>
        <cdr:cNvPr id="11" name="Rechthoek 10"/>
        <cdr:cNvSpPr/>
      </cdr:nvSpPr>
      <cdr:spPr>
        <a:xfrm xmlns:a="http://schemas.openxmlformats.org/drawingml/2006/main">
          <a:off x="3018696" y="2737876"/>
          <a:ext cx="773146" cy="25660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(n=5.176)</a:t>
          </a:r>
        </a:p>
      </cdr:txBody>
    </cdr:sp>
  </cdr:relSizeAnchor>
  <cdr:relSizeAnchor xmlns:cdr="http://schemas.openxmlformats.org/drawingml/2006/chartDrawing">
    <cdr:from>
      <cdr:x>0.00142</cdr:x>
      <cdr:y>0</cdr:y>
    </cdr:from>
    <cdr:to>
      <cdr:x>0.81491</cdr:x>
      <cdr:y>0.09667</cdr:y>
    </cdr:to>
    <cdr:sp macro="" textlink="">
      <cdr:nvSpPr>
        <cdr:cNvPr id="5" name="Rechthoek 4"/>
        <cdr:cNvSpPr/>
      </cdr:nvSpPr>
      <cdr:spPr>
        <a:xfrm xmlns:a="http://schemas.openxmlformats.org/drawingml/2006/main">
          <a:off x="9727" y="-73151"/>
          <a:ext cx="5591636" cy="290576"/>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1200" b="1" dirty="0">
              <a:solidFill>
                <a:srgbClr val="6D8B2B"/>
              </a:solidFill>
              <a:latin typeface="Arial" pitchFamily="34" charset="0"/>
              <a:cs typeface="Arial" pitchFamily="34" charset="0"/>
            </a:rPr>
            <a:t>Wordt u 's nachts wel eens wakker door het geluid van:</a:t>
          </a:r>
        </a:p>
      </cdr:txBody>
    </cdr:sp>
  </cdr:relSizeAnchor>
  <cdr:relSizeAnchor xmlns:cdr="http://schemas.openxmlformats.org/drawingml/2006/chartDrawing">
    <cdr:from>
      <cdr:x>0.27282</cdr:x>
      <cdr:y>0.91085</cdr:y>
    </cdr:from>
    <cdr:to>
      <cdr:x>0.3853</cdr:x>
      <cdr:y>0.99622</cdr:y>
    </cdr:to>
    <cdr:sp macro="" textlink="">
      <cdr:nvSpPr>
        <cdr:cNvPr id="6" name="Rechthoek 5"/>
        <cdr:cNvSpPr/>
      </cdr:nvSpPr>
      <cdr:spPr>
        <a:xfrm xmlns:a="http://schemas.openxmlformats.org/drawingml/2006/main">
          <a:off x="1875266" y="2737876"/>
          <a:ext cx="773147" cy="256609"/>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r>
            <a:rPr lang="nl-BE" sz="800" i="1" dirty="0">
              <a:solidFill>
                <a:sysClr val="windowText" lastClr="000000">
                  <a:lumMod val="85000"/>
                  <a:lumOff val="15000"/>
                </a:sysClr>
              </a:solidFill>
              <a:latin typeface="Arial" pitchFamily="34" charset="0"/>
              <a:cs typeface="Arial" pitchFamily="34" charset="0"/>
            </a:rPr>
            <a:t>(n=5.156)</a:t>
          </a:r>
        </a:p>
      </cdr:txBody>
    </cdr:sp>
  </cdr:relSizeAnchor>
  <cdr:relSizeAnchor xmlns:cdr="http://schemas.openxmlformats.org/drawingml/2006/chartDrawing">
    <cdr:from>
      <cdr:x>0.20479</cdr:x>
      <cdr:y>0.23959</cdr:y>
    </cdr:from>
    <cdr:to>
      <cdr:x>0.25479</cdr:x>
      <cdr:y>0.31699</cdr:y>
    </cdr:to>
    <cdr:sp macro="" textlink="">
      <cdr:nvSpPr>
        <cdr:cNvPr id="7" name="Rechthoek 6"/>
        <cdr:cNvSpPr/>
      </cdr:nvSpPr>
      <cdr:spPr>
        <a:xfrm xmlns:a="http://schemas.openxmlformats.org/drawingml/2006/main">
          <a:off x="1407619" y="720159"/>
          <a:ext cx="343682" cy="232652"/>
        </a:xfrm>
        <a:prstGeom xmlns:a="http://schemas.openxmlformats.org/drawingml/2006/main" prst="rect">
          <a:avLst/>
        </a:prstGeom>
        <a:noFill xmlns:a="http://schemas.openxmlformats.org/drawingml/2006/main"/>
        <a:ln xmlns:a="http://schemas.openxmlformats.org/drawingml/2006/main" w="19050" cap="flat" cmpd="sng" algn="ctr">
          <a:solidFill>
            <a:srgbClr val="0099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74%</a:t>
          </a:r>
        </a:p>
      </cdr:txBody>
    </cdr:sp>
  </cdr:relSizeAnchor>
  <cdr:relSizeAnchor xmlns:cdr="http://schemas.openxmlformats.org/drawingml/2006/chartDrawing">
    <cdr:from>
      <cdr:x>0.70909</cdr:x>
      <cdr:y>0.23959</cdr:y>
    </cdr:from>
    <cdr:to>
      <cdr:x>0.75909</cdr:x>
      <cdr:y>0.31699</cdr:y>
    </cdr:to>
    <cdr:sp macro="" textlink="">
      <cdr:nvSpPr>
        <cdr:cNvPr id="9" name="Rechthoek 8"/>
        <cdr:cNvSpPr/>
      </cdr:nvSpPr>
      <cdr:spPr>
        <a:xfrm xmlns:a="http://schemas.openxmlformats.org/drawingml/2006/main">
          <a:off x="4873994" y="720159"/>
          <a:ext cx="343682" cy="232652"/>
        </a:xfrm>
        <a:prstGeom xmlns:a="http://schemas.openxmlformats.org/drawingml/2006/main" prst="rect">
          <a:avLst/>
        </a:prstGeom>
        <a:noFill xmlns:a="http://schemas.openxmlformats.org/drawingml/2006/main"/>
        <a:ln xmlns:a="http://schemas.openxmlformats.org/drawingml/2006/main" w="19050" cap="flat" cmpd="sng" algn="ctr">
          <a:solidFill>
            <a:srgbClr val="0099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96%</a:t>
          </a:r>
        </a:p>
      </cdr:txBody>
    </cdr:sp>
  </cdr:relSizeAnchor>
  <cdr:relSizeAnchor xmlns:cdr="http://schemas.openxmlformats.org/drawingml/2006/chartDrawing">
    <cdr:from>
      <cdr:x>0.54209</cdr:x>
      <cdr:y>0.23959</cdr:y>
    </cdr:from>
    <cdr:to>
      <cdr:x>0.59209</cdr:x>
      <cdr:y>0.31699</cdr:y>
    </cdr:to>
    <cdr:sp macro="" textlink="">
      <cdr:nvSpPr>
        <cdr:cNvPr id="10" name="Rechthoek 9"/>
        <cdr:cNvSpPr/>
      </cdr:nvSpPr>
      <cdr:spPr>
        <a:xfrm xmlns:a="http://schemas.openxmlformats.org/drawingml/2006/main">
          <a:off x="3726097" y="720159"/>
          <a:ext cx="343682" cy="232652"/>
        </a:xfrm>
        <a:prstGeom xmlns:a="http://schemas.openxmlformats.org/drawingml/2006/main" prst="rect">
          <a:avLst/>
        </a:prstGeom>
        <a:noFill xmlns:a="http://schemas.openxmlformats.org/drawingml/2006/main"/>
        <a:ln xmlns:a="http://schemas.openxmlformats.org/drawingml/2006/main" w="19050" cap="flat" cmpd="sng" algn="ctr">
          <a:solidFill>
            <a:srgbClr val="0099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93%</a:t>
          </a:r>
        </a:p>
      </cdr:txBody>
    </cdr:sp>
  </cdr:relSizeAnchor>
  <cdr:relSizeAnchor xmlns:cdr="http://schemas.openxmlformats.org/drawingml/2006/chartDrawing">
    <cdr:from>
      <cdr:x>0.37344</cdr:x>
      <cdr:y>0.23959</cdr:y>
    </cdr:from>
    <cdr:to>
      <cdr:x>0.42344</cdr:x>
      <cdr:y>0.31699</cdr:y>
    </cdr:to>
    <cdr:sp macro="" textlink="">
      <cdr:nvSpPr>
        <cdr:cNvPr id="12" name="Rechthoek 11"/>
        <cdr:cNvSpPr/>
      </cdr:nvSpPr>
      <cdr:spPr>
        <a:xfrm xmlns:a="http://schemas.openxmlformats.org/drawingml/2006/main">
          <a:off x="2566858" y="720159"/>
          <a:ext cx="343682" cy="232652"/>
        </a:xfrm>
        <a:prstGeom xmlns:a="http://schemas.openxmlformats.org/drawingml/2006/main" prst="rect">
          <a:avLst/>
        </a:prstGeom>
        <a:noFill xmlns:a="http://schemas.openxmlformats.org/drawingml/2006/main"/>
        <a:ln xmlns:a="http://schemas.openxmlformats.org/drawingml/2006/main" w="19050" cap="flat" cmpd="sng" algn="ctr">
          <a:solidFill>
            <a:srgbClr val="0099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84%</a:t>
          </a:r>
        </a:p>
      </cdr:txBody>
    </cdr:sp>
  </cdr:relSizeAnchor>
  <cdr:relSizeAnchor xmlns:cdr="http://schemas.openxmlformats.org/drawingml/2006/chartDrawing">
    <cdr:from>
      <cdr:x>0.20503</cdr:x>
      <cdr:y>0.73095</cdr:y>
    </cdr:from>
    <cdr:to>
      <cdr:x>0.25502</cdr:x>
      <cdr:y>0.80834</cdr:y>
    </cdr:to>
    <cdr:sp macro="" textlink="">
      <cdr:nvSpPr>
        <cdr:cNvPr id="13" name="Rechthoek 12"/>
        <cdr:cNvSpPr/>
      </cdr:nvSpPr>
      <cdr:spPr>
        <a:xfrm xmlns:a="http://schemas.openxmlformats.org/drawingml/2006/main">
          <a:off x="1181100" y="1800225"/>
          <a:ext cx="288000" cy="190621"/>
        </a:xfrm>
        <a:prstGeom xmlns:a="http://schemas.openxmlformats.org/drawingml/2006/main" prst="rect">
          <a:avLst/>
        </a:prstGeom>
        <a:noFill xmlns:a="http://schemas.openxmlformats.org/drawingml/2006/main"/>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26%</a:t>
          </a:r>
        </a:p>
      </cdr:txBody>
    </cdr:sp>
  </cdr:relSizeAnchor>
  <cdr:relSizeAnchor xmlns:cdr="http://schemas.openxmlformats.org/drawingml/2006/chartDrawing">
    <cdr:from>
      <cdr:x>0.70933</cdr:x>
      <cdr:y>0.73095</cdr:y>
    </cdr:from>
    <cdr:to>
      <cdr:x>0.75307</cdr:x>
      <cdr:y>0.80834</cdr:y>
    </cdr:to>
    <cdr:sp macro="" textlink="">
      <cdr:nvSpPr>
        <cdr:cNvPr id="14" name="Rechthoek 13"/>
        <cdr:cNvSpPr/>
      </cdr:nvSpPr>
      <cdr:spPr>
        <a:xfrm xmlns:a="http://schemas.openxmlformats.org/drawingml/2006/main">
          <a:off x="4086225" y="1800225"/>
          <a:ext cx="252000" cy="190621"/>
        </a:xfrm>
        <a:prstGeom xmlns:a="http://schemas.openxmlformats.org/drawingml/2006/main" prst="rect">
          <a:avLst/>
        </a:prstGeom>
        <a:noFill xmlns:a="http://schemas.openxmlformats.org/drawingml/2006/main"/>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4%</a:t>
          </a:r>
        </a:p>
      </cdr:txBody>
    </cdr:sp>
  </cdr:relSizeAnchor>
  <cdr:relSizeAnchor xmlns:cdr="http://schemas.openxmlformats.org/drawingml/2006/chartDrawing">
    <cdr:from>
      <cdr:x>0.54233</cdr:x>
      <cdr:y>0.73095</cdr:y>
    </cdr:from>
    <cdr:to>
      <cdr:x>0.58607</cdr:x>
      <cdr:y>0.80834</cdr:y>
    </cdr:to>
    <cdr:sp macro="" textlink="">
      <cdr:nvSpPr>
        <cdr:cNvPr id="15" name="Rechthoek 14"/>
        <cdr:cNvSpPr/>
      </cdr:nvSpPr>
      <cdr:spPr>
        <a:xfrm xmlns:a="http://schemas.openxmlformats.org/drawingml/2006/main">
          <a:off x="3124200" y="1800225"/>
          <a:ext cx="252000" cy="190621"/>
        </a:xfrm>
        <a:prstGeom xmlns:a="http://schemas.openxmlformats.org/drawingml/2006/main" prst="rect">
          <a:avLst/>
        </a:prstGeom>
        <a:noFill xmlns:a="http://schemas.openxmlformats.org/drawingml/2006/main"/>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7%</a:t>
          </a:r>
        </a:p>
      </cdr:txBody>
    </cdr:sp>
  </cdr:relSizeAnchor>
  <cdr:relSizeAnchor xmlns:cdr="http://schemas.openxmlformats.org/drawingml/2006/chartDrawing">
    <cdr:from>
      <cdr:x>0.37368</cdr:x>
      <cdr:y>0.73095</cdr:y>
    </cdr:from>
    <cdr:to>
      <cdr:x>0.42367</cdr:x>
      <cdr:y>0.80834</cdr:y>
    </cdr:to>
    <cdr:sp macro="" textlink="">
      <cdr:nvSpPr>
        <cdr:cNvPr id="16" name="Rechthoek 15"/>
        <cdr:cNvSpPr/>
      </cdr:nvSpPr>
      <cdr:spPr>
        <a:xfrm xmlns:a="http://schemas.openxmlformats.org/drawingml/2006/main">
          <a:off x="2152650" y="1800225"/>
          <a:ext cx="288000" cy="190621"/>
        </a:xfrm>
        <a:prstGeom xmlns:a="http://schemas.openxmlformats.org/drawingml/2006/main" prst="rect">
          <a:avLst/>
        </a:prstGeom>
        <a:noFill xmlns:a="http://schemas.openxmlformats.org/drawingml/2006/main"/>
        <a:ln xmlns:a="http://schemas.openxmlformats.org/drawingml/2006/main" w="1905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lIns="36000" tIns="36000" rIns="36000" bIns="36000" anchor="ctr" anchorCtr="0">
          <a:spAutoFit/>
        </a:bodyP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l"/>
          <a:r>
            <a:rPr lang="nl-BE" sz="800" i="0" dirty="0">
              <a:solidFill>
                <a:sysClr val="windowText" lastClr="000000">
                  <a:lumMod val="85000"/>
                  <a:lumOff val="15000"/>
                </a:sysClr>
              </a:solidFill>
              <a:latin typeface="Arial" pitchFamily="34" charset="0"/>
              <a:cs typeface="Arial" pitchFamily="34" charset="0"/>
            </a:rPr>
            <a:t>16%</a:t>
          </a:r>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latin typeface="FlandersArtSans-Regular" panose="00000500000000000000" pitchFamily="2"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FC7F27-3F35-C348-A7B2-F69A620161E2}" type="datetimeFigureOut">
              <a:rPr lang="nl-NL" smtClean="0">
                <a:latin typeface="FlandersArtSans-Regular" panose="00000500000000000000" pitchFamily="2" charset="0"/>
              </a:rPr>
              <a:pPr/>
              <a:t>31-10-2018</a:t>
            </a:fld>
            <a:endParaRPr lang="nl-NL" dirty="0">
              <a:latin typeface="FlandersArtSans-Regular" panose="00000500000000000000" pitchFamily="2"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latin typeface="FlandersArtSans-Regular" panose="00000500000000000000" pitchFamily="2"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B9D320-CCF8-334E-8C41-0A87F0B8CDFB}" type="slidenum">
              <a:rPr lang="nl-NL" smtClean="0">
                <a:latin typeface="FlandersArtSans-Regular" panose="00000500000000000000" pitchFamily="2" charset="0"/>
              </a:rPr>
              <a:pPr/>
              <a:t>‹nr.›</a:t>
            </a:fld>
            <a:endParaRPr lang="nl-NL" dirty="0">
              <a:latin typeface="FlandersArtSans-Regular" panose="00000500000000000000" pitchFamily="2" charset="0"/>
            </a:endParaRP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179113" y="8554910"/>
            <a:ext cx="1036494" cy="4083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landersArtSans-Regular" panose="00000500000000000000" pitchFamily="2" charset="0"/>
              </a:defRPr>
            </a:lvl1pPr>
          </a:lstStyle>
          <a:p>
            <a:endParaRPr lang="nl-BE"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landersArtSans-Regular" panose="00000500000000000000" pitchFamily="2" charset="0"/>
              </a:defRPr>
            </a:lvl1pPr>
          </a:lstStyle>
          <a:p>
            <a:fld id="{6A937DD8-B20A-47A6-AA94-FD478FAA3C28}" type="datetimeFigureOut">
              <a:rPr lang="nl-BE" smtClean="0"/>
              <a:pPr/>
              <a:t>31/10/2018</a:t>
            </a:fld>
            <a:endParaRPr lang="nl-BE"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landersArtSans-Regular" panose="00000500000000000000" pitchFamily="2" charset="0"/>
              </a:defRPr>
            </a:lvl1pPr>
          </a:lstStyle>
          <a:p>
            <a:endParaRPr lang="nl-BE"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landersArtSans-Regular" panose="00000500000000000000" pitchFamily="2" charset="0"/>
              </a:defRPr>
            </a:lvl1pPr>
          </a:lstStyle>
          <a:p>
            <a:fld id="{A15A0D9C-0CD0-4097-81EC-9B83965EC080}" type="slidenum">
              <a:rPr lang="nl-BE" smtClean="0"/>
              <a:pPr/>
              <a:t>‹nr.›</a:t>
            </a:fld>
            <a:endParaRPr lang="nl-BE" dirty="0"/>
          </a:p>
        </p:txBody>
      </p:sp>
    </p:spTree>
    <p:extLst>
      <p:ext uri="{BB962C8B-B14F-4D97-AF65-F5344CB8AC3E}">
        <p14:creationId xmlns=""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landersArtSans-Regular" panose="00000500000000000000" pitchFamily="2" charset="0"/>
        <a:ea typeface="+mn-ea"/>
        <a:cs typeface="+mn-cs"/>
      </a:defRPr>
    </a:lvl1pPr>
    <a:lvl2pPr marL="457200" algn="l" defTabSz="914400" rtl="0" eaLnBrk="1" latinLnBrk="0" hangingPunct="1">
      <a:defRPr sz="1200" kern="1200">
        <a:solidFill>
          <a:schemeClr val="tx1"/>
        </a:solidFill>
        <a:latin typeface="FlandersArtSans-Regular" panose="00000500000000000000" pitchFamily="2" charset="0"/>
        <a:ea typeface="+mn-ea"/>
        <a:cs typeface="+mn-cs"/>
      </a:defRPr>
    </a:lvl2pPr>
    <a:lvl3pPr marL="914400" algn="l" defTabSz="914400" rtl="0" eaLnBrk="1" latinLnBrk="0" hangingPunct="1">
      <a:defRPr sz="1200" kern="1200">
        <a:solidFill>
          <a:schemeClr val="tx1"/>
        </a:solidFill>
        <a:latin typeface="FlandersArtSans-Regular" panose="00000500000000000000" pitchFamily="2" charset="0"/>
        <a:ea typeface="+mn-ea"/>
        <a:cs typeface="+mn-cs"/>
      </a:defRPr>
    </a:lvl3pPr>
    <a:lvl4pPr marL="1371600" algn="l" defTabSz="914400" rtl="0" eaLnBrk="1" latinLnBrk="0" hangingPunct="1">
      <a:defRPr sz="1200" kern="1200">
        <a:solidFill>
          <a:schemeClr val="tx1"/>
        </a:solidFill>
        <a:latin typeface="FlandersArtSans-Regular" panose="00000500000000000000" pitchFamily="2" charset="0"/>
        <a:ea typeface="+mn-ea"/>
        <a:cs typeface="+mn-cs"/>
      </a:defRPr>
    </a:lvl4pPr>
    <a:lvl5pPr marL="1828800" algn="l" defTabSz="914400" rtl="0" eaLnBrk="1" latinLnBrk="0" hangingPunct="1">
      <a:defRPr sz="1200" kern="1200">
        <a:solidFill>
          <a:schemeClr val="tx1"/>
        </a:solidFill>
        <a:latin typeface="FlandersArtSans-Regular"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dirty="0"/>
          </a:p>
        </p:txBody>
      </p:sp>
    </p:spTree>
    <p:extLst>
      <p:ext uri="{BB962C8B-B14F-4D97-AF65-F5344CB8AC3E}">
        <p14:creationId xmlns="" xmlns:p14="http://schemas.microsoft.com/office/powerpoint/2010/main" val="332234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dirty="0"/>
          </a:p>
        </p:txBody>
      </p:sp>
    </p:spTree>
    <p:extLst>
      <p:ext uri="{BB962C8B-B14F-4D97-AF65-F5344CB8AC3E}">
        <p14:creationId xmlns="" xmlns:p14="http://schemas.microsoft.com/office/powerpoint/2010/main" val="98819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dirty="0"/>
          </a:p>
        </p:txBody>
      </p:sp>
    </p:spTree>
    <p:extLst>
      <p:ext uri="{BB962C8B-B14F-4D97-AF65-F5344CB8AC3E}">
        <p14:creationId xmlns="" xmlns:p14="http://schemas.microsoft.com/office/powerpoint/2010/main" val="988191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58</a:t>
            </a:fld>
            <a:endParaRPr lang="nl-BE" dirty="0"/>
          </a:p>
        </p:txBody>
      </p:sp>
    </p:spTree>
    <p:extLst>
      <p:ext uri="{BB962C8B-B14F-4D97-AF65-F5344CB8AC3E}">
        <p14:creationId xmlns="" xmlns:p14="http://schemas.microsoft.com/office/powerpoint/2010/main" val="988191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4173998" y="288000"/>
            <a:ext cx="4685810" cy="6264000"/>
          </a:xfrm>
          <a:prstGeom prst="rect">
            <a:avLst/>
          </a:prstGeom>
        </p:spPr>
      </p:pic>
      <p:sp>
        <p:nvSpPr>
          <p:cNvPr id="15" name="Rechthoek 14"/>
          <p:cNvSpPr>
            <a:spLocks/>
          </p:cNvSpPr>
          <p:nvPr/>
        </p:nvSpPr>
        <p:spPr>
          <a:xfrm>
            <a:off x="310393" y="288000"/>
            <a:ext cx="3863606" cy="626547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7" name="Rechthoekige driehoek 16"/>
          <p:cNvSpPr/>
          <p:nvPr/>
        </p:nvSpPr>
        <p:spPr>
          <a:xfrm>
            <a:off x="4173998" y="288000"/>
            <a:ext cx="1623939" cy="6264000"/>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p:nvPr>
        </p:nvSpPr>
        <p:spPr>
          <a:xfrm>
            <a:off x="996091" y="2269511"/>
            <a:ext cx="3408159" cy="2287150"/>
          </a:xfrm>
        </p:spPr>
        <p:txBody>
          <a:bodyPr wrap="square" anchor="t" anchorCtr="0">
            <a:noAutofit/>
          </a:bodyPr>
          <a:lstStyle>
            <a:lvl1pPr algn="l">
              <a:lnSpc>
                <a:spcPts val="4800"/>
              </a:lnSpc>
              <a:defRPr sz="4800" b="0" i="0">
                <a:solidFill>
                  <a:schemeClr val="bg1"/>
                </a:solidFill>
                <a:latin typeface="FlandersArtSans-Medium" panose="00000600000000000000" pitchFamily="2" charset="0"/>
                <a:cs typeface="FlandersArtSans-Medium" panose="00000600000000000000" pitchFamily="2" charset="0"/>
              </a:defRPr>
            </a:lvl1pPr>
          </a:lstStyle>
          <a:p>
            <a:r>
              <a:rPr lang="nl-NL" smtClean="0"/>
              <a:t>Klik om de stijl te bewerken</a:t>
            </a:r>
            <a:endParaRPr lang="nl-BE" dirty="0"/>
          </a:p>
        </p:txBody>
      </p:sp>
      <p:sp>
        <p:nvSpPr>
          <p:cNvPr id="3" name="Ondertitel 2"/>
          <p:cNvSpPr>
            <a:spLocks noGrp="1"/>
          </p:cNvSpPr>
          <p:nvPr userDrawn="1">
            <p:ph type="subTitle" idx="1"/>
          </p:nvPr>
        </p:nvSpPr>
        <p:spPr>
          <a:xfrm>
            <a:off x="1014984" y="4334256"/>
            <a:ext cx="3783519" cy="1112387"/>
          </a:xfrm>
          <a:prstGeom prst="rect">
            <a:avLst/>
          </a:prstGeom>
        </p:spPr>
        <p:txBody>
          <a:bodyPr bIns="0">
            <a:noAutofit/>
          </a:bodyPr>
          <a:lstStyle>
            <a:lvl1pPr marL="0" indent="0" algn="l">
              <a:lnSpc>
                <a:spcPts val="1760"/>
              </a:lnSpc>
              <a:buNone/>
              <a:defRPr sz="1580" b="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BE" dirty="0"/>
          </a:p>
        </p:txBody>
      </p:sp>
      <p:pic>
        <p:nvPicPr>
          <p:cNvPr id="7" name="Afbeelding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013991" y="640020"/>
            <a:ext cx="1845816" cy="719999"/>
          </a:xfrm>
          <a:prstGeom prst="rect">
            <a:avLst/>
          </a:prstGeom>
        </p:spPr>
      </p:pic>
      <p:pic>
        <p:nvPicPr>
          <p:cNvPr id="5" name="Afbeelding 4"/>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08623" y="5635532"/>
            <a:ext cx="1373552" cy="352425"/>
          </a:xfrm>
          <a:prstGeom prst="rect">
            <a:avLst/>
          </a:prstGeom>
        </p:spPr>
      </p:pic>
      <p:sp>
        <p:nvSpPr>
          <p:cNvPr id="9" name="Tekstvak 3"/>
          <p:cNvSpPr txBox="1"/>
          <p:nvPr userDrawn="1"/>
        </p:nvSpPr>
        <p:spPr>
          <a:xfrm>
            <a:off x="6992666" y="6229572"/>
            <a:ext cx="2589376" cy="215444"/>
          </a:xfrm>
          <a:prstGeom prst="rect">
            <a:avLst/>
          </a:prstGeom>
          <a:noFill/>
        </p:spPr>
        <p:txBody>
          <a:bodyPr wrap="square" rtlCol="0">
            <a:spAutoFit/>
          </a:bodyPr>
          <a:ls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sz="800" dirty="0" smtClean="0">
                <a:solidFill>
                  <a:schemeClr val="bg1"/>
                </a:solidFill>
              </a:rPr>
              <a:t>Leiegardens 2014,</a:t>
            </a:r>
            <a:r>
              <a:rPr lang="nl-BE" sz="800" baseline="0" dirty="0" smtClean="0">
                <a:solidFill>
                  <a:schemeClr val="bg1"/>
                </a:solidFill>
              </a:rPr>
              <a:t> Your Estate Solution</a:t>
            </a:r>
            <a:endParaRPr lang="nl-BE" sz="800" dirty="0">
              <a:solidFill>
                <a:schemeClr val="bg1"/>
              </a:solidFill>
            </a:endParaRPr>
          </a:p>
        </p:txBody>
      </p:sp>
    </p:spTree>
    <p:extLst>
      <p:ext uri="{BB962C8B-B14F-4D97-AF65-F5344CB8AC3E}">
        <p14:creationId xmlns="" xmlns:p14="http://schemas.microsoft.com/office/powerpoint/2010/main" val="4377026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Slide 2">
    <p:spTree>
      <p:nvGrpSpPr>
        <p:cNvPr id="1" name=""/>
        <p:cNvGrpSpPr/>
        <p:nvPr/>
      </p:nvGrpSpPr>
      <p:grpSpPr>
        <a:xfrm>
          <a:off x="0" y="0"/>
          <a:ext cx="0" cy="0"/>
          <a:chOff x="0" y="0"/>
          <a:chExt cx="0" cy="0"/>
        </a:xfrm>
      </p:grpSpPr>
      <p:sp>
        <p:nvSpPr>
          <p:cNvPr id="17" name="Rectangle 3"/>
          <p:cNvSpPr>
            <a:spLocks noChangeArrowheads="1"/>
          </p:cNvSpPr>
          <p:nvPr userDrawn="1"/>
        </p:nvSpPr>
        <p:spPr bwMode="auto">
          <a:xfrm>
            <a:off x="0" y="4462463"/>
            <a:ext cx="9144000" cy="1849437"/>
          </a:xfrm>
          <a:prstGeom prst="rect">
            <a:avLst/>
          </a:prstGeom>
          <a:solidFill>
            <a:srgbClr val="333333">
              <a:alpha val="50000"/>
            </a:srgbClr>
          </a:solidFill>
          <a:ln w="9525">
            <a:noFill/>
            <a:miter lim="800000"/>
            <a:headEnd/>
            <a:tailEnd/>
          </a:ln>
          <a:effectLst/>
        </p:spPr>
        <p:txBody>
          <a:bodyPr wrap="none" anchor="ctr"/>
          <a:lstStyle/>
          <a:p>
            <a:endParaRPr lang="nl-BE" dirty="0"/>
          </a:p>
        </p:txBody>
      </p:sp>
      <p:sp>
        <p:nvSpPr>
          <p:cNvPr id="7" name="Rectangle 5"/>
          <p:cNvSpPr>
            <a:spLocks noGrp="1" noChangeAspect="1" noChangeArrowheads="1"/>
          </p:cNvSpPr>
          <p:nvPr>
            <p:ph type="ctrTitle" hasCustomPrompt="1"/>
          </p:nvPr>
        </p:nvSpPr>
        <p:spPr>
          <a:xfrm>
            <a:off x="161925" y="4462463"/>
            <a:ext cx="8083550" cy="946150"/>
          </a:xfrm>
        </p:spPr>
        <p:txBody>
          <a:bodyPr anchor="b"/>
          <a:lstStyle>
            <a:lvl1pPr>
              <a:defRPr b="1">
                <a:solidFill>
                  <a:srgbClr val="FC6800"/>
                </a:solidFill>
              </a:defRPr>
            </a:lvl1pPr>
          </a:lstStyle>
          <a:p>
            <a:r>
              <a:rPr lang="en-US" dirty="0" smtClean="0"/>
              <a:t>The headline goes here, Tahoma 22 point, bold</a:t>
            </a:r>
            <a:endParaRPr lang="en-US" dirty="0"/>
          </a:p>
        </p:txBody>
      </p:sp>
      <p:sp>
        <p:nvSpPr>
          <p:cNvPr id="8" name="Rectangle 6"/>
          <p:cNvSpPr>
            <a:spLocks noGrp="1" noChangeAspect="1" noChangeArrowheads="1"/>
          </p:cNvSpPr>
          <p:nvPr>
            <p:ph type="subTitle" idx="1" hasCustomPrompt="1"/>
          </p:nvPr>
        </p:nvSpPr>
        <p:spPr>
          <a:xfrm>
            <a:off x="161925" y="5354638"/>
            <a:ext cx="8083550" cy="892175"/>
          </a:xfrm>
        </p:spPr>
        <p:txBody>
          <a:bodyPr/>
          <a:lstStyle>
            <a:lvl1pPr>
              <a:buNone/>
              <a:defRPr>
                <a:solidFill>
                  <a:srgbClr val="FC6800"/>
                </a:solidFill>
              </a:defRPr>
            </a:lvl1pPr>
          </a:lstStyle>
          <a:p>
            <a:r>
              <a:rPr lang="en-US" dirty="0" smtClean="0"/>
              <a:t>The </a:t>
            </a:r>
            <a:r>
              <a:rPr lang="en-US" noProof="1" smtClean="0"/>
              <a:t>subline</a:t>
            </a:r>
            <a:r>
              <a:rPr lang="en-US" dirty="0" smtClean="0"/>
              <a:t> goes here, Tahoma 18 point</a:t>
            </a:r>
            <a:endParaRPr lang="en-US" dirty="0"/>
          </a:p>
        </p:txBody>
      </p:sp>
      <p:pic>
        <p:nvPicPr>
          <p:cNvPr id="20" name="Picture 10" descr="GfK_HKS7_kl_RGB_ai"/>
          <p:cNvPicPr>
            <a:picLocks noChangeAspect="1" noChangeArrowheads="1"/>
          </p:cNvPicPr>
          <p:nvPr userDrawn="1"/>
        </p:nvPicPr>
        <p:blipFill>
          <a:blip r:embed="rId2" cstate="print"/>
          <a:srcRect/>
          <a:stretch>
            <a:fillRect/>
          </a:stretch>
        </p:blipFill>
        <p:spPr bwMode="auto">
          <a:xfrm>
            <a:off x="8277225" y="5991225"/>
            <a:ext cx="647700" cy="647700"/>
          </a:xfrm>
          <a:prstGeom prst="rect">
            <a:avLst/>
          </a:prstGeom>
          <a:noFill/>
        </p:spPr>
      </p:pic>
      <p:pic>
        <p:nvPicPr>
          <p:cNvPr id="10" name="Picture 9" descr="licht afbeelding.jpg"/>
          <p:cNvPicPr>
            <a:picLocks noChangeAspect="1"/>
          </p:cNvPicPr>
          <p:nvPr userDrawn="1"/>
        </p:nvPicPr>
        <p:blipFill>
          <a:blip r:embed="rId3" cstate="print"/>
          <a:stretch>
            <a:fillRect/>
          </a:stretch>
        </p:blipFill>
        <p:spPr>
          <a:xfrm>
            <a:off x="0" y="0"/>
            <a:ext cx="9144000" cy="6858000"/>
          </a:xfrm>
          <a:prstGeom prst="rect">
            <a:avLst/>
          </a:prstGeom>
        </p:spPr>
      </p:pic>
      <p:sp>
        <p:nvSpPr>
          <p:cNvPr id="9" name="Rechthoek 8"/>
          <p:cNvSpPr/>
          <p:nvPr userDrawn="1"/>
        </p:nvSpPr>
        <p:spPr>
          <a:xfrm>
            <a:off x="-67374"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latin typeface="FlandersArtSans-Regular" panose="00000500000000000000" pitchFamily="2" charset="0"/>
            </a:endParaRPr>
          </a:p>
        </p:txBody>
      </p:sp>
      <p:pic>
        <p:nvPicPr>
          <p:cNvPr id="11" name="Afbeelding 1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78840" y="5922132"/>
            <a:ext cx="1761688" cy="747317"/>
          </a:xfrm>
          <a:prstGeom prst="rect">
            <a:avLst/>
          </a:prstGeom>
        </p:spPr>
      </p:pic>
    </p:spTree>
    <p:extLst>
      <p:ext uri="{BB962C8B-B14F-4D97-AF65-F5344CB8AC3E}">
        <p14:creationId xmlns="" xmlns:p14="http://schemas.microsoft.com/office/powerpoint/2010/main" val="2060328176"/>
      </p:ext>
    </p:extLst>
  </p:cSld>
  <p:clrMapOvr>
    <a:masterClrMapping/>
  </p:clrMapOvr>
  <p:transition spd="slow">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eldia">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tretch>
            <a:fillRect/>
          </a:stretch>
        </p:blipFill>
        <p:spPr bwMode="auto">
          <a:xfrm>
            <a:off x="4173998" y="288000"/>
            <a:ext cx="4685810" cy="626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hthoek 14"/>
          <p:cNvSpPr>
            <a:spLocks/>
          </p:cNvSpPr>
          <p:nvPr/>
        </p:nvSpPr>
        <p:spPr>
          <a:xfrm>
            <a:off x="310393" y="288000"/>
            <a:ext cx="3863606" cy="626547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17" name="Rechthoekige driehoek 16"/>
          <p:cNvSpPr/>
          <p:nvPr/>
        </p:nvSpPr>
        <p:spPr>
          <a:xfrm>
            <a:off x="4173998" y="288000"/>
            <a:ext cx="1623939" cy="6264000"/>
          </a:xfrm>
          <a:prstGeom prst="rtTriangl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latin typeface="FlandersArtSans-Regular" panose="00000500000000000000" pitchFamily="2" charset="0"/>
            </a:endParaRPr>
          </a:p>
        </p:txBody>
      </p:sp>
      <p:sp>
        <p:nvSpPr>
          <p:cNvPr id="2" name="Titel 1"/>
          <p:cNvSpPr>
            <a:spLocks noGrp="1"/>
          </p:cNvSpPr>
          <p:nvPr userDrawn="1">
            <p:ph type="ctrTitle"/>
          </p:nvPr>
        </p:nvSpPr>
        <p:spPr>
          <a:xfrm>
            <a:off x="996091" y="2269511"/>
            <a:ext cx="3408159" cy="2287150"/>
          </a:xfrm>
        </p:spPr>
        <p:txBody>
          <a:bodyPr wrap="square" anchor="t" anchorCtr="0">
            <a:noAutofit/>
          </a:bodyPr>
          <a:lstStyle>
            <a:lvl1pPr algn="l">
              <a:lnSpc>
                <a:spcPts val="4800"/>
              </a:lnSpc>
              <a:defRPr sz="4800" b="0" i="0">
                <a:solidFill>
                  <a:schemeClr val="bg1"/>
                </a:solidFill>
                <a:latin typeface="FlandersArtSans-Medium" panose="00000600000000000000" pitchFamily="2" charset="0"/>
                <a:cs typeface="FlandersArtSans-Medium" panose="00000600000000000000" pitchFamily="2" charset="0"/>
              </a:defRPr>
            </a:lvl1pPr>
          </a:lstStyle>
          <a:p>
            <a:r>
              <a:rPr lang="nl-NL" smtClean="0"/>
              <a:t>Klik om de stijl te bewerken</a:t>
            </a:r>
            <a:endParaRPr lang="nl-BE" dirty="0"/>
          </a:p>
        </p:txBody>
      </p:sp>
      <p:sp>
        <p:nvSpPr>
          <p:cNvPr id="3" name="Ondertitel 2"/>
          <p:cNvSpPr>
            <a:spLocks noGrp="1"/>
          </p:cNvSpPr>
          <p:nvPr userDrawn="1">
            <p:ph type="subTitle" idx="1"/>
          </p:nvPr>
        </p:nvSpPr>
        <p:spPr>
          <a:xfrm>
            <a:off x="1014984" y="4334256"/>
            <a:ext cx="3783519" cy="1112387"/>
          </a:xfrm>
          <a:prstGeom prst="rect">
            <a:avLst/>
          </a:prstGeom>
        </p:spPr>
        <p:txBody>
          <a:bodyPr bIns="0">
            <a:noAutofit/>
          </a:bodyPr>
          <a:lstStyle>
            <a:lvl1pPr marL="0" indent="0" algn="l">
              <a:lnSpc>
                <a:spcPts val="1760"/>
              </a:lnSpc>
              <a:buNone/>
              <a:defRPr sz="1580" b="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BE" dirty="0"/>
          </a:p>
        </p:txBody>
      </p:sp>
      <p:pic>
        <p:nvPicPr>
          <p:cNvPr id="7" name="Afbeelding 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013991" y="640020"/>
            <a:ext cx="1845816" cy="719999"/>
          </a:xfrm>
          <a:prstGeom prst="rect">
            <a:avLst/>
          </a:prstGeom>
        </p:spPr>
      </p:pic>
      <p:pic>
        <p:nvPicPr>
          <p:cNvPr id="10" name="Afbeelding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08623" y="5635532"/>
            <a:ext cx="1373552" cy="352425"/>
          </a:xfrm>
          <a:prstGeom prst="rect">
            <a:avLst/>
          </a:prstGeom>
        </p:spPr>
      </p:pic>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310392" y="288000"/>
            <a:ext cx="8549415" cy="6264001"/>
          </a:xfrm>
          <a:prstGeom prst="rect">
            <a:avLst/>
          </a:prstGeom>
        </p:spPr>
      </p:pic>
      <p:pic>
        <p:nvPicPr>
          <p:cNvPr id="9" name="Afbeelding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013991" y="640020"/>
            <a:ext cx="1845816" cy="719999"/>
          </a:xfrm>
          <a:prstGeom prst="rect">
            <a:avLst/>
          </a:prstGeom>
        </p:spPr>
      </p:pic>
      <p:sp>
        <p:nvSpPr>
          <p:cNvPr id="12" name="Titel 1"/>
          <p:cNvSpPr>
            <a:spLocks noGrp="1"/>
          </p:cNvSpPr>
          <p:nvPr>
            <p:ph type="ctrTitle"/>
          </p:nvPr>
        </p:nvSpPr>
        <p:spPr>
          <a:xfrm>
            <a:off x="1024128" y="2098491"/>
            <a:ext cx="4123872" cy="2515865"/>
          </a:xfrm>
        </p:spPr>
        <p:txBody>
          <a:bodyPr wrap="square" anchor="t" anchorCtr="0">
            <a:noAutofit/>
          </a:bodyPr>
          <a:lstStyle>
            <a:lvl1pPr algn="l">
              <a:lnSpc>
                <a:spcPts val="4800"/>
              </a:lnSpc>
              <a:defRPr sz="4800" b="0" i="0">
                <a:solidFill>
                  <a:schemeClr val="bg1"/>
                </a:solidFill>
                <a:latin typeface="FlandersArtSans-Medium" panose="00000600000000000000" pitchFamily="2" charset="0"/>
                <a:cs typeface="FlandersArtSans-Medium" panose="00000600000000000000" pitchFamily="2" charset="0"/>
              </a:defRPr>
            </a:lvl1pPr>
          </a:lstStyle>
          <a:p>
            <a:r>
              <a:rPr lang="nl-NL" smtClean="0"/>
              <a:t>Klik om de stijl te bewerken</a:t>
            </a:r>
            <a:endParaRPr lang="nl-BE" dirty="0"/>
          </a:p>
        </p:txBody>
      </p:sp>
      <p:sp>
        <p:nvSpPr>
          <p:cNvPr id="16" name="Ondertitel 2"/>
          <p:cNvSpPr>
            <a:spLocks noGrp="1"/>
          </p:cNvSpPr>
          <p:nvPr>
            <p:ph type="subTitle" idx="1"/>
          </p:nvPr>
        </p:nvSpPr>
        <p:spPr>
          <a:xfrm>
            <a:off x="1014984" y="4334256"/>
            <a:ext cx="4134593" cy="1112387"/>
          </a:xfrm>
          <a:prstGeom prst="rect">
            <a:avLst/>
          </a:prstGeom>
        </p:spPr>
        <p:txBody>
          <a:bodyPr bIns="0">
            <a:noAutofit/>
          </a:bodyPr>
          <a:lstStyle>
            <a:lvl1pPr marL="0" indent="0" algn="l">
              <a:lnSpc>
                <a:spcPts val="1760"/>
              </a:lnSpc>
              <a:buNone/>
              <a:defRPr sz="1580" b="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BE" dirty="0"/>
          </a:p>
        </p:txBody>
      </p:sp>
      <p:pic>
        <p:nvPicPr>
          <p:cNvPr id="7" name="Afbeelding 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608623" y="5635532"/>
            <a:ext cx="1373552" cy="352425"/>
          </a:xfrm>
          <a:prstGeom prst="rect">
            <a:avLst/>
          </a:prstGeom>
        </p:spPr>
      </p:pic>
    </p:spTree>
    <p:extLst>
      <p:ext uri="{BB962C8B-B14F-4D97-AF65-F5344CB8AC3E}">
        <p14:creationId xmlns="" xmlns:p14="http://schemas.microsoft.com/office/powerpoint/2010/main" val="20455070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solidFill>
                  <a:srgbClr val="6D8B2B"/>
                </a:solidFill>
                <a:latin typeface="FlandersArtSans-Medium" panose="00000600000000000000" pitchFamily="2" charset="0"/>
                <a:cs typeface="FlandersArtSans-Medium" panose="00000600000000000000" pitchFamily="2" charset="0"/>
              </a:defRPr>
            </a:lvl1pPr>
          </a:lstStyle>
          <a:p>
            <a:r>
              <a:rPr lang="nl-NL" smtClean="0"/>
              <a:t>Klik om de stijl te bewerken</a:t>
            </a:r>
            <a:endParaRPr lang="nl-BE" dirty="0"/>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b="0">
                <a:solidFill>
                  <a:schemeClr val="accent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het opmaakprofiel van de modelondertitel te bewerken</a:t>
            </a:r>
            <a:endParaRPr lang="nl-BE" dirty="0"/>
          </a:p>
        </p:txBody>
      </p:sp>
      <p:sp>
        <p:nvSpPr>
          <p:cNvPr id="4" name="Rechthoek 3"/>
          <p:cNvSpPr/>
          <p:nvPr userDrawn="1"/>
        </p:nvSpPr>
        <p:spPr>
          <a:xfrm>
            <a:off x="1" y="0"/>
            <a:ext cx="288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white"/>
              </a:solidFill>
              <a:effectLst/>
              <a:uLnTx/>
              <a:uFillTx/>
              <a:latin typeface="FlandersArtSans-Regular" panose="00000500000000000000" pitchFamily="2" charset="0"/>
              <a:ea typeface="+mn-ea"/>
              <a:cs typeface="+mn-cs"/>
            </a:endParaRPr>
          </a:p>
        </p:txBody>
      </p:sp>
      <p:pic>
        <p:nvPicPr>
          <p:cNvPr id="5" name="Afbeelding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78840" y="5922132"/>
            <a:ext cx="1761688" cy="747317"/>
          </a:xfrm>
          <a:prstGeom prst="rect">
            <a:avLst/>
          </a:prstGeom>
        </p:spPr>
      </p:pic>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9B9B9B"/>
                </a:solidFill>
                <a:latin typeface="+mn-lt"/>
              </a:defRPr>
            </a:lvl1pPr>
          </a:lstStyle>
          <a:p>
            <a:fld id="{7749CDD0-7D77-4D23-9A27-F361E39BA472}" type="datetime1">
              <a:rPr lang="nl-BE" smtClean="0">
                <a:latin typeface="FlandersArtSans-Regular" panose="00000500000000000000" pitchFamily="2" charset="0"/>
              </a:rPr>
              <a:pPr/>
              <a:t>31/10/2018</a:t>
            </a:fld>
            <a:r>
              <a:rPr lang="nl-BE" dirty="0" smtClean="0">
                <a:latin typeface="FlandersArtSans-Regular" panose="00000500000000000000" pitchFamily="2" charset="0"/>
              </a:rPr>
              <a:t> </a:t>
            </a:r>
            <a:r>
              <a:rPr lang="nl-BE" b="1" dirty="0" smtClean="0">
                <a:latin typeface="FlandersArtSans-Regular" panose="00000500000000000000" pitchFamily="2" charset="0"/>
              </a:rPr>
              <a:t>│</a:t>
            </a:r>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Tree>
    <p:extLst>
      <p:ext uri="{BB962C8B-B14F-4D97-AF65-F5344CB8AC3E}">
        <p14:creationId xmlns="" xmlns:p14="http://schemas.microsoft.com/office/powerpoint/2010/main" val="18970750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solidFill>
                  <a:srgbClr val="9B9B9B"/>
                </a:solidFill>
                <a:latin typeface="+mn-lt"/>
              </a:defRPr>
            </a:lvl1pPr>
          </a:lstStyle>
          <a:p>
            <a:fld id="{7749CDD0-7D77-4D23-9A27-F361E39BA472}" type="datetime1">
              <a:rPr lang="nl-BE" smtClean="0">
                <a:latin typeface="FlandersArtSans-Regular" panose="00000500000000000000" pitchFamily="2" charset="0"/>
              </a:rPr>
              <a:pPr/>
              <a:t>31/10/2018</a:t>
            </a:fld>
            <a:r>
              <a:rPr lang="nl-BE" dirty="0" smtClean="0">
                <a:latin typeface="FlandersArtSans-Regular" panose="00000500000000000000" pitchFamily="2" charset="0"/>
              </a:rPr>
              <a:t> </a:t>
            </a:r>
            <a:r>
              <a:rPr lang="nl-BE" b="1" dirty="0" smtClean="0">
                <a:latin typeface="FlandersArtSans-Regular" panose="00000500000000000000" pitchFamily="2" charset="0"/>
              </a:rPr>
              <a:t>│</a:t>
            </a:r>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
        <p:nvSpPr>
          <p:cNvPr id="8" name="Titel 1"/>
          <p:cNvSpPr>
            <a:spLocks noGrp="1"/>
          </p:cNvSpPr>
          <p:nvPr>
            <p:ph type="title"/>
          </p:nvPr>
        </p:nvSpPr>
        <p:spPr>
          <a:xfrm>
            <a:off x="1235618" y="574854"/>
            <a:ext cx="7416000" cy="1116000"/>
          </a:xfrm>
        </p:spPr>
        <p:txBody>
          <a:bodyPr anchor="t" anchorCtr="0"/>
          <a:lstStyle>
            <a:lvl1pPr>
              <a:defRPr>
                <a:solidFill>
                  <a:srgbClr val="6D8B2B"/>
                </a:solidFill>
                <a:latin typeface="FlandersArtSans-Medium" panose="00000600000000000000" pitchFamily="2" charset="0"/>
              </a:defRPr>
            </a:lvl1pPr>
          </a:lstStyle>
          <a:p>
            <a:r>
              <a:rPr lang="nl-NL" smtClean="0"/>
              <a:t>Klik om de stijl te bewerken</a:t>
            </a:r>
            <a:endParaRPr lang="nl-BE" dirty="0"/>
          </a:p>
        </p:txBody>
      </p:sp>
      <p:sp>
        <p:nvSpPr>
          <p:cNvPr id="3" name="Tijdelijke aanduiding voor tekst 2"/>
          <p:cNvSpPr>
            <a:spLocks noGrp="1"/>
          </p:cNvSpPr>
          <p:nvPr>
            <p:ph type="body" sz="quarter" idx="13"/>
          </p:nvPr>
        </p:nvSpPr>
        <p:spPr>
          <a:xfrm>
            <a:off x="1235619" y="1690688"/>
            <a:ext cx="7416256" cy="4098925"/>
          </a:xfrm>
        </p:spPr>
        <p:txBody>
          <a:bodyPr/>
          <a:lstStyle>
            <a:lvl1pPr>
              <a:defRPr b="0">
                <a:solidFill>
                  <a:schemeClr val="tx1">
                    <a:lumMod val="65000"/>
                    <a:lumOff val="35000"/>
                  </a:schemeClr>
                </a:solidFill>
                <a:latin typeface="FlandersArtSans-Medium" panose="00000600000000000000" pitchFamily="2" charset="0"/>
              </a:defRPr>
            </a:lvl1pPr>
            <a:lvl2pPr>
              <a:defRPr>
                <a:solidFill>
                  <a:schemeClr val="tx1">
                    <a:lumMod val="65000"/>
                    <a:lumOff val="35000"/>
                  </a:schemeClr>
                </a:solidFill>
                <a:latin typeface="FlandersArtSans-Regular" panose="00000500000000000000" pitchFamily="2" charset="0"/>
              </a:defRPr>
            </a:lvl2pPr>
            <a:lvl3pPr>
              <a:defRPr>
                <a:solidFill>
                  <a:schemeClr val="tx1">
                    <a:lumMod val="65000"/>
                    <a:lumOff val="35000"/>
                  </a:schemeClr>
                </a:solidFill>
                <a:latin typeface="FlandersArtSans-Regular" panose="00000500000000000000" pitchFamily="2" charset="0"/>
              </a:defRPr>
            </a:lvl3pPr>
            <a:lvl4pPr>
              <a:defRPr>
                <a:solidFill>
                  <a:schemeClr val="tx1">
                    <a:lumMod val="65000"/>
                    <a:lumOff val="35000"/>
                  </a:schemeClr>
                </a:solidFill>
                <a:latin typeface="FlandersArtSans-Regular" panose="00000500000000000000" pitchFamily="2" charset="0"/>
              </a:defRPr>
            </a:lvl4pPr>
            <a:lvl5pPr>
              <a:defRPr>
                <a:solidFill>
                  <a:schemeClr val="tx1">
                    <a:lumMod val="65000"/>
                    <a:lumOff val="35000"/>
                  </a:schemeClr>
                </a:solidFill>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Rechthoek 4"/>
          <p:cNvSpPr/>
          <p:nvPr userDrawn="1"/>
        </p:nvSpPr>
        <p:spPr>
          <a:xfrm>
            <a:off x="1" y="0"/>
            <a:ext cx="288000" cy="6858000"/>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BE" sz="1800" b="0" i="0" u="none" strike="noStrike" kern="0" cap="none" spc="0" normalizeH="0" baseline="0" noProof="0" dirty="0" smtClean="0">
              <a:ln>
                <a:noFill/>
              </a:ln>
              <a:solidFill>
                <a:prstClr val="white"/>
              </a:solidFill>
              <a:effectLst/>
              <a:uLnTx/>
              <a:uFillTx/>
              <a:latin typeface="FlandersArtSans-Regular" panose="00000500000000000000" pitchFamily="2" charset="0"/>
              <a:ea typeface="+mn-ea"/>
              <a:cs typeface="+mn-cs"/>
            </a:endParaRPr>
          </a:p>
        </p:txBody>
      </p:sp>
      <p:pic>
        <p:nvPicPr>
          <p:cNvPr id="9" name="Afbeelding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78840" y="5922132"/>
            <a:ext cx="1761688" cy="747317"/>
          </a:xfrm>
          <a:prstGeom prst="rect">
            <a:avLst/>
          </a:prstGeom>
        </p:spPr>
      </p:pic>
    </p:spTree>
    <p:extLst>
      <p:ext uri="{BB962C8B-B14F-4D97-AF65-F5344CB8AC3E}">
        <p14:creationId xmlns="" xmlns:p14="http://schemas.microsoft.com/office/powerpoint/2010/main" val="13956879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6" name="Tijdelijke aanduiding voor tekst 5"/>
          <p:cNvSpPr>
            <a:spLocks noGrp="1"/>
          </p:cNvSpPr>
          <p:nvPr>
            <p:ph type="body" sz="quarter" idx="14"/>
          </p:nvPr>
        </p:nvSpPr>
        <p:spPr>
          <a:xfrm>
            <a:off x="5259388" y="1690688"/>
            <a:ext cx="3392487" cy="4227512"/>
          </a:xfrm>
        </p:spPr>
        <p:txBody>
          <a:bodyPr/>
          <a:lstStyle>
            <a:lvl1pPr>
              <a:defRPr b="0">
                <a:solidFill>
                  <a:schemeClr val="tx1">
                    <a:lumMod val="65000"/>
                    <a:lumOff val="35000"/>
                  </a:schemeClr>
                </a:solidFill>
                <a:latin typeface="FlandersArtSans-Medium" panose="00000600000000000000" pitchFamily="2" charset="0"/>
              </a:defRPr>
            </a:lvl1pPr>
            <a:lvl2pPr>
              <a:defRPr>
                <a:solidFill>
                  <a:schemeClr val="tx1">
                    <a:lumMod val="65000"/>
                    <a:lumOff val="35000"/>
                  </a:schemeClr>
                </a:solidFill>
                <a:latin typeface="FlandersArtSans-Regular" panose="00000500000000000000" pitchFamily="2" charset="0"/>
              </a:defRPr>
            </a:lvl2pPr>
            <a:lvl3pPr>
              <a:defRPr>
                <a:solidFill>
                  <a:schemeClr val="tx1">
                    <a:lumMod val="65000"/>
                    <a:lumOff val="35000"/>
                  </a:schemeClr>
                </a:solidFill>
                <a:latin typeface="FlandersArtSans-Regular" panose="00000500000000000000" pitchFamily="2" charset="0"/>
              </a:defRPr>
            </a:lvl3pPr>
            <a:lvl4pPr>
              <a:defRPr>
                <a:solidFill>
                  <a:schemeClr val="tx1">
                    <a:lumMod val="65000"/>
                    <a:lumOff val="35000"/>
                  </a:schemeClr>
                </a:solidFill>
                <a:latin typeface="FlandersArtSans-Regular" panose="00000500000000000000" pitchFamily="2" charset="0"/>
              </a:defRPr>
            </a:lvl4pPr>
            <a:lvl5pPr>
              <a:defRPr>
                <a:solidFill>
                  <a:schemeClr val="tx1">
                    <a:lumMod val="65000"/>
                    <a:lumOff val="35000"/>
                  </a:schemeClr>
                </a:solidFill>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1235618" y="574854"/>
            <a:ext cx="7416000" cy="1116000"/>
          </a:xfrm>
        </p:spPr>
        <p:txBody>
          <a:bodyPr anchor="t" anchorCtr="0"/>
          <a:lstStyle>
            <a:lvl1pPr>
              <a:defRPr b="1" i="0">
                <a:solidFill>
                  <a:srgbClr val="6D8B2B"/>
                </a:solidFill>
                <a:latin typeface="FlandersArtSans-Regular" panose="00000500000000000000" pitchFamily="2" charset="0"/>
                <a:cs typeface="FlandersArtSans-Regular" panose="00000500000000000000" pitchFamily="2" charset="0"/>
              </a:defRPr>
            </a:lvl1pPr>
          </a:lstStyle>
          <a:p>
            <a:r>
              <a:rPr lang="nl-NL" smtClean="0"/>
              <a:t>Klik om de stijl te bewerken</a:t>
            </a:r>
            <a:endParaRPr lang="nl-BE" dirty="0"/>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solidFill>
                  <a:srgbClr val="9B9B9B"/>
                </a:solidFill>
                <a:latin typeface="+mn-lt"/>
              </a:defRPr>
            </a:lvl1pPr>
          </a:lstStyle>
          <a:p>
            <a:fld id="{7749CDD0-7D77-4D23-9A27-F361E39BA472}" type="datetime1">
              <a:rPr lang="nl-BE" smtClean="0">
                <a:latin typeface="FlandersArtSans-Regular" panose="00000500000000000000" pitchFamily="2" charset="0"/>
              </a:rPr>
              <a:pPr/>
              <a:t>31/10/2018</a:t>
            </a:fld>
            <a:r>
              <a:rPr lang="nl-BE" dirty="0" smtClean="0">
                <a:latin typeface="FlandersArtSans-Regular" panose="00000500000000000000" pitchFamily="2" charset="0"/>
              </a:rPr>
              <a:t> </a:t>
            </a:r>
            <a:r>
              <a:rPr lang="nl-BE" b="1" dirty="0" smtClean="0">
                <a:latin typeface="FlandersArtSans-Regular" panose="00000500000000000000" pitchFamily="2" charset="0"/>
              </a:rPr>
              <a:t>│</a:t>
            </a:r>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
        <p:nvSpPr>
          <p:cNvPr id="5" name="Tijdelijke aanduiding voor afbeelding 4"/>
          <p:cNvSpPr>
            <a:spLocks noGrp="1"/>
          </p:cNvSpPr>
          <p:nvPr>
            <p:ph type="pic" sz="quarter" idx="13"/>
          </p:nvPr>
        </p:nvSpPr>
        <p:spPr>
          <a:xfrm>
            <a:off x="1233846" y="1683723"/>
            <a:ext cx="3708000" cy="4233997"/>
          </a:xfrm>
        </p:spPr>
        <p:txBody>
          <a:bodyPr anchor="ctr"/>
          <a:lstStyle>
            <a:lvl1pPr algn="ctr">
              <a:buNone/>
              <a:defRPr b="0">
                <a:solidFill>
                  <a:srgbClr val="6D8B2B"/>
                </a:solidFill>
                <a:latin typeface="FlandersArtSans-Regular" panose="00000500000000000000" pitchFamily="2" charset="0"/>
              </a:defRPr>
            </a:lvl1pPr>
          </a:lstStyle>
          <a:p>
            <a:r>
              <a:rPr lang="nl-NL" dirty="0" smtClean="0"/>
              <a:t>Klik op het pictogram als u een afbeelding wilt toevoegen</a:t>
            </a:r>
            <a:endParaRPr lang="nl-BE" dirty="0"/>
          </a:p>
        </p:txBody>
      </p:sp>
      <p:sp>
        <p:nvSpPr>
          <p:cNvPr id="7" name="Rechthoek 6"/>
          <p:cNvSpPr/>
          <p:nvPr userDrawn="1"/>
        </p:nvSpPr>
        <p:spPr>
          <a:xfrm>
            <a:off x="1"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latin typeface="FlandersArtSans-Regular" panose="00000500000000000000" pitchFamily="2" charset="0"/>
            </a:endParaRPr>
          </a:p>
        </p:txBody>
      </p:sp>
      <p:pic>
        <p:nvPicPr>
          <p:cNvPr id="9" name="Afbeelding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78840" y="5922132"/>
            <a:ext cx="1761688" cy="747317"/>
          </a:xfrm>
          <a:prstGeom prst="rect">
            <a:avLst/>
          </a:prstGeom>
        </p:spPr>
      </p:pic>
    </p:spTree>
    <p:extLst>
      <p:ext uri="{BB962C8B-B14F-4D97-AF65-F5344CB8AC3E}">
        <p14:creationId xmlns="" xmlns:p14="http://schemas.microsoft.com/office/powerpoint/2010/main" val="38944416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35618" y="574854"/>
            <a:ext cx="7416000" cy="1116000"/>
          </a:xfrm>
        </p:spPr>
        <p:txBody>
          <a:bodyPr anchor="t" anchorCtr="0"/>
          <a:lstStyle>
            <a:lvl1pPr>
              <a:defRPr b="1" i="0">
                <a:solidFill>
                  <a:srgbClr val="6D8B2B"/>
                </a:solidFill>
                <a:latin typeface="FlandersArtSans-Regular" panose="00000500000000000000" pitchFamily="2" charset="0"/>
                <a:cs typeface="FlandersArtSans-Regular" panose="00000500000000000000" pitchFamily="2" charset="0"/>
              </a:defRPr>
            </a:lvl1pPr>
          </a:lstStyle>
          <a:p>
            <a:r>
              <a:rPr lang="nl-NL" smtClean="0"/>
              <a:t>Klik om de stijl te bewerken</a:t>
            </a:r>
            <a:endParaRPr lang="nl-BE" dirty="0"/>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solidFill>
                  <a:srgbClr val="9B9B9B"/>
                </a:solidFill>
                <a:latin typeface="+mn-lt"/>
              </a:defRPr>
            </a:lvl1pPr>
          </a:lstStyle>
          <a:p>
            <a:fld id="{7749CDD0-7D77-4D23-9A27-F361E39BA472}" type="datetime1">
              <a:rPr lang="nl-BE" smtClean="0">
                <a:latin typeface="FlandersArtSans-Regular" panose="00000500000000000000" pitchFamily="2" charset="0"/>
              </a:rPr>
              <a:pPr/>
              <a:t>31/10/2018</a:t>
            </a:fld>
            <a:r>
              <a:rPr lang="nl-BE" dirty="0" smtClean="0">
                <a:latin typeface="FlandersArtSans-Regular" panose="00000500000000000000" pitchFamily="2" charset="0"/>
              </a:rPr>
              <a:t> </a:t>
            </a:r>
            <a:r>
              <a:rPr lang="nl-BE" b="1" dirty="0" smtClean="0">
                <a:latin typeface="FlandersArtSans-Regular" panose="00000500000000000000" pitchFamily="2" charset="0"/>
              </a:rPr>
              <a:t>│</a:t>
            </a:r>
            <a:fld id="{B263F6C6-2226-4286-8995-C42CB1E7C290}" type="slidenum">
              <a:rPr lang="nl-BE" smtClean="0">
                <a:latin typeface="FlandersArtSans-Regular" panose="00000500000000000000" pitchFamily="2" charset="0"/>
              </a:rPr>
              <a:pPr/>
              <a:t>‹nr.›</a:t>
            </a:fld>
            <a:endParaRPr lang="nl-BE" dirty="0">
              <a:latin typeface="FlandersArtSans-Regular" panose="00000500000000000000" pitchFamily="2" charset="0"/>
            </a:endParaRPr>
          </a:p>
        </p:txBody>
      </p:sp>
      <p:sp>
        <p:nvSpPr>
          <p:cNvPr id="5" name="Tijdelijke aanduiding voor tekst 4"/>
          <p:cNvSpPr>
            <a:spLocks noGrp="1"/>
          </p:cNvSpPr>
          <p:nvPr>
            <p:ph type="body" sz="quarter" idx="14"/>
          </p:nvPr>
        </p:nvSpPr>
        <p:spPr>
          <a:xfrm>
            <a:off x="1235075" y="1690688"/>
            <a:ext cx="3708400" cy="4227512"/>
          </a:xfrm>
        </p:spPr>
        <p:txBody>
          <a:bodyPr/>
          <a:lstStyle>
            <a:lvl1pPr>
              <a:defRPr b="0">
                <a:solidFill>
                  <a:schemeClr val="tx1">
                    <a:lumMod val="65000"/>
                    <a:lumOff val="35000"/>
                  </a:schemeClr>
                </a:solidFill>
                <a:latin typeface="FlandersArtSans-Medium" panose="00000600000000000000" pitchFamily="2" charset="0"/>
              </a:defRPr>
            </a:lvl1pPr>
            <a:lvl2pPr>
              <a:defRPr>
                <a:solidFill>
                  <a:schemeClr val="tx1">
                    <a:lumMod val="65000"/>
                    <a:lumOff val="35000"/>
                  </a:schemeClr>
                </a:solidFill>
                <a:latin typeface="FlandersArtSans-Regular" panose="00000500000000000000" pitchFamily="2" charset="0"/>
              </a:defRPr>
            </a:lvl2pPr>
            <a:lvl3pPr>
              <a:defRPr>
                <a:solidFill>
                  <a:schemeClr val="tx1">
                    <a:lumMod val="65000"/>
                    <a:lumOff val="35000"/>
                  </a:schemeClr>
                </a:solidFill>
                <a:latin typeface="FlandersArtSans-Regular" panose="00000500000000000000" pitchFamily="2" charset="0"/>
              </a:defRPr>
            </a:lvl3pPr>
            <a:lvl4pPr>
              <a:defRPr>
                <a:solidFill>
                  <a:schemeClr val="tx1">
                    <a:lumMod val="65000"/>
                    <a:lumOff val="35000"/>
                  </a:schemeClr>
                </a:solidFill>
                <a:latin typeface="FlandersArtSans-Regular" panose="00000500000000000000" pitchFamily="2" charset="0"/>
              </a:defRPr>
            </a:lvl4pPr>
            <a:lvl5pPr>
              <a:defRPr>
                <a:solidFill>
                  <a:schemeClr val="tx1">
                    <a:lumMod val="65000"/>
                    <a:lumOff val="35000"/>
                  </a:schemeClr>
                </a:solidFill>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tekst 7"/>
          <p:cNvSpPr>
            <a:spLocks noGrp="1"/>
          </p:cNvSpPr>
          <p:nvPr>
            <p:ph type="body" sz="quarter" idx="15"/>
          </p:nvPr>
        </p:nvSpPr>
        <p:spPr>
          <a:xfrm>
            <a:off x="4943475" y="1690688"/>
            <a:ext cx="3708400" cy="4160837"/>
          </a:xfrm>
        </p:spPr>
        <p:txBody>
          <a:bodyPr/>
          <a:lstStyle>
            <a:lvl1pPr>
              <a:defRPr b="0">
                <a:solidFill>
                  <a:schemeClr val="tx1">
                    <a:lumMod val="65000"/>
                    <a:lumOff val="35000"/>
                  </a:schemeClr>
                </a:solidFill>
                <a:latin typeface="FlandersArtSans-Medium" panose="00000600000000000000" pitchFamily="2" charset="0"/>
              </a:defRPr>
            </a:lvl1pPr>
            <a:lvl2pPr>
              <a:defRPr>
                <a:solidFill>
                  <a:schemeClr val="tx1">
                    <a:lumMod val="65000"/>
                    <a:lumOff val="35000"/>
                  </a:schemeClr>
                </a:solidFill>
                <a:latin typeface="FlandersArtSans-Regular" panose="00000500000000000000" pitchFamily="2" charset="0"/>
              </a:defRPr>
            </a:lvl2pPr>
            <a:lvl3pPr>
              <a:defRPr>
                <a:solidFill>
                  <a:schemeClr val="tx1">
                    <a:lumMod val="65000"/>
                    <a:lumOff val="35000"/>
                  </a:schemeClr>
                </a:solidFill>
                <a:latin typeface="FlandersArtSans-Regular" panose="00000500000000000000" pitchFamily="2" charset="0"/>
              </a:defRPr>
            </a:lvl3pPr>
            <a:lvl4pPr>
              <a:defRPr>
                <a:solidFill>
                  <a:schemeClr val="tx1">
                    <a:lumMod val="65000"/>
                    <a:lumOff val="35000"/>
                  </a:schemeClr>
                </a:solidFill>
                <a:latin typeface="FlandersArtSans-Regular" panose="00000500000000000000" pitchFamily="2" charset="0"/>
              </a:defRPr>
            </a:lvl4pPr>
            <a:lvl5pPr>
              <a:defRPr>
                <a:solidFill>
                  <a:schemeClr val="tx1">
                    <a:lumMod val="65000"/>
                    <a:lumOff val="35000"/>
                  </a:schemeClr>
                </a:solidFill>
                <a:latin typeface="FlandersArtSans-Regular" panose="00000500000000000000" pitchFamily="2"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Rechthoek 5"/>
          <p:cNvSpPr/>
          <p:nvPr userDrawn="1"/>
        </p:nvSpPr>
        <p:spPr>
          <a:xfrm>
            <a:off x="1"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latin typeface="FlandersArtSans-Regular" panose="00000500000000000000" pitchFamily="2" charset="0"/>
            </a:endParaRPr>
          </a:p>
        </p:txBody>
      </p:sp>
      <p:pic>
        <p:nvPicPr>
          <p:cNvPr id="10" name="Afbeelding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78840" y="5922132"/>
            <a:ext cx="1761688" cy="747317"/>
          </a:xfrm>
          <a:prstGeom prst="rect">
            <a:avLst/>
          </a:prstGeom>
        </p:spPr>
      </p:pic>
    </p:spTree>
    <p:extLst>
      <p:ext uri="{BB962C8B-B14F-4D97-AF65-F5344CB8AC3E}">
        <p14:creationId xmlns="" xmlns:p14="http://schemas.microsoft.com/office/powerpoint/2010/main" val="4830211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17" name="Rectangle 3"/>
          <p:cNvSpPr>
            <a:spLocks noChangeArrowheads="1"/>
          </p:cNvSpPr>
          <p:nvPr userDrawn="1"/>
        </p:nvSpPr>
        <p:spPr bwMode="auto">
          <a:xfrm>
            <a:off x="0" y="4462463"/>
            <a:ext cx="9144000" cy="1849437"/>
          </a:xfrm>
          <a:prstGeom prst="rect">
            <a:avLst/>
          </a:prstGeom>
          <a:solidFill>
            <a:srgbClr val="333333">
              <a:alpha val="50000"/>
            </a:srgbClr>
          </a:solidFill>
          <a:ln w="9525">
            <a:noFill/>
            <a:miter lim="800000"/>
            <a:headEnd/>
            <a:tailEnd/>
          </a:ln>
          <a:effectLst/>
        </p:spPr>
        <p:txBody>
          <a:bodyPr wrap="none" anchor="ctr"/>
          <a:lstStyle/>
          <a:p>
            <a:endParaRPr lang="nl-BE" dirty="0"/>
          </a:p>
        </p:txBody>
      </p:sp>
      <p:sp>
        <p:nvSpPr>
          <p:cNvPr id="7" name="Rectangle 5"/>
          <p:cNvSpPr>
            <a:spLocks noGrp="1" noChangeAspect="1" noChangeArrowheads="1"/>
          </p:cNvSpPr>
          <p:nvPr>
            <p:ph type="ctrTitle" hasCustomPrompt="1"/>
          </p:nvPr>
        </p:nvSpPr>
        <p:spPr>
          <a:xfrm>
            <a:off x="161925" y="4462463"/>
            <a:ext cx="8083550" cy="946150"/>
          </a:xfrm>
        </p:spPr>
        <p:txBody>
          <a:bodyPr anchor="b"/>
          <a:lstStyle>
            <a:lvl1pPr>
              <a:defRPr b="1">
                <a:solidFill>
                  <a:srgbClr val="FC6800"/>
                </a:solidFill>
              </a:defRPr>
            </a:lvl1pPr>
          </a:lstStyle>
          <a:p>
            <a:r>
              <a:rPr lang="en-US" dirty="0" smtClean="0"/>
              <a:t>The headline goes here, Tahoma 22 point, bold</a:t>
            </a:r>
            <a:endParaRPr lang="en-US" dirty="0"/>
          </a:p>
        </p:txBody>
      </p:sp>
      <p:sp>
        <p:nvSpPr>
          <p:cNvPr id="8" name="Rectangle 6"/>
          <p:cNvSpPr>
            <a:spLocks noGrp="1" noChangeAspect="1" noChangeArrowheads="1"/>
          </p:cNvSpPr>
          <p:nvPr>
            <p:ph type="subTitle" idx="1" hasCustomPrompt="1"/>
          </p:nvPr>
        </p:nvSpPr>
        <p:spPr>
          <a:xfrm>
            <a:off x="161925" y="5354638"/>
            <a:ext cx="8083550" cy="892175"/>
          </a:xfrm>
        </p:spPr>
        <p:txBody>
          <a:bodyPr/>
          <a:lstStyle>
            <a:lvl1pPr>
              <a:buNone/>
              <a:defRPr>
                <a:solidFill>
                  <a:srgbClr val="FC6800"/>
                </a:solidFill>
              </a:defRPr>
            </a:lvl1pPr>
          </a:lstStyle>
          <a:p>
            <a:r>
              <a:rPr lang="en-US" dirty="0" smtClean="0"/>
              <a:t>The </a:t>
            </a:r>
            <a:r>
              <a:rPr lang="en-US" noProof="1" smtClean="0"/>
              <a:t>subline</a:t>
            </a:r>
            <a:r>
              <a:rPr lang="en-US" dirty="0" smtClean="0"/>
              <a:t> goes here, Tahoma 18 point</a:t>
            </a:r>
            <a:endParaRPr lang="en-US" dirty="0"/>
          </a:p>
        </p:txBody>
      </p:sp>
      <p:pic>
        <p:nvPicPr>
          <p:cNvPr id="20" name="Picture 10" descr="GfK_HKS7_kl_RGB_ai"/>
          <p:cNvPicPr>
            <a:picLocks noChangeAspect="1" noChangeArrowheads="1"/>
          </p:cNvPicPr>
          <p:nvPr userDrawn="1"/>
        </p:nvPicPr>
        <p:blipFill>
          <a:blip r:embed="rId2" cstate="print"/>
          <a:srcRect/>
          <a:stretch>
            <a:fillRect/>
          </a:stretch>
        </p:blipFill>
        <p:spPr bwMode="auto">
          <a:xfrm>
            <a:off x="8277225" y="5991225"/>
            <a:ext cx="647700" cy="647700"/>
          </a:xfrm>
          <a:prstGeom prst="rect">
            <a:avLst/>
          </a:prstGeom>
          <a:noFill/>
        </p:spPr>
      </p:pic>
      <p:pic>
        <p:nvPicPr>
          <p:cNvPr id="1026" name="Picture 2" descr="C:\Documents and Settings\Heidi\Desktop\Geluid afbeelding.jpg"/>
          <p:cNvPicPr>
            <a:picLocks noChangeAspect="1" noChangeArrowheads="1"/>
          </p:cNvPicPr>
          <p:nvPr userDrawn="1"/>
        </p:nvPicPr>
        <p:blipFill>
          <a:blip r:embed="rId3" cstate="print"/>
          <a:srcRect/>
          <a:stretch>
            <a:fillRect/>
          </a:stretch>
        </p:blipFill>
        <p:spPr bwMode="auto">
          <a:xfrm>
            <a:off x="-71470" y="790"/>
            <a:ext cx="9215470" cy="6847585"/>
          </a:xfrm>
          <a:prstGeom prst="rect">
            <a:avLst/>
          </a:prstGeom>
          <a:noFill/>
        </p:spPr>
      </p:pic>
      <p:sp>
        <p:nvSpPr>
          <p:cNvPr id="9" name="Rechthoek 8"/>
          <p:cNvSpPr/>
          <p:nvPr userDrawn="1"/>
        </p:nvSpPr>
        <p:spPr>
          <a:xfrm>
            <a:off x="-67374"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latin typeface="FlandersArtSans-Regular" panose="00000500000000000000" pitchFamily="2" charset="0"/>
            </a:endParaRPr>
          </a:p>
        </p:txBody>
      </p:sp>
      <p:pic>
        <p:nvPicPr>
          <p:cNvPr id="10" name="Afbeelding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78840" y="5922132"/>
            <a:ext cx="1761688" cy="747317"/>
          </a:xfrm>
          <a:prstGeom prst="rect">
            <a:avLst/>
          </a:prstGeom>
        </p:spPr>
      </p:pic>
    </p:spTree>
    <p:extLst>
      <p:ext uri="{BB962C8B-B14F-4D97-AF65-F5344CB8AC3E}">
        <p14:creationId xmlns="" xmlns:p14="http://schemas.microsoft.com/office/powerpoint/2010/main" val="4134102974"/>
      </p:ext>
    </p:extLst>
  </p:cSld>
  <p:clrMapOvr>
    <a:masterClrMapping/>
  </p:clrMapOvr>
  <p:transition spd="slow">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2">
    <p:spTree>
      <p:nvGrpSpPr>
        <p:cNvPr id="1" name=""/>
        <p:cNvGrpSpPr/>
        <p:nvPr/>
      </p:nvGrpSpPr>
      <p:grpSpPr>
        <a:xfrm>
          <a:off x="0" y="0"/>
          <a:ext cx="0" cy="0"/>
          <a:chOff x="0" y="0"/>
          <a:chExt cx="0" cy="0"/>
        </a:xfrm>
      </p:grpSpPr>
      <p:sp>
        <p:nvSpPr>
          <p:cNvPr id="17" name="Rectangle 3"/>
          <p:cNvSpPr>
            <a:spLocks noChangeArrowheads="1"/>
          </p:cNvSpPr>
          <p:nvPr userDrawn="1"/>
        </p:nvSpPr>
        <p:spPr bwMode="auto">
          <a:xfrm>
            <a:off x="0" y="4462463"/>
            <a:ext cx="9144000" cy="1849437"/>
          </a:xfrm>
          <a:prstGeom prst="rect">
            <a:avLst/>
          </a:prstGeom>
          <a:solidFill>
            <a:srgbClr val="333333">
              <a:alpha val="50000"/>
            </a:srgbClr>
          </a:solidFill>
          <a:ln w="9525">
            <a:noFill/>
            <a:miter lim="800000"/>
            <a:headEnd/>
            <a:tailEnd/>
          </a:ln>
          <a:effectLst/>
        </p:spPr>
        <p:txBody>
          <a:bodyPr wrap="none" anchor="ctr"/>
          <a:lstStyle/>
          <a:p>
            <a:endParaRPr lang="nl-BE" dirty="0"/>
          </a:p>
        </p:txBody>
      </p:sp>
      <p:sp>
        <p:nvSpPr>
          <p:cNvPr id="7" name="Rectangle 5"/>
          <p:cNvSpPr>
            <a:spLocks noGrp="1" noChangeAspect="1" noChangeArrowheads="1"/>
          </p:cNvSpPr>
          <p:nvPr>
            <p:ph type="ctrTitle" hasCustomPrompt="1"/>
          </p:nvPr>
        </p:nvSpPr>
        <p:spPr>
          <a:xfrm>
            <a:off x="161925" y="4462463"/>
            <a:ext cx="8083550" cy="946150"/>
          </a:xfrm>
        </p:spPr>
        <p:txBody>
          <a:bodyPr anchor="b"/>
          <a:lstStyle>
            <a:lvl1pPr>
              <a:defRPr b="1">
                <a:solidFill>
                  <a:srgbClr val="FC6800"/>
                </a:solidFill>
              </a:defRPr>
            </a:lvl1pPr>
          </a:lstStyle>
          <a:p>
            <a:r>
              <a:rPr lang="en-US" dirty="0" smtClean="0"/>
              <a:t>The headline goes here, Tahoma 22 point, bold</a:t>
            </a:r>
            <a:endParaRPr lang="en-US" dirty="0"/>
          </a:p>
        </p:txBody>
      </p:sp>
      <p:sp>
        <p:nvSpPr>
          <p:cNvPr id="8" name="Rectangle 6"/>
          <p:cNvSpPr>
            <a:spLocks noGrp="1" noChangeAspect="1" noChangeArrowheads="1"/>
          </p:cNvSpPr>
          <p:nvPr>
            <p:ph type="subTitle" idx="1" hasCustomPrompt="1"/>
          </p:nvPr>
        </p:nvSpPr>
        <p:spPr>
          <a:xfrm>
            <a:off x="161925" y="5354638"/>
            <a:ext cx="8083550" cy="892175"/>
          </a:xfrm>
        </p:spPr>
        <p:txBody>
          <a:bodyPr/>
          <a:lstStyle>
            <a:lvl1pPr>
              <a:buNone/>
              <a:defRPr>
                <a:solidFill>
                  <a:srgbClr val="FC6800"/>
                </a:solidFill>
              </a:defRPr>
            </a:lvl1pPr>
          </a:lstStyle>
          <a:p>
            <a:r>
              <a:rPr lang="en-US" dirty="0" smtClean="0"/>
              <a:t>The </a:t>
            </a:r>
            <a:r>
              <a:rPr lang="en-US" noProof="1" smtClean="0"/>
              <a:t>subline</a:t>
            </a:r>
            <a:r>
              <a:rPr lang="en-US" dirty="0" smtClean="0"/>
              <a:t> goes here, Tahoma 18 point</a:t>
            </a:r>
            <a:endParaRPr lang="en-US" dirty="0"/>
          </a:p>
        </p:txBody>
      </p:sp>
      <p:pic>
        <p:nvPicPr>
          <p:cNvPr id="20" name="Picture 10" descr="GfK_HKS7_kl_RGB_ai"/>
          <p:cNvPicPr>
            <a:picLocks noChangeAspect="1" noChangeArrowheads="1"/>
          </p:cNvPicPr>
          <p:nvPr userDrawn="1"/>
        </p:nvPicPr>
        <p:blipFill>
          <a:blip r:embed="rId2" cstate="print"/>
          <a:srcRect/>
          <a:stretch>
            <a:fillRect/>
          </a:stretch>
        </p:blipFill>
        <p:spPr bwMode="auto">
          <a:xfrm>
            <a:off x="8277225" y="5991225"/>
            <a:ext cx="647700" cy="647700"/>
          </a:xfrm>
          <a:prstGeom prst="rect">
            <a:avLst/>
          </a:prstGeom>
          <a:noFill/>
        </p:spPr>
      </p:pic>
      <p:pic>
        <p:nvPicPr>
          <p:cNvPr id="9" name="Picture 8" descr="geur afbeelding.jpg"/>
          <p:cNvPicPr>
            <a:picLocks noChangeAspect="1"/>
          </p:cNvPicPr>
          <p:nvPr userDrawn="1"/>
        </p:nvPicPr>
        <p:blipFill>
          <a:blip r:embed="rId3" cstate="print"/>
          <a:stretch>
            <a:fillRect/>
          </a:stretch>
        </p:blipFill>
        <p:spPr>
          <a:xfrm>
            <a:off x="0" y="0"/>
            <a:ext cx="9144000" cy="6858000"/>
          </a:xfrm>
          <a:prstGeom prst="rect">
            <a:avLst/>
          </a:prstGeom>
        </p:spPr>
      </p:pic>
      <p:sp>
        <p:nvSpPr>
          <p:cNvPr id="10" name="Rechthoek 9"/>
          <p:cNvSpPr/>
          <p:nvPr userDrawn="1"/>
        </p:nvSpPr>
        <p:spPr>
          <a:xfrm>
            <a:off x="-67374" y="0"/>
            <a:ext cx="28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prstClr val="white"/>
              </a:solidFill>
              <a:latin typeface="FlandersArtSans-Regular" panose="00000500000000000000" pitchFamily="2" charset="0"/>
            </a:endParaRPr>
          </a:p>
        </p:txBody>
      </p:sp>
      <p:pic>
        <p:nvPicPr>
          <p:cNvPr id="11" name="Afbeelding 1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78840" y="5922132"/>
            <a:ext cx="1761688" cy="747317"/>
          </a:xfrm>
          <a:prstGeom prst="rect">
            <a:avLst/>
          </a:prstGeom>
        </p:spPr>
      </p:pic>
    </p:spTree>
    <p:extLst>
      <p:ext uri="{BB962C8B-B14F-4D97-AF65-F5344CB8AC3E}">
        <p14:creationId xmlns="" xmlns:p14="http://schemas.microsoft.com/office/powerpoint/2010/main" val="3464618416"/>
      </p:ext>
    </p:extLst>
  </p:cSld>
  <p:clrMapOvr>
    <a:masterClrMapping/>
  </p:clrMapOvr>
  <p:transition spd="slow">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35618" y="583480"/>
            <a:ext cx="7416000" cy="1116000"/>
          </a:xfrm>
          <a:prstGeom prst="rect">
            <a:avLst/>
          </a:prstGeom>
        </p:spPr>
        <p:txBody>
          <a:bodyPr vert="horz" lIns="0" tIns="0" rIns="0" bIns="0" rtlCol="0" anchor="t" anchorCtr="0">
            <a:noAutofit/>
          </a:bodyPr>
          <a:lstStyle/>
          <a:p>
            <a:r>
              <a:rPr lang="nl-NL" dirty="0" smtClean="0"/>
              <a:t>Klik om de stijl te bewerken</a:t>
            </a:r>
            <a:endParaRPr lang="nl-BE" dirty="0"/>
          </a:p>
        </p:txBody>
      </p:sp>
      <p:sp>
        <p:nvSpPr>
          <p:cNvPr id="7" name="Tijdelijke aanduiding voor datum 3"/>
          <p:cNvSpPr>
            <a:spLocks noGrp="1"/>
          </p:cNvSpPr>
          <p:nvPr>
            <p:ph type="dt" sz="half" idx="2"/>
          </p:nvPr>
        </p:nvSpPr>
        <p:spPr>
          <a:xfrm>
            <a:off x="2844800" y="6339600"/>
            <a:ext cx="1106075" cy="360000"/>
          </a:xfrm>
          <a:prstGeom prst="rect">
            <a:avLst/>
          </a:prstGeom>
        </p:spPr>
        <p:txBody>
          <a:bodyPr vert="horz" lIns="91440" tIns="45720" rIns="91440" bIns="45720" rtlCol="0" anchor="ctr"/>
          <a:lstStyle>
            <a:lvl1pPr algn="l">
              <a:defRPr sz="1200">
                <a:solidFill>
                  <a:srgbClr val="9B9B9B"/>
                </a:solidFill>
                <a:latin typeface="FlandersArtSans-Regular" panose="00000500000000000000" pitchFamily="2" charset="0"/>
              </a:defRPr>
            </a:lvl1pPr>
          </a:lstStyle>
          <a:p>
            <a:fld id="{FD6BEBD5-99F3-4C1B-B5AF-C9279F4847C2}" type="datetimeFigureOut">
              <a:rPr lang="nl-BE" smtClean="0"/>
              <a:pPr/>
              <a:t>31/10/2018</a:t>
            </a:fld>
            <a:endParaRPr lang="nl-BE" dirty="0"/>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rgbClr val="9B9B9B"/>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rgbClr val="9B9B9B"/>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235618" y="1699550"/>
            <a:ext cx="7444800" cy="4352400"/>
          </a:xfrm>
          <a:prstGeom prst="rect">
            <a:avLst/>
          </a:prstGeom>
        </p:spPr>
        <p:txBody>
          <a:bodyPr vert="horz" lIns="0" tIns="0" rIns="0" bIns="45720" rtlCol="0">
            <a:noAutofit/>
          </a:bodyPr>
          <a:lstStyle/>
          <a:p>
            <a:pPr marL="288000" marR="0" lvl="0" indent="-288000" algn="l" defTabSz="914400" rtl="0" eaLnBrk="1" fontAlgn="auto" latinLnBrk="0" hangingPunct="1">
              <a:lnSpc>
                <a:spcPct val="90000"/>
              </a:lnSpc>
              <a:spcBef>
                <a:spcPts val="300"/>
              </a:spcBef>
              <a:spcAft>
                <a:spcPts val="0"/>
              </a:spcAft>
              <a:buClrTx/>
              <a:buSzPct val="90000"/>
              <a:buFontTx/>
              <a:buBlip>
                <a:blip r:embed="rId12"/>
              </a:buBlip>
              <a:tabLst/>
              <a:defRPr/>
            </a:pPr>
            <a:r>
              <a:rPr kumimoji="0" lang="nl-NL" sz="2200" b="0" i="0" u="none" strike="noStrike" kern="1200" cap="none" spc="0" normalizeH="0" baseline="0" noProof="0" dirty="0" smtClean="0">
                <a:ln>
                  <a:noFill/>
                </a:ln>
                <a:solidFill>
                  <a:srgbClr val="6D8B2B"/>
                </a:solidFill>
                <a:effectLst/>
                <a:uLnTx/>
                <a:uFillTx/>
                <a:latin typeface="FlandersArtSans-Bold" panose="00000800000000000000" pitchFamily="2" charset="0"/>
                <a:ea typeface="+mn-ea"/>
                <a:cs typeface="+mn-cs"/>
              </a:rPr>
              <a:t>Klik om de modelstijlen te bewerken</a:t>
            </a:r>
          </a:p>
          <a:p>
            <a:pPr marL="576000" marR="0" lvl="1" indent="-288000" algn="l" defTabSz="914400" rtl="0" eaLnBrk="1" fontAlgn="auto" latinLnBrk="0" hangingPunct="1">
              <a:lnSpc>
                <a:spcPct val="90000"/>
              </a:lnSpc>
              <a:spcBef>
                <a:spcPts val="300"/>
              </a:spcBef>
              <a:spcAft>
                <a:spcPts val="0"/>
              </a:spcAft>
              <a:buClrTx/>
              <a:buSzPct val="75000"/>
              <a:buFontTx/>
              <a:buBlip>
                <a:blip r:embed="rId13"/>
              </a:buBlip>
              <a:tabLst/>
              <a:defRPr/>
            </a:pPr>
            <a:r>
              <a:rPr kumimoji="0" lang="nl-NL" sz="2200" b="0" i="0" u="none" strike="noStrike" kern="1200" cap="none" spc="0" normalizeH="0" baseline="0" noProof="0" dirty="0" smtClean="0">
                <a:ln>
                  <a:noFill/>
                </a:ln>
                <a:solidFill>
                  <a:srgbClr val="6D8B2B"/>
                </a:solidFill>
                <a:effectLst/>
                <a:uLnTx/>
                <a:uFillTx/>
                <a:latin typeface="FlandersArtSans-Regular" panose="00000500000000000000" pitchFamily="2" charset="0"/>
                <a:ea typeface="+mn-ea"/>
                <a:cs typeface="+mn-cs"/>
              </a:rPr>
              <a:t>Tweede niveau</a:t>
            </a:r>
          </a:p>
          <a:p>
            <a:pPr marL="864000" marR="0" lvl="2" indent="-288000" algn="l" defTabSz="914400" rtl="0" eaLnBrk="1" fontAlgn="auto" latinLnBrk="0" hangingPunct="1">
              <a:lnSpc>
                <a:spcPct val="90000"/>
              </a:lnSpc>
              <a:spcBef>
                <a:spcPts val="300"/>
              </a:spcBef>
              <a:spcAft>
                <a:spcPts val="0"/>
              </a:spcAft>
              <a:buClrTx/>
              <a:buSzPct val="85000"/>
              <a:buFontTx/>
              <a:buBlip>
                <a:blip r:embed="rId14"/>
              </a:buBlip>
              <a:tabLst/>
              <a:defRPr/>
            </a:pPr>
            <a:r>
              <a:rPr kumimoji="0" lang="nl-NL" sz="2000" b="0" i="0" u="none" strike="noStrike" kern="1200" cap="none" spc="0" normalizeH="0" baseline="0" noProof="0" dirty="0" smtClean="0">
                <a:ln>
                  <a:noFill/>
                </a:ln>
                <a:solidFill>
                  <a:srgbClr val="9B9B9B"/>
                </a:solidFill>
                <a:effectLst/>
                <a:uLnTx/>
                <a:uFillTx/>
                <a:latin typeface="FlandersArtSans-Regular" panose="00000500000000000000" pitchFamily="2" charset="0"/>
                <a:ea typeface="+mn-ea"/>
                <a:cs typeface="+mn-cs"/>
              </a:rPr>
              <a:t>Derde niveau</a:t>
            </a:r>
          </a:p>
          <a:p>
            <a:pPr marL="1152000" marR="0" lvl="3" indent="-288000" algn="l" defTabSz="914400" rtl="0" eaLnBrk="1" fontAlgn="auto" latinLnBrk="0" hangingPunct="1">
              <a:lnSpc>
                <a:spcPct val="90000"/>
              </a:lnSpc>
              <a:spcBef>
                <a:spcPts val="300"/>
              </a:spcBef>
              <a:spcAft>
                <a:spcPts val="0"/>
              </a:spcAft>
              <a:buClrTx/>
              <a:buSzPct val="75000"/>
              <a:buFontTx/>
              <a:buBlip>
                <a:blip r:embed="rId15"/>
              </a:buBlip>
              <a:tabLst/>
              <a:defRPr/>
            </a:pPr>
            <a:r>
              <a:rPr kumimoji="0" lang="nl-NL" sz="2000" b="0" i="0" u="none" strike="noStrike" kern="1200" cap="none" spc="0" normalizeH="0" baseline="0" noProof="0" dirty="0" smtClean="0">
                <a:ln>
                  <a:noFill/>
                </a:ln>
                <a:solidFill>
                  <a:srgbClr val="9B9B9B"/>
                </a:solidFill>
                <a:effectLst/>
                <a:uLnTx/>
                <a:uFillTx/>
                <a:latin typeface="FlandersArtSans-Regular" panose="00000500000000000000" pitchFamily="2" charset="0"/>
                <a:ea typeface="+mn-ea"/>
                <a:cs typeface="+mn-cs"/>
              </a:rPr>
              <a:t>Vierde niveau</a:t>
            </a:r>
          </a:p>
          <a:p>
            <a:pPr marL="1440000" marR="0" lvl="4" indent="-288000" algn="l" defTabSz="914400" rtl="0" eaLnBrk="1" fontAlgn="auto" latinLnBrk="0" hangingPunct="1">
              <a:lnSpc>
                <a:spcPct val="90000"/>
              </a:lnSpc>
              <a:spcBef>
                <a:spcPts val="300"/>
              </a:spcBef>
              <a:spcAft>
                <a:spcPts val="0"/>
              </a:spcAft>
              <a:buClrTx/>
              <a:buSzPct val="90000"/>
              <a:buFontTx/>
              <a:buBlip>
                <a:blip r:embed="rId12"/>
              </a:buBlip>
              <a:tabLst/>
              <a:defRPr/>
            </a:pPr>
            <a:r>
              <a:rPr kumimoji="0" lang="nl-NL" sz="2000" b="0" i="0" u="none" strike="noStrike" kern="1200" cap="none" spc="0" normalizeH="0" baseline="0" noProof="0" dirty="0" smtClean="0">
                <a:ln>
                  <a:noFill/>
                </a:ln>
                <a:solidFill>
                  <a:srgbClr val="9B9B9B"/>
                </a:solidFill>
                <a:effectLst/>
                <a:uLnTx/>
                <a:uFillTx/>
                <a:latin typeface="FlandersArtSans-Regular" panose="00000500000000000000" pitchFamily="2" charset="0"/>
                <a:ea typeface="+mn-ea"/>
                <a:cs typeface="+mn-cs"/>
              </a:rPr>
              <a:t>Vijfde niveau </a:t>
            </a:r>
            <a:endParaRPr kumimoji="0" lang="nl-BE" sz="2000" b="0" i="0" u="none" strike="noStrike" kern="1200" cap="none" spc="0" normalizeH="0" baseline="0" noProof="0" dirty="0" smtClean="0">
              <a:ln>
                <a:noFill/>
              </a:ln>
              <a:solidFill>
                <a:srgbClr val="9B9B9B"/>
              </a:solidFill>
              <a:effectLst/>
              <a:uLnTx/>
              <a:uFillTx/>
              <a:latin typeface="FlandersArtSans-Regular" panose="00000500000000000000" pitchFamily="2" charset="0"/>
              <a:ea typeface="+mn-ea"/>
              <a:cs typeface="+mn-cs"/>
            </a:endParaRPr>
          </a:p>
        </p:txBody>
      </p:sp>
    </p:spTree>
    <p:extLst>
      <p:ext uri="{BB962C8B-B14F-4D97-AF65-F5344CB8AC3E}">
        <p14:creationId xmlns=""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07" r:id="rId1"/>
    <p:sldLayoutId id="2147483716" r:id="rId2"/>
    <p:sldLayoutId id="2147483713" r:id="rId3"/>
    <p:sldLayoutId id="2147483709" r:id="rId4"/>
    <p:sldLayoutId id="2147483710" r:id="rId5"/>
    <p:sldLayoutId id="2147483711" r:id="rId6"/>
    <p:sldLayoutId id="2147483712" r:id="rId7"/>
    <p:sldLayoutId id="2147483717" r:id="rId8"/>
    <p:sldLayoutId id="2147483718" r:id="rId9"/>
    <p:sldLayoutId id="2147483719" r:id="rId10"/>
  </p:sldLayoutIdLst>
  <p:timing>
    <p:tnLst>
      <p:par>
        <p:cTn id="1" dur="indefinite" restart="never" nodeType="tmRoot"/>
      </p:par>
    </p:tnLst>
  </p:timing>
  <p:txStyles>
    <p:titleStyle>
      <a:lvl1pPr algn="l" defTabSz="914400" rtl="0" eaLnBrk="1" latinLnBrk="0" hangingPunct="1">
        <a:lnSpc>
          <a:spcPts val="3800"/>
        </a:lnSpc>
        <a:spcBef>
          <a:spcPct val="0"/>
        </a:spcBef>
        <a:buNone/>
        <a:defRPr sz="3700" b="0" kern="1200">
          <a:solidFill>
            <a:schemeClr val="accent2"/>
          </a:solidFill>
          <a:latin typeface="FlandersArtSans-Medium" panose="000006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2"/>
        </a:buBlip>
        <a:tabLst/>
        <a:defRPr sz="2200" b="1" kern="1200" spc="0" baseline="0">
          <a:solidFill>
            <a:srgbClr val="9B9B9B"/>
          </a:solidFill>
          <a:latin typeface="FlandersArtSans-Medium" panose="000006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3"/>
        </a:buBlip>
        <a:tabLst/>
        <a:defRPr sz="2000" b="1"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4"/>
        </a:buBlip>
        <a:tabLst/>
        <a:defRPr sz="1800" b="1" kern="1200" spc="0" baseline="0">
          <a:solidFill>
            <a:srgbClr val="9B9B9B"/>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5"/>
        </a:buBlip>
        <a:tabLst/>
        <a:defRPr sz="1600" b="1" kern="1200" spc="0" baseline="0">
          <a:solidFill>
            <a:srgbClr val="9B9B9B"/>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2"/>
        </a:buBlip>
        <a:tabLst/>
        <a:defRPr sz="1400" b="1" kern="1200" spc="0" baseline="0">
          <a:solidFill>
            <a:srgbClr val="9B9B9B"/>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andra.geerts@vlaanderen.be" TargetMode="Externa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sp>
        <p:nvSpPr>
          <p:cNvPr id="8" name="Ondertitel 7"/>
          <p:cNvSpPr>
            <a:spLocks noGrp="1"/>
          </p:cNvSpPr>
          <p:nvPr>
            <p:ph type="subTitle" idx="1"/>
          </p:nvPr>
        </p:nvSpPr>
        <p:spPr>
          <a:xfrm>
            <a:off x="1014984" y="4285616"/>
            <a:ext cx="3783519" cy="1112387"/>
          </a:xfrm>
        </p:spPr>
        <p:txBody>
          <a:bodyPr/>
          <a:lstStyle/>
          <a:p>
            <a:r>
              <a:rPr lang="nl-NL" dirty="0" smtClean="0"/>
              <a:t>Resultaten SLO-4, Schriftelijk Leefomgevingsonderzoek 2018</a:t>
            </a:r>
            <a:endParaRPr lang="nl-NL" dirty="0"/>
          </a:p>
        </p:txBody>
      </p:sp>
      <p:sp>
        <p:nvSpPr>
          <p:cNvPr id="4" name="Rectangle 4"/>
          <p:cNvSpPr>
            <a:spLocks noGrp="1" noChangeArrowheads="1"/>
          </p:cNvSpPr>
          <p:nvPr>
            <p:ph type="ctrTitle"/>
          </p:nvPr>
        </p:nvSpPr>
        <p:spPr/>
        <p:txBody>
          <a:bodyPr/>
          <a:lstStyle/>
          <a:p>
            <a:r>
              <a:rPr lang="nl-BE" sz="4000" dirty="0" smtClean="0"/>
              <a:t>Perceptie van milieuhinder in Vlaanderen </a:t>
            </a:r>
            <a:endParaRPr lang="nl-NL" sz="1400" dirty="0"/>
          </a:p>
        </p:txBody>
      </p:sp>
    </p:spTree>
    <p:extLst>
      <p:ext uri="{BB962C8B-B14F-4D97-AF65-F5344CB8AC3E}">
        <p14:creationId xmlns="" xmlns:p14="http://schemas.microsoft.com/office/powerpoint/2010/main" val="2547245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4522392"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Bemerkingen analyses (I)</a:t>
            </a:r>
            <a:endParaRPr lang="nl-BE" sz="2800" b="1" dirty="0">
              <a:solidFill>
                <a:srgbClr val="6D8B2B"/>
              </a:solidFill>
              <a:latin typeface="Arial" pitchFamily="34" charset="0"/>
              <a:cs typeface="Arial" pitchFamily="34" charset="0"/>
            </a:endParaRPr>
          </a:p>
        </p:txBody>
      </p:sp>
      <p:grpSp>
        <p:nvGrpSpPr>
          <p:cNvPr id="13" name="Groep 12"/>
          <p:cNvGrpSpPr/>
          <p:nvPr/>
        </p:nvGrpSpPr>
        <p:grpSpPr>
          <a:xfrm>
            <a:off x="1115616" y="1716862"/>
            <a:ext cx="6912768" cy="1052715"/>
            <a:chOff x="0" y="391870"/>
            <a:chExt cx="6912768" cy="1286775"/>
          </a:xfrm>
        </p:grpSpPr>
        <p:sp>
          <p:nvSpPr>
            <p:cNvPr id="24" name="Rechthoek 23"/>
            <p:cNvSpPr/>
            <p:nvPr/>
          </p:nvSpPr>
          <p:spPr>
            <a:xfrm>
              <a:off x="0" y="391870"/>
              <a:ext cx="6912768" cy="1286775"/>
            </a:xfrm>
            <a:prstGeom prst="rect">
              <a:avLst/>
            </a:prstGeom>
            <a:ln>
              <a:solidFill>
                <a:srgbClr val="6D8B2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hthoek 24"/>
            <p:cNvSpPr/>
            <p:nvPr/>
          </p:nvSpPr>
          <p:spPr>
            <a:xfrm>
              <a:off x="0" y="391870"/>
              <a:ext cx="6912768" cy="12867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6508" tIns="395732" rIns="536508" bIns="135128" numCol="1" spcCol="1270" anchor="t" anchorCtr="0">
              <a:noAutofit/>
            </a:bodyPr>
            <a:lstStyle/>
            <a:p>
              <a:pPr marL="171450" lvl="1" indent="-171450" algn="l" defTabSz="844550">
                <a:lnSpc>
                  <a:spcPct val="90000"/>
                </a:lnSpc>
                <a:spcBef>
                  <a:spcPct val="0"/>
                </a:spcBef>
                <a:spcAft>
                  <a:spcPct val="15000"/>
                </a:spcAft>
                <a:buChar char="••"/>
              </a:pPr>
              <a:r>
                <a:rPr lang="nl-BE" sz="1400" kern="1200" dirty="0" smtClean="0"/>
                <a:t>Steekproef is geen exacte weerspiegeling van de populatie, ondanks de quota steekpoef </a:t>
              </a:r>
              <a:r>
                <a:rPr lang="nl-BE" sz="1400" kern="1200" dirty="0" smtClean="0">
                  <a:latin typeface="Arial"/>
                  <a:cs typeface="Arial"/>
                </a:rPr>
                <a:t>→</a:t>
              </a:r>
              <a:r>
                <a:rPr lang="nl-BE" sz="1400" kern="1200" dirty="0" smtClean="0"/>
                <a:t> weging voor provincie, geslacht, leeftijd en onderwijsniveau</a:t>
              </a:r>
              <a:endParaRPr lang="nl-BE" sz="1400" kern="1200" dirty="0"/>
            </a:p>
          </p:txBody>
        </p:sp>
      </p:grpSp>
      <p:grpSp>
        <p:nvGrpSpPr>
          <p:cNvPr id="15" name="Groep 14"/>
          <p:cNvGrpSpPr/>
          <p:nvPr/>
        </p:nvGrpSpPr>
        <p:grpSpPr>
          <a:xfrm>
            <a:off x="1461254" y="1436422"/>
            <a:ext cx="5425929" cy="560880"/>
            <a:chOff x="345638" y="111430"/>
            <a:chExt cx="4838937" cy="560880"/>
          </a:xfrm>
          <a:solidFill>
            <a:srgbClr val="6D8B2B"/>
          </a:solidFill>
        </p:grpSpPr>
        <p:sp>
          <p:nvSpPr>
            <p:cNvPr id="22" name="Afgeronde rechthoek 21"/>
            <p:cNvSpPr/>
            <p:nvPr/>
          </p:nvSpPr>
          <p:spPr>
            <a:xfrm>
              <a:off x="345638" y="111430"/>
              <a:ext cx="4838937" cy="5608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fgeronde rechthoek 6"/>
            <p:cNvSpPr/>
            <p:nvPr/>
          </p:nvSpPr>
          <p:spPr>
            <a:xfrm>
              <a:off x="373018" y="138810"/>
              <a:ext cx="4784177" cy="5061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2900" tIns="0" rIns="182900" bIns="0" numCol="1" spcCol="1270" anchor="ctr" anchorCtr="0">
              <a:noAutofit/>
            </a:bodyPr>
            <a:lstStyle/>
            <a:p>
              <a:pPr lvl="0" algn="l" defTabSz="844550">
                <a:lnSpc>
                  <a:spcPct val="90000"/>
                </a:lnSpc>
                <a:spcBef>
                  <a:spcPct val="0"/>
                </a:spcBef>
                <a:spcAft>
                  <a:spcPct val="35000"/>
                </a:spcAft>
              </a:pPr>
              <a:r>
                <a:rPr lang="nl-BE" sz="1900" b="1" kern="1200" dirty="0" smtClean="0">
                  <a:solidFill>
                    <a:schemeClr val="bg1"/>
                  </a:solidFill>
                </a:rPr>
                <a:t>Weging van de resultaten</a:t>
              </a:r>
              <a:endParaRPr lang="nl-BE" sz="1900" b="1" kern="1200" dirty="0">
                <a:solidFill>
                  <a:schemeClr val="bg1"/>
                </a:solidFill>
              </a:endParaRPr>
            </a:p>
          </p:txBody>
        </p:sp>
      </p:grpSp>
      <p:sp>
        <p:nvSpPr>
          <p:cNvPr id="21" name="Rechthoek 20"/>
          <p:cNvSpPr/>
          <p:nvPr/>
        </p:nvSpPr>
        <p:spPr>
          <a:xfrm>
            <a:off x="1115616" y="3649333"/>
            <a:ext cx="6912768" cy="1415036"/>
          </a:xfrm>
          <a:prstGeom prst="rect">
            <a:avLst/>
          </a:prstGeom>
          <a:ln>
            <a:solidFill>
              <a:srgbClr val="6D8B2B"/>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6508" tIns="395732" rIns="536508" bIns="135128" numCol="1" spcCol="1270" anchor="t" anchorCtr="0">
            <a:noAutofit/>
          </a:bodyPr>
          <a:lstStyle/>
          <a:p>
            <a:pPr marL="171450" lvl="1" indent="-171450" algn="l" defTabSz="844550">
              <a:lnSpc>
                <a:spcPct val="90000"/>
              </a:lnSpc>
              <a:spcBef>
                <a:spcPct val="0"/>
              </a:spcBef>
              <a:spcAft>
                <a:spcPct val="15000"/>
              </a:spcAft>
              <a:buChar char="••"/>
            </a:pPr>
            <a:r>
              <a:rPr lang="nl-BE" sz="1400" kern="1200" dirty="0" smtClean="0"/>
              <a:t>Resultaten SLO getabuleerd in functie van geslacht, leeftijdsgroep, onderwijsniveau, type woning, meer of minder dan 2 jaar woonachtig op huidig adres, geluidsgevoeligheid van de respondent, geurgevoeligheid van de respondent en meting (SLO-0, SLO-1, SLO-2, SLO-3 of SLO-4)</a:t>
            </a:r>
            <a:endParaRPr lang="nl-BE" sz="1400" kern="1200" dirty="0"/>
          </a:p>
        </p:txBody>
      </p:sp>
      <p:grpSp>
        <p:nvGrpSpPr>
          <p:cNvPr id="17" name="Groep 16"/>
          <p:cNvGrpSpPr/>
          <p:nvPr/>
        </p:nvGrpSpPr>
        <p:grpSpPr>
          <a:xfrm>
            <a:off x="1461254" y="3368893"/>
            <a:ext cx="5503750" cy="560880"/>
            <a:chOff x="345638" y="1781245"/>
            <a:chExt cx="5126951" cy="560880"/>
          </a:xfrm>
          <a:solidFill>
            <a:srgbClr val="6D8B2B"/>
          </a:solidFill>
        </p:grpSpPr>
        <p:sp>
          <p:nvSpPr>
            <p:cNvPr id="18" name="Afgeronde rechthoek 17"/>
            <p:cNvSpPr/>
            <p:nvPr/>
          </p:nvSpPr>
          <p:spPr>
            <a:xfrm>
              <a:off x="345638" y="1781245"/>
              <a:ext cx="5126951" cy="56088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fgeronde rechthoek 10"/>
            <p:cNvSpPr/>
            <p:nvPr/>
          </p:nvSpPr>
          <p:spPr>
            <a:xfrm>
              <a:off x="373018" y="1808625"/>
              <a:ext cx="5072191" cy="5061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2900" tIns="0" rIns="182900" bIns="0" numCol="1" spcCol="1270" anchor="ctr" anchorCtr="0">
              <a:noAutofit/>
            </a:bodyPr>
            <a:lstStyle/>
            <a:p>
              <a:pPr lvl="0" algn="l" defTabSz="844550">
                <a:lnSpc>
                  <a:spcPct val="90000"/>
                </a:lnSpc>
                <a:spcBef>
                  <a:spcPct val="0"/>
                </a:spcBef>
                <a:spcAft>
                  <a:spcPct val="35000"/>
                </a:spcAft>
              </a:pPr>
              <a:r>
                <a:rPr lang="nl-BE" sz="1900" b="1" kern="1200" dirty="0" smtClean="0">
                  <a:solidFill>
                    <a:schemeClr val="bg1"/>
                  </a:solidFill>
                </a:rPr>
                <a:t>Hinderpercentages getabuleerd</a:t>
              </a:r>
              <a:r>
                <a:rPr lang="nl-BE" sz="1900" b="1" dirty="0" smtClean="0">
                  <a:solidFill>
                    <a:schemeClr val="bg1"/>
                  </a:solidFill>
                </a:rPr>
                <a:t> in functie van</a:t>
              </a:r>
              <a:r>
                <a:rPr lang="nl-BE" sz="1900" b="1" kern="1200" dirty="0" smtClean="0">
                  <a:solidFill>
                    <a:schemeClr val="bg1"/>
                  </a:solidFill>
                </a:rPr>
                <a:t> ...</a:t>
              </a:r>
              <a:endParaRPr lang="nl-BE" sz="1900" b="1" kern="1200" dirty="0">
                <a:solidFill>
                  <a:schemeClr val="bg1"/>
                </a:solidFill>
              </a:endParaRPr>
            </a:p>
          </p:txBody>
        </p:sp>
      </p:gr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462177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Bemerkingen analyses (II)</a:t>
            </a:r>
            <a:endParaRPr lang="nl-BE" sz="2800" b="1" dirty="0">
              <a:solidFill>
                <a:srgbClr val="6D8B2B"/>
              </a:solidFill>
              <a:latin typeface="Arial" pitchFamily="34" charset="0"/>
              <a:cs typeface="Arial" pitchFamily="34" charset="0"/>
            </a:endParaRPr>
          </a:p>
        </p:txBody>
      </p:sp>
      <p:pic>
        <p:nvPicPr>
          <p:cNvPr id="14" name="Picture 2" descr="Gebruikt%20in%20rapport%20-%20wijze%20van%20aggregati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1525" y="2636912"/>
            <a:ext cx="7957682"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5"/>
          <p:cNvSpPr txBox="1"/>
          <p:nvPr/>
        </p:nvSpPr>
        <p:spPr>
          <a:xfrm>
            <a:off x="2675907" y="1876762"/>
            <a:ext cx="4003660" cy="400110"/>
          </a:xfrm>
          <a:prstGeom prst="rect">
            <a:avLst/>
          </a:prstGeom>
          <a:noFill/>
        </p:spPr>
        <p:txBody>
          <a:bodyPr wrap="none" rtlCol="0">
            <a:spAutoFit/>
          </a:bodyPr>
          <a:lstStyle/>
          <a:p>
            <a:r>
              <a:rPr lang="nl-BE" sz="1600" b="1" dirty="0" smtClean="0">
                <a:solidFill>
                  <a:srgbClr val="6D8B2B"/>
                </a:solidFill>
              </a:rPr>
              <a:t>Aggregaties subcategorie  </a:t>
            </a:r>
            <a:r>
              <a:rPr lang="nl-BE" sz="2000" b="1" dirty="0" smtClean="0">
                <a:solidFill>
                  <a:srgbClr val="6D8B2B"/>
                </a:solidFill>
                <a:latin typeface="Arial"/>
                <a:cs typeface="Arial"/>
              </a:rPr>
              <a:t>→</a:t>
            </a:r>
            <a:r>
              <a:rPr lang="nl-BE" sz="1600" b="1" dirty="0" smtClean="0">
                <a:solidFill>
                  <a:srgbClr val="6D8B2B"/>
                </a:solidFill>
              </a:rPr>
              <a:t> hoofdcategorie</a:t>
            </a:r>
            <a:endParaRPr lang="en-US" sz="1600" b="1" dirty="0">
              <a:solidFill>
                <a:srgbClr val="6D8B2B"/>
              </a:solidFill>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4721164"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Bemerkingen analyses (III)</a:t>
            </a:r>
            <a:endParaRPr lang="nl-BE" sz="2800" b="1" dirty="0">
              <a:solidFill>
                <a:srgbClr val="6D8B2B"/>
              </a:solidFill>
              <a:latin typeface="Arial" pitchFamily="34" charset="0"/>
              <a:cs typeface="Arial" pitchFamily="34" charset="0"/>
            </a:endParaRPr>
          </a:p>
        </p:txBody>
      </p:sp>
      <p:sp>
        <p:nvSpPr>
          <p:cNvPr id="6" name="TextBox 5"/>
          <p:cNvSpPr txBox="1"/>
          <p:nvPr/>
        </p:nvSpPr>
        <p:spPr>
          <a:xfrm>
            <a:off x="1571604" y="1428736"/>
            <a:ext cx="7248868" cy="338554"/>
          </a:xfrm>
          <a:prstGeom prst="rect">
            <a:avLst/>
          </a:prstGeom>
          <a:noFill/>
        </p:spPr>
        <p:txBody>
          <a:bodyPr wrap="square" rtlCol="0">
            <a:spAutoFit/>
          </a:bodyPr>
          <a:lstStyle/>
          <a:p>
            <a:r>
              <a:rPr lang="nl-BE" sz="1600" b="1" dirty="0" smtClean="0">
                <a:solidFill>
                  <a:srgbClr val="6D8B2B"/>
                </a:solidFill>
              </a:rPr>
              <a:t>Foutenmarge bij betrouwbaarheidsniveau van 95%, naar steekproefgrootte</a:t>
            </a:r>
            <a:endParaRPr lang="en-US" sz="1600" b="1" dirty="0">
              <a:solidFill>
                <a:srgbClr val="6D8B2B"/>
              </a:solidFill>
            </a:endParaRPr>
          </a:p>
        </p:txBody>
      </p:sp>
      <p:graphicFrame>
        <p:nvGraphicFramePr>
          <p:cNvPr id="7" name="Tabel 6"/>
          <p:cNvGraphicFramePr>
            <a:graphicFrameLocks noGrp="1"/>
          </p:cNvGraphicFramePr>
          <p:nvPr/>
        </p:nvGraphicFramePr>
        <p:xfrm>
          <a:off x="1652587" y="2073592"/>
          <a:ext cx="6421371" cy="3140438"/>
        </p:xfrm>
        <a:graphic>
          <a:graphicData uri="http://schemas.openxmlformats.org/drawingml/2006/table">
            <a:tbl>
              <a:tblPr/>
              <a:tblGrid>
                <a:gridCol w="964153"/>
                <a:gridCol w="1237826"/>
                <a:gridCol w="1054848"/>
                <a:gridCol w="1054848"/>
                <a:gridCol w="1054848"/>
                <a:gridCol w="1054848"/>
              </a:tblGrid>
              <a:tr h="187588">
                <a:tc rowSpan="2">
                  <a:txBody>
                    <a:bodyPr/>
                    <a:lstStyle/>
                    <a:p>
                      <a:pPr algn="ctr">
                        <a:lnSpc>
                          <a:spcPts val="1200"/>
                        </a:lnSpc>
                        <a:spcAft>
                          <a:spcPts val="0"/>
                        </a:spcAft>
                      </a:pPr>
                      <a:r>
                        <a:rPr lang="nl-BE" sz="1000" b="1" dirty="0">
                          <a:solidFill>
                            <a:srgbClr val="FFFFFF"/>
                          </a:solidFill>
                          <a:latin typeface="Arial"/>
                          <a:ea typeface="Times New Roman"/>
                          <a:cs typeface="Times New Roman"/>
                        </a:rPr>
                        <a:t>Meting</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w="12700" cap="flat" cmpd="sng" algn="ctr">
                      <a:solidFill>
                        <a:srgbClr val="00444E"/>
                      </a:solidFill>
                      <a:prstDash val="solid"/>
                      <a:round/>
                      <a:headEnd type="none" w="med" len="med"/>
                      <a:tailEnd type="none" w="med" len="med"/>
                    </a:lnB>
                    <a:solidFill>
                      <a:srgbClr val="215868"/>
                    </a:solidFill>
                  </a:tcPr>
                </a:tc>
                <a:tc rowSpan="2">
                  <a:txBody>
                    <a:bodyPr/>
                    <a:lstStyle/>
                    <a:p>
                      <a:pPr algn="ctr">
                        <a:lnSpc>
                          <a:spcPts val="1200"/>
                        </a:lnSpc>
                        <a:spcAft>
                          <a:spcPts val="0"/>
                        </a:spcAft>
                      </a:pPr>
                      <a:r>
                        <a:rPr lang="nl-BE" sz="1000" b="1" dirty="0">
                          <a:solidFill>
                            <a:srgbClr val="FFFFFF"/>
                          </a:solidFill>
                          <a:latin typeface="Arial"/>
                          <a:ea typeface="Times New Roman"/>
                          <a:cs typeface="Times New Roman"/>
                        </a:rPr>
                        <a:t>Steekproefgrootte</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w="12700" cap="flat" cmpd="sng" algn="ctr">
                      <a:solidFill>
                        <a:srgbClr val="00444E"/>
                      </a:solidFill>
                      <a:prstDash val="solid"/>
                      <a:round/>
                      <a:headEnd type="none" w="med" len="med"/>
                      <a:tailEnd type="none" w="med" len="med"/>
                    </a:lnB>
                    <a:solidFill>
                      <a:srgbClr val="215868"/>
                    </a:solidFill>
                  </a:tcPr>
                </a:tc>
                <a:tc gridSpan="4">
                  <a:txBody>
                    <a:bodyPr/>
                    <a:lstStyle/>
                    <a:p>
                      <a:pPr algn="ctr">
                        <a:lnSpc>
                          <a:spcPts val="1200"/>
                        </a:lnSpc>
                        <a:spcAft>
                          <a:spcPts val="0"/>
                        </a:spcAft>
                      </a:pPr>
                      <a:r>
                        <a:rPr lang="nl-BE" sz="1000" b="1" dirty="0">
                          <a:solidFill>
                            <a:srgbClr val="FFFFFF"/>
                          </a:solidFill>
                          <a:latin typeface="Arial"/>
                          <a:ea typeface="Times New Roman"/>
                          <a:cs typeface="Times New Roman"/>
                        </a:rPr>
                        <a:t>Foutenmarge (%)</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a:noFill/>
                    </a:lnB>
                    <a:solidFill>
                      <a:srgbClr val="215868"/>
                    </a:solidFill>
                  </a:tcPr>
                </a:tc>
                <a:tc hMerge="1">
                  <a:txBody>
                    <a:bodyPr/>
                    <a:lstStyle/>
                    <a:p>
                      <a:endParaRPr lang="nl-BE"/>
                    </a:p>
                  </a:txBody>
                  <a:tcPr/>
                </a:tc>
                <a:tc hMerge="1">
                  <a:txBody>
                    <a:bodyPr/>
                    <a:lstStyle/>
                    <a:p>
                      <a:endParaRPr lang="nl-BE"/>
                    </a:p>
                  </a:txBody>
                  <a:tcPr/>
                </a:tc>
                <a:tc hMerge="1">
                  <a:txBody>
                    <a:bodyPr/>
                    <a:lstStyle/>
                    <a:p>
                      <a:endParaRPr lang="nl-BE"/>
                    </a:p>
                  </a:txBody>
                  <a:tcPr/>
                </a:tc>
              </a:tr>
              <a:tr h="198622">
                <a:tc vMerge="1">
                  <a:txBody>
                    <a:bodyPr/>
                    <a:lstStyle/>
                    <a:p>
                      <a:endParaRPr lang="nl-BE"/>
                    </a:p>
                  </a:txBody>
                  <a:tcPr/>
                </a:tc>
                <a:tc vMerge="1">
                  <a:txBody>
                    <a:bodyPr/>
                    <a:lstStyle/>
                    <a:p>
                      <a:endParaRPr lang="nl-BE"/>
                    </a:p>
                  </a:txBody>
                  <a:tcPr/>
                </a:tc>
                <a:tc>
                  <a:txBody>
                    <a:bodyPr/>
                    <a:lstStyle/>
                    <a:p>
                      <a:pPr algn="ctr">
                        <a:lnSpc>
                          <a:spcPts val="1200"/>
                        </a:lnSpc>
                        <a:spcAft>
                          <a:spcPts val="0"/>
                        </a:spcAft>
                      </a:pPr>
                      <a:r>
                        <a:rPr lang="nl-BE" sz="1000" b="1" dirty="0">
                          <a:solidFill>
                            <a:srgbClr val="FFFFFF"/>
                          </a:solidFill>
                          <a:latin typeface="Arial"/>
                          <a:ea typeface="Times New Roman"/>
                          <a:cs typeface="Times New Roman"/>
                        </a:rPr>
                        <a:t>bij P = 0,5</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444E"/>
                      </a:solidFill>
                      <a:prstDash val="solid"/>
                      <a:round/>
                      <a:headEnd type="none" w="med" len="med"/>
                      <a:tailEnd type="none" w="med" len="med"/>
                    </a:lnB>
                    <a:solidFill>
                      <a:srgbClr val="215868"/>
                    </a:solidFill>
                  </a:tcPr>
                </a:tc>
                <a:tc>
                  <a:txBody>
                    <a:bodyPr/>
                    <a:lstStyle/>
                    <a:p>
                      <a:pPr algn="ctr">
                        <a:lnSpc>
                          <a:spcPts val="1200"/>
                        </a:lnSpc>
                        <a:spcAft>
                          <a:spcPts val="0"/>
                        </a:spcAft>
                      </a:pPr>
                      <a:r>
                        <a:rPr lang="nl-BE" sz="1000" b="1" dirty="0">
                          <a:solidFill>
                            <a:srgbClr val="FFFFFF"/>
                          </a:solidFill>
                          <a:latin typeface="Arial"/>
                          <a:ea typeface="Times New Roman"/>
                          <a:cs typeface="Times New Roman"/>
                        </a:rPr>
                        <a:t>bij P = 0,1/0,9</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444E"/>
                      </a:solidFill>
                      <a:prstDash val="solid"/>
                      <a:round/>
                      <a:headEnd type="none" w="med" len="med"/>
                      <a:tailEnd type="none" w="med" len="med"/>
                    </a:lnB>
                    <a:solidFill>
                      <a:srgbClr val="215868"/>
                    </a:solidFill>
                  </a:tcPr>
                </a:tc>
                <a:tc>
                  <a:txBody>
                    <a:bodyPr/>
                    <a:lstStyle/>
                    <a:p>
                      <a:pPr algn="ctr">
                        <a:lnSpc>
                          <a:spcPts val="1200"/>
                        </a:lnSpc>
                        <a:spcAft>
                          <a:spcPts val="0"/>
                        </a:spcAft>
                      </a:pPr>
                      <a:r>
                        <a:rPr lang="nl-BE" sz="1000" b="1" dirty="0">
                          <a:solidFill>
                            <a:srgbClr val="FFFFFF"/>
                          </a:solidFill>
                          <a:latin typeface="Arial"/>
                          <a:ea typeface="Times New Roman"/>
                          <a:cs typeface="Times New Roman"/>
                        </a:rPr>
                        <a:t>bij P = 0,05</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444E"/>
                      </a:solidFill>
                      <a:prstDash val="solid"/>
                      <a:round/>
                      <a:headEnd type="none" w="med" len="med"/>
                      <a:tailEnd type="none" w="med" len="med"/>
                    </a:lnB>
                    <a:solidFill>
                      <a:srgbClr val="215868"/>
                    </a:solidFill>
                  </a:tcPr>
                </a:tc>
                <a:tc>
                  <a:txBody>
                    <a:bodyPr/>
                    <a:lstStyle/>
                    <a:p>
                      <a:pPr algn="ctr">
                        <a:lnSpc>
                          <a:spcPts val="1200"/>
                        </a:lnSpc>
                        <a:spcAft>
                          <a:spcPts val="0"/>
                        </a:spcAft>
                      </a:pPr>
                      <a:r>
                        <a:rPr lang="nl-BE" sz="1000" b="1" dirty="0">
                          <a:solidFill>
                            <a:srgbClr val="FFFFFF"/>
                          </a:solidFill>
                          <a:latin typeface="Arial"/>
                          <a:ea typeface="Times New Roman"/>
                          <a:cs typeface="Times New Roman"/>
                        </a:rPr>
                        <a:t>bij P = 0,01/0,99</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00444E"/>
                      </a:solidFill>
                      <a:prstDash val="solid"/>
                      <a:round/>
                      <a:headEnd type="none" w="med" len="med"/>
                      <a:tailEnd type="none" w="med" len="med"/>
                    </a:lnB>
                    <a:solidFill>
                      <a:srgbClr val="215868"/>
                    </a:solidFill>
                  </a:tcPr>
                </a:tc>
              </a:tr>
              <a:tr h="229519">
                <a:tc>
                  <a:txBody>
                    <a:bodyPr/>
                    <a:lstStyle/>
                    <a:p>
                      <a:pPr>
                        <a:lnSpc>
                          <a:spcPts val="1200"/>
                        </a:lnSpc>
                        <a:spcAft>
                          <a:spcPts val="0"/>
                        </a:spcAft>
                      </a:pPr>
                      <a:endParaRPr lang="nl-BE" sz="1000" dirty="0">
                        <a:latin typeface="Arial"/>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100 </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9,800</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5,880</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4,272</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1,950</a:t>
                      </a:r>
                      <a:endParaRPr lang="nl-BE" sz="1000" dirty="0">
                        <a:latin typeface="Times New Roman"/>
                        <a:ea typeface="Times New Roman"/>
                        <a:cs typeface="Times New Roman"/>
                      </a:endParaRPr>
                    </a:p>
                  </a:txBody>
                  <a:tcPr marL="44450" marR="44450" marT="0" marB="0" anchor="ctr">
                    <a:lnL>
                      <a:noFill/>
                    </a:lnL>
                    <a:lnR>
                      <a:noFill/>
                    </a:lnR>
                    <a:lnT w="12700" cap="flat" cmpd="sng" algn="ctr">
                      <a:solidFill>
                        <a:srgbClr val="00444E"/>
                      </a:solidFill>
                      <a:prstDash val="solid"/>
                      <a:round/>
                      <a:headEnd type="none" w="med" len="med"/>
                      <a:tailEnd type="none" w="med" len="med"/>
                    </a:lnT>
                    <a:lnB>
                      <a:noFill/>
                    </a:lnB>
                    <a:solidFill>
                      <a:srgbClr val="EDF7F9"/>
                    </a:solidFill>
                  </a:tcPr>
                </a:tc>
              </a:tr>
              <a:tr h="229519">
                <a:tc>
                  <a:txBody>
                    <a:bodyPr/>
                    <a:lstStyle/>
                    <a:p>
                      <a:pPr>
                        <a:lnSpc>
                          <a:spcPts val="1200"/>
                        </a:lnSpc>
                        <a:spcAft>
                          <a:spcPts val="0"/>
                        </a:spcAft>
                      </a:pPr>
                      <a:endParaRPr lang="nl-BE" sz="1000" dirty="0">
                        <a:latin typeface="Arial"/>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500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4,383</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2,630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1,910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0,872</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r>
              <a:tr h="229519">
                <a:tc>
                  <a:txBody>
                    <a:bodyPr/>
                    <a:lstStyle/>
                    <a:p>
                      <a:pPr>
                        <a:lnSpc>
                          <a:spcPts val="1200"/>
                        </a:lnSpc>
                        <a:spcAft>
                          <a:spcPts val="0"/>
                        </a:spcAft>
                      </a:pPr>
                      <a:endParaRPr lang="nl-BE" sz="1000" dirty="0">
                        <a:latin typeface="Arial"/>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1.000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3,099</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1,859</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1,351</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0,617</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r>
              <a:tr h="229519">
                <a:tc>
                  <a:txBody>
                    <a:bodyPr/>
                    <a:lstStyle/>
                    <a:p>
                      <a:pPr>
                        <a:lnSpc>
                          <a:spcPts val="1200"/>
                        </a:lnSpc>
                        <a:spcAft>
                          <a:spcPts val="0"/>
                        </a:spcAft>
                      </a:pPr>
                      <a:endParaRPr lang="nl-BE" sz="1000" dirty="0">
                        <a:latin typeface="Arial"/>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2.000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2,191</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1,315</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0,955</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0,436</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r>
              <a:tr h="229519">
                <a:tc>
                  <a:txBody>
                    <a:bodyPr/>
                    <a:lstStyle/>
                    <a:p>
                      <a:pPr>
                        <a:lnSpc>
                          <a:spcPts val="1200"/>
                        </a:lnSpc>
                        <a:spcAft>
                          <a:spcPts val="0"/>
                        </a:spcAft>
                      </a:pPr>
                      <a:endParaRPr lang="nl-BE" sz="1000" dirty="0">
                        <a:latin typeface="Arial"/>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3.000 </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1,789</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1,074</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0,780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0,356</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r>
              <a:tr h="229519">
                <a:tc>
                  <a:txBody>
                    <a:bodyPr/>
                    <a:lstStyle/>
                    <a:p>
                      <a:pPr>
                        <a:lnSpc>
                          <a:spcPts val="1200"/>
                        </a:lnSpc>
                        <a:spcAft>
                          <a:spcPts val="0"/>
                        </a:spcAft>
                      </a:pPr>
                      <a:r>
                        <a:rPr lang="nl-BE" sz="1000" dirty="0">
                          <a:latin typeface="Arial"/>
                          <a:ea typeface="Times New Roman"/>
                          <a:cs typeface="Times New Roman"/>
                        </a:rPr>
                        <a:t>SLO</a:t>
                      </a:r>
                      <a:r>
                        <a:rPr lang="nl-BE" sz="1000" baseline="-25000" dirty="0">
                          <a:latin typeface="Arial"/>
                          <a:ea typeface="Times New Roman"/>
                          <a:cs typeface="Times New Roman"/>
                        </a:rPr>
                        <a:t>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3.209</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1,730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1,038</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0,754</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0,344</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r>
              <a:tr h="229519">
                <a:tc>
                  <a:txBody>
                    <a:bodyPr/>
                    <a:lstStyle/>
                    <a:p>
                      <a:pPr>
                        <a:lnSpc>
                          <a:spcPts val="1200"/>
                        </a:lnSpc>
                        <a:spcAft>
                          <a:spcPts val="0"/>
                        </a:spcAft>
                      </a:pPr>
                      <a:endParaRPr lang="nl-BE" sz="1000" dirty="0">
                        <a:latin typeface="Arial"/>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4.000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1,550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0,930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0,675</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0,308</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EDF7F9"/>
                    </a:solidFill>
                  </a:tcPr>
                </a:tc>
              </a:tr>
              <a:tr h="229519">
                <a:tc>
                  <a:txBody>
                    <a:bodyPr/>
                    <a:lstStyle/>
                    <a:p>
                      <a:pPr>
                        <a:lnSpc>
                          <a:spcPts val="1200"/>
                        </a:lnSpc>
                        <a:spcAft>
                          <a:spcPts val="0"/>
                        </a:spcAft>
                      </a:pPr>
                      <a:endParaRPr lang="nl-BE" sz="1000" dirty="0">
                        <a:latin typeface="Arial"/>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5.000</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1,386</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0,832</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0,604</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0,276</a:t>
                      </a:r>
                      <a:endParaRPr lang="nl-BE" sz="1000" dirty="0">
                        <a:latin typeface="Times New Roman"/>
                        <a:ea typeface="Times New Roman"/>
                        <a:cs typeface="Times New Roman"/>
                      </a:endParaRPr>
                    </a:p>
                  </a:txBody>
                  <a:tcPr marL="44450" marR="44450" marT="0" marB="0" anchor="ctr">
                    <a:lnL>
                      <a:noFill/>
                    </a:lnL>
                    <a:lnR>
                      <a:noFill/>
                    </a:lnR>
                    <a:lnT>
                      <a:noFill/>
                    </a:lnT>
                    <a:lnB>
                      <a:noFill/>
                    </a:lnB>
                    <a:solidFill>
                      <a:srgbClr val="D6EDF2"/>
                    </a:solidFill>
                  </a:tcPr>
                </a:tc>
              </a:tr>
              <a:tr h="229519">
                <a:tc>
                  <a:txBody>
                    <a:bodyPr/>
                    <a:lstStyle/>
                    <a:p>
                      <a:pPr>
                        <a:lnSpc>
                          <a:spcPts val="1200"/>
                        </a:lnSpc>
                        <a:spcAft>
                          <a:spcPts val="0"/>
                        </a:spcAft>
                      </a:pPr>
                      <a:r>
                        <a:rPr lang="nl-BE" sz="1000" dirty="0">
                          <a:latin typeface="Arial"/>
                          <a:ea typeface="Times New Roman"/>
                          <a:cs typeface="Times New Roman"/>
                        </a:rPr>
                        <a:t>SLO</a:t>
                      </a:r>
                      <a:r>
                        <a:rPr lang="nl-BE" sz="1000" baseline="-25000" dirty="0">
                          <a:latin typeface="Arial"/>
                          <a:ea typeface="Times New Roman"/>
                          <a:cs typeface="Times New Roman"/>
                        </a:rPr>
                        <a:t>1</a:t>
                      </a:r>
                      <a:endParaRPr lang="nl-BE" sz="1000" dirty="0">
                        <a:latin typeface="Times New Roman"/>
                        <a:ea typeface="Times New Roman"/>
                        <a:cs typeface="Times New Roman"/>
                      </a:endParaRPr>
                    </a:p>
                  </a:txBody>
                  <a:tcPr marL="44450" marR="44450" marT="0" marB="0" anchor="ctr">
                    <a:lnL>
                      <a:noFill/>
                    </a:lnL>
                    <a:lnR>
                      <a:noFill/>
                    </a:lnR>
                    <a:lnT>
                      <a:noFill/>
                    </a:lnT>
                    <a:lnB w="12700" cap="flat" cmpd="dbl"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5.050</a:t>
                      </a:r>
                      <a:endParaRPr lang="nl-BE" sz="1000" dirty="0">
                        <a:latin typeface="Times New Roman"/>
                        <a:ea typeface="Times New Roman"/>
                        <a:cs typeface="Times New Roman"/>
                      </a:endParaRPr>
                    </a:p>
                  </a:txBody>
                  <a:tcPr marL="44450" marR="44450" marT="0" marB="0" anchor="ctr">
                    <a:lnL>
                      <a:noFill/>
                    </a:lnL>
                    <a:lnR>
                      <a:noFill/>
                    </a:lnR>
                    <a:lnT>
                      <a:noFill/>
                    </a:lnT>
                    <a:lnB w="12700" cap="flat" cmpd="dbl"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1,379</a:t>
                      </a:r>
                      <a:endParaRPr lang="nl-BE" sz="1000" dirty="0">
                        <a:latin typeface="Times New Roman"/>
                        <a:ea typeface="Times New Roman"/>
                        <a:cs typeface="Times New Roman"/>
                      </a:endParaRPr>
                    </a:p>
                  </a:txBody>
                  <a:tcPr marL="44450" marR="44450" marT="0" marB="0" anchor="ctr">
                    <a:lnL>
                      <a:noFill/>
                    </a:lnL>
                    <a:lnR>
                      <a:noFill/>
                    </a:lnR>
                    <a:lnT>
                      <a:noFill/>
                    </a:lnT>
                    <a:lnB w="12700" cap="flat" cmpd="dbl"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0,827</a:t>
                      </a:r>
                      <a:endParaRPr lang="nl-BE" sz="1000" dirty="0">
                        <a:latin typeface="Times New Roman"/>
                        <a:ea typeface="Times New Roman"/>
                        <a:cs typeface="Times New Roman"/>
                      </a:endParaRPr>
                    </a:p>
                  </a:txBody>
                  <a:tcPr marL="44450" marR="44450" marT="0" marB="0" anchor="ctr">
                    <a:lnL>
                      <a:noFill/>
                    </a:lnL>
                    <a:lnR>
                      <a:noFill/>
                    </a:lnR>
                    <a:lnT>
                      <a:noFill/>
                    </a:lnT>
                    <a:lnB w="12700" cap="flat" cmpd="dbl"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0,601</a:t>
                      </a:r>
                      <a:endParaRPr lang="nl-BE" sz="1000" dirty="0">
                        <a:latin typeface="Times New Roman"/>
                        <a:ea typeface="Times New Roman"/>
                        <a:cs typeface="Times New Roman"/>
                      </a:endParaRPr>
                    </a:p>
                  </a:txBody>
                  <a:tcPr marL="44450" marR="44450" marT="0" marB="0" anchor="ctr">
                    <a:lnL>
                      <a:noFill/>
                    </a:lnL>
                    <a:lnR>
                      <a:noFill/>
                    </a:lnR>
                    <a:lnT>
                      <a:noFill/>
                    </a:lnT>
                    <a:lnB w="12700" cap="flat" cmpd="dbl"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0,274</a:t>
                      </a:r>
                      <a:endParaRPr lang="nl-BE" sz="1000" dirty="0">
                        <a:latin typeface="Times New Roman"/>
                        <a:ea typeface="Times New Roman"/>
                        <a:cs typeface="Times New Roman"/>
                      </a:endParaRPr>
                    </a:p>
                  </a:txBody>
                  <a:tcPr marL="44450" marR="44450" marT="0" marB="0" anchor="ctr">
                    <a:lnL>
                      <a:noFill/>
                    </a:lnL>
                    <a:lnR>
                      <a:noFill/>
                    </a:lnR>
                    <a:lnT>
                      <a:noFill/>
                    </a:lnT>
                    <a:lnB w="12700" cap="flat" cmpd="dbl" algn="ctr">
                      <a:solidFill>
                        <a:srgbClr val="215868"/>
                      </a:solidFill>
                      <a:prstDash val="solid"/>
                      <a:round/>
                      <a:headEnd type="none" w="med" len="med"/>
                      <a:tailEnd type="none" w="med" len="med"/>
                    </a:lnB>
                    <a:solidFill>
                      <a:srgbClr val="EDF7F9"/>
                    </a:solidFill>
                  </a:tcPr>
                </a:tc>
              </a:tr>
              <a:tr h="229519">
                <a:tc>
                  <a:txBody>
                    <a:bodyPr/>
                    <a:lstStyle/>
                    <a:p>
                      <a:pPr>
                        <a:lnSpc>
                          <a:spcPts val="1200"/>
                        </a:lnSpc>
                        <a:spcAft>
                          <a:spcPts val="0"/>
                        </a:spcAft>
                      </a:pPr>
                      <a:r>
                        <a:rPr lang="nl-BE" sz="1000" b="1" dirty="0">
                          <a:latin typeface="Arial"/>
                          <a:ea typeface="Times New Roman"/>
                          <a:cs typeface="Times New Roman"/>
                        </a:rPr>
                        <a:t>SLO</a:t>
                      </a:r>
                      <a:r>
                        <a:rPr lang="nl-BE" sz="1000" b="1" baseline="-25000" dirty="0">
                          <a:latin typeface="Arial"/>
                          <a:ea typeface="Times New Roman"/>
                          <a:cs typeface="Times New Roman"/>
                        </a:rPr>
                        <a:t>4</a:t>
                      </a:r>
                      <a:endParaRPr lang="nl-BE" sz="1000" dirty="0">
                        <a:latin typeface="Times New Roman"/>
                        <a:ea typeface="Times New Roman"/>
                        <a:cs typeface="Times New Roman"/>
                      </a:endParaRPr>
                    </a:p>
                  </a:txBody>
                  <a:tcPr marL="44450" marR="44450" marT="0" marB="0" anchor="ctr">
                    <a:lnL w="12700" cap="flat" cmpd="dbl" algn="ctr">
                      <a:solidFill>
                        <a:srgbClr val="215868"/>
                      </a:solidFill>
                      <a:prstDash val="solid"/>
                      <a:round/>
                      <a:headEnd type="none" w="med" len="med"/>
                      <a:tailEnd type="none" w="med" len="med"/>
                    </a:lnL>
                    <a:lnR>
                      <a:noFill/>
                    </a:lnR>
                    <a:lnT w="12700" cap="flat" cmpd="dbl" algn="ctr">
                      <a:solidFill>
                        <a:srgbClr val="215868"/>
                      </a:solidFill>
                      <a:prstDash val="solid"/>
                      <a:round/>
                      <a:headEnd type="none" w="med" len="med"/>
                      <a:tailEnd type="none" w="med" len="med"/>
                    </a:lnT>
                    <a:lnB w="12700" cap="flat" cmpd="dbl"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5.234</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w="12700" cap="flat" cmpd="dbl"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1,355</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w="12700" cap="flat" cmpd="dbl"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0,813</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w="12700" cap="flat" cmpd="dbl"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0,590</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w="12700" cap="flat" cmpd="dbl"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0,270</a:t>
                      </a:r>
                      <a:endParaRPr lang="nl-BE" sz="1000" dirty="0">
                        <a:latin typeface="Times New Roman"/>
                        <a:ea typeface="Times New Roman"/>
                        <a:cs typeface="Times New Roman"/>
                      </a:endParaRPr>
                    </a:p>
                  </a:txBody>
                  <a:tcPr marL="44450" marR="44450" marT="0" marB="0" anchor="ctr">
                    <a:lnL>
                      <a:noFill/>
                    </a:lnL>
                    <a:lnR w="12700" cap="flat" cmpd="dbl" algn="ctr">
                      <a:solidFill>
                        <a:srgbClr val="215868"/>
                      </a:solidFill>
                      <a:prstDash val="solid"/>
                      <a:round/>
                      <a:headEnd type="none" w="med" len="med"/>
                      <a:tailEnd type="none" w="med" len="med"/>
                    </a:lnR>
                    <a:lnT w="12700" cap="flat" cmpd="dbl" algn="ctr">
                      <a:solidFill>
                        <a:srgbClr val="215868"/>
                      </a:solidFill>
                      <a:prstDash val="solid"/>
                      <a:round/>
                      <a:headEnd type="none" w="med" len="med"/>
                      <a:tailEnd type="none" w="med" len="med"/>
                    </a:lnT>
                    <a:lnB w="12700" cap="flat" cmpd="dbl" algn="ctr">
                      <a:solidFill>
                        <a:srgbClr val="215868"/>
                      </a:solidFill>
                      <a:prstDash val="solid"/>
                      <a:round/>
                      <a:headEnd type="none" w="med" len="med"/>
                      <a:tailEnd type="none" w="med" len="med"/>
                    </a:lnB>
                    <a:solidFill>
                      <a:srgbClr val="D6EDF2"/>
                    </a:solidFill>
                  </a:tcPr>
                </a:tc>
              </a:tr>
              <a:tr h="229519">
                <a:tc>
                  <a:txBody>
                    <a:bodyPr/>
                    <a:lstStyle/>
                    <a:p>
                      <a:pPr>
                        <a:lnSpc>
                          <a:spcPts val="1200"/>
                        </a:lnSpc>
                        <a:spcAft>
                          <a:spcPts val="0"/>
                        </a:spcAft>
                      </a:pPr>
                      <a:r>
                        <a:rPr lang="nl-BE" sz="1000" dirty="0">
                          <a:latin typeface="Arial"/>
                          <a:ea typeface="Times New Roman"/>
                          <a:cs typeface="Times New Roman"/>
                        </a:rPr>
                        <a:t>SLO</a:t>
                      </a:r>
                      <a:r>
                        <a:rPr lang="nl-BE" sz="1000" baseline="-25000" dirty="0">
                          <a:latin typeface="Arial"/>
                          <a:ea typeface="Times New Roman"/>
                          <a:cs typeface="Times New Roman"/>
                        </a:rPr>
                        <a:t>2</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5.293</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1,347</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0,808</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0,587</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dirty="0">
                          <a:latin typeface="Arial"/>
                          <a:ea typeface="Times New Roman"/>
                          <a:cs typeface="Times New Roman"/>
                        </a:rPr>
                        <a:t>0,268</a:t>
                      </a:r>
                      <a:endParaRPr lang="nl-BE" sz="1000" dirty="0">
                        <a:latin typeface="Times New Roman"/>
                        <a:ea typeface="Times New Roman"/>
                        <a:cs typeface="Times New Roman"/>
                      </a:endParaRPr>
                    </a:p>
                  </a:txBody>
                  <a:tcPr marL="44450" marR="44450" marT="0" marB="0" anchor="ctr">
                    <a:lnL>
                      <a:noFill/>
                    </a:lnL>
                    <a:lnR>
                      <a:noFill/>
                    </a:lnR>
                    <a:lnT w="12700" cap="flat" cmpd="dbl" algn="ctr">
                      <a:solidFill>
                        <a:srgbClr val="215868"/>
                      </a:solidFill>
                      <a:prstDash val="solid"/>
                      <a:round/>
                      <a:headEnd type="none" w="med" len="med"/>
                      <a:tailEnd type="none" w="med" len="med"/>
                    </a:lnT>
                    <a:lnB>
                      <a:noFill/>
                    </a:lnB>
                    <a:solidFill>
                      <a:srgbClr val="EDF7F9"/>
                    </a:solidFill>
                  </a:tcPr>
                </a:tc>
              </a:tr>
              <a:tr h="229519">
                <a:tc>
                  <a:txBody>
                    <a:bodyPr/>
                    <a:lstStyle/>
                    <a:p>
                      <a:pPr>
                        <a:lnSpc>
                          <a:spcPts val="1200"/>
                        </a:lnSpc>
                        <a:spcAft>
                          <a:spcPts val="0"/>
                        </a:spcAft>
                      </a:pPr>
                      <a:r>
                        <a:rPr lang="nl-BE" sz="1000" dirty="0">
                          <a:latin typeface="Arial"/>
                          <a:ea typeface="Times New Roman"/>
                          <a:cs typeface="Times New Roman"/>
                        </a:rPr>
                        <a:t>SLO</a:t>
                      </a:r>
                      <a:r>
                        <a:rPr lang="nl-BE" sz="1000" baseline="-25000" dirty="0">
                          <a:latin typeface="Arial"/>
                          <a:ea typeface="Times New Roman"/>
                          <a:cs typeface="Times New Roman"/>
                        </a:rPr>
                        <a:t>3</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5.428</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1,330</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0,798</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0,580</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ctr">
                        <a:lnSpc>
                          <a:spcPts val="1200"/>
                        </a:lnSpc>
                        <a:spcAft>
                          <a:spcPts val="0"/>
                        </a:spcAft>
                      </a:pPr>
                      <a:r>
                        <a:rPr lang="nl-BE" sz="1000" dirty="0">
                          <a:latin typeface="Arial"/>
                          <a:ea typeface="Times New Roman"/>
                          <a:cs typeface="Times New Roman"/>
                        </a:rPr>
                        <a:t>0,265</a:t>
                      </a:r>
                      <a:endParaRPr lang="nl-BE" sz="1000" dirty="0">
                        <a:latin typeface="Times New Roman"/>
                        <a:ea typeface="Times New Roman"/>
                        <a:cs typeface="Times New Roman"/>
                      </a:endParaRPr>
                    </a:p>
                  </a:txBody>
                  <a:tcPr marL="44450" marR="4445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r>
            </a:tbl>
          </a:graphicData>
        </a:graphic>
      </p:graphicFrame>
      <p:sp>
        <p:nvSpPr>
          <p:cNvPr id="24577" name="Rectangle 1"/>
          <p:cNvSpPr>
            <a:spLocks noChangeArrowheads="1"/>
          </p:cNvSpPr>
          <p:nvPr/>
        </p:nvSpPr>
        <p:spPr bwMode="auto">
          <a:xfrm>
            <a:off x="1634247" y="5369030"/>
            <a:ext cx="648834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1C1C1C"/>
                </a:solidFill>
                <a:effectLst/>
                <a:latin typeface="Arial" pitchFamily="34" charset="0"/>
                <a:ea typeface="Times New Roman" pitchFamily="18" charset="0"/>
                <a:cs typeface="Arial" pitchFamily="34" charset="0"/>
              </a:rPr>
              <a:t>P = proportie; het deel van de steekproef dat het respectievelijke antwoord geeft (P = 0,5 betekent ‘50% van de respondenten’; wanneer P=0,5 is de foutenmarge het grootst).</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320032" y="1642544"/>
            <a:ext cx="7231060" cy="707886"/>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Unicode MS"/>
                <a:ea typeface="Arial Unicode MS"/>
                <a:cs typeface="Arial Unicode MS"/>
              </a:rPr>
              <a:t>① </a:t>
            </a:r>
            <a:r>
              <a:rPr kumimoji="0" lang="nl-BE" sz="2200" b="1" i="0" u="none" strike="noStrike" kern="1200" cap="none" spc="0" normalizeH="0" baseline="0" noProof="0" dirty="0" smtClean="0">
                <a:ln>
                  <a:noFill/>
                </a:ln>
                <a:solidFill>
                  <a:schemeClr val="bg1"/>
                </a:solidFill>
                <a:effectLst/>
                <a:uLnTx/>
                <a:uFillTx/>
                <a:latin typeface="Arial" pitchFamily="34" charset="0"/>
                <a:cs typeface="Arial" pitchFamily="34" charset="0"/>
              </a:rPr>
              <a:t>Opzet onderzoek</a:t>
            </a:r>
            <a:endParaRPr kumimoji="0" lang="en-US" sz="22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5" name="Text Placeholder 5"/>
          <p:cNvSpPr txBox="1">
            <a:spLocks/>
          </p:cNvSpPr>
          <p:nvPr/>
        </p:nvSpPr>
        <p:spPr>
          <a:xfrm>
            <a:off x="322217" y="2664049"/>
            <a:ext cx="7231060" cy="371513"/>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pitchFamily="34" charset="0"/>
                <a:ea typeface="Arial Unicode MS"/>
                <a:cs typeface="Arial" pitchFamily="34" charset="0"/>
              </a:rPr>
              <a:t>② </a:t>
            </a:r>
            <a:r>
              <a:rPr kumimoji="0" lang="nl-BE" sz="4000" b="1" i="0" u="none" strike="noStrike" kern="1200" cap="none" spc="0" normalizeH="0" baseline="0" noProof="0" dirty="0" smtClean="0">
                <a:ln>
                  <a:noFill/>
                </a:ln>
                <a:solidFill>
                  <a:schemeClr val="bg1"/>
                </a:solidFill>
                <a:effectLst/>
                <a:uLnTx/>
                <a:uFillTx/>
                <a:latin typeface="Arial" pitchFamily="34" charset="0"/>
                <a:cs typeface="Arial" pitchFamily="34" charset="0"/>
              </a:rPr>
              <a:t>Resultaten </a:t>
            </a:r>
            <a:r>
              <a:rPr kumimoji="0" lang="nl-BE" sz="2200" b="1" i="0" u="none" strike="noStrike" kern="1200" cap="none" spc="0" normalizeH="0" baseline="0" noProof="0" dirty="0" smtClean="0">
                <a:ln>
                  <a:noFill/>
                </a:ln>
                <a:solidFill>
                  <a:schemeClr val="bg1"/>
                </a:solidFill>
                <a:effectLst/>
                <a:uLnTx/>
                <a:uFillTx/>
                <a:latin typeface="Arial" pitchFamily="34" charset="0"/>
                <a:cs typeface="Arial" pitchFamily="34" charset="0"/>
              </a:rPr>
              <a:t>(voor</a:t>
            </a:r>
            <a:r>
              <a:rPr kumimoji="0" lang="nl-BE" sz="2200" b="1" i="0" u="none" strike="noStrike" kern="1200" cap="none" spc="0" normalizeH="0" noProof="0" dirty="0" smtClean="0">
                <a:ln>
                  <a:noFill/>
                </a:ln>
                <a:solidFill>
                  <a:schemeClr val="bg1"/>
                </a:solidFill>
                <a:effectLst/>
                <a:uLnTx/>
                <a:uFillTx/>
                <a:latin typeface="Arial" pitchFamily="34" charset="0"/>
                <a:cs typeface="Arial" pitchFamily="34" charset="0"/>
              </a:rPr>
              <a:t> </a:t>
            </a:r>
          </a:p>
          <a:p>
            <a:pPr marL="288000" marR="0" lvl="0" indent="-288000" algn="l" defTabSz="914400" rtl="0" eaLnBrk="1" fontAlgn="auto" latinLnBrk="0" hangingPunct="1">
              <a:lnSpc>
                <a:spcPct val="90000"/>
              </a:lnSpc>
              <a:spcBef>
                <a:spcPts val="300"/>
              </a:spcBef>
              <a:spcAft>
                <a:spcPts val="0"/>
              </a:spcAft>
              <a:buClrTx/>
              <a:buSzPct val="90000"/>
              <a:tabLst/>
              <a:defRPr/>
            </a:pPr>
            <a:r>
              <a:rPr lang="nl-BE" sz="2200" b="1" noProof="0" dirty="0" smtClean="0">
                <a:solidFill>
                  <a:schemeClr val="bg1"/>
                </a:solidFill>
                <a:latin typeface="Arial" pitchFamily="34" charset="0"/>
                <a:cs typeface="Arial" pitchFamily="34" charset="0"/>
              </a:rPr>
              <a:t>         interp</a:t>
            </a:r>
            <a:r>
              <a:rPr lang="nl-BE" sz="2200" b="1" dirty="0" smtClean="0">
                <a:solidFill>
                  <a:schemeClr val="bg1"/>
                </a:solidFill>
                <a:latin typeface="Arial" pitchFamily="34" charset="0"/>
                <a:cs typeface="Arial" pitchFamily="34" charset="0"/>
              </a:rPr>
              <a:t>retatie, zie rapport SLO-4)</a:t>
            </a:r>
          </a:p>
          <a:p>
            <a:pPr marL="288000" marR="0" lvl="0" indent="-288000" algn="l" defTabSz="914400" rtl="0" eaLnBrk="1" fontAlgn="auto" latinLnBrk="0" hangingPunct="1">
              <a:lnSpc>
                <a:spcPct val="90000"/>
              </a:lnSpc>
              <a:spcBef>
                <a:spcPts val="300"/>
              </a:spcBef>
              <a:spcAft>
                <a:spcPts val="0"/>
              </a:spcAft>
              <a:buClrTx/>
              <a:buSzPct val="90000"/>
              <a:tabLst/>
              <a:defRPr/>
            </a:pPr>
            <a:endParaRPr kumimoji="0" lang="en-US" sz="40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6" name="Text Placeholder 6"/>
          <p:cNvSpPr txBox="1">
            <a:spLocks/>
          </p:cNvSpPr>
          <p:nvPr/>
        </p:nvSpPr>
        <p:spPr>
          <a:xfrm>
            <a:off x="322217" y="3870549"/>
            <a:ext cx="7231060" cy="400110"/>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Unicode MS"/>
                <a:ea typeface="Arial Unicode MS"/>
                <a:cs typeface="Arial Unicode MS"/>
              </a:rPr>
              <a:t>③ </a:t>
            </a:r>
            <a:r>
              <a:rPr kumimoji="0" lang="nl-BE" sz="2200" b="1" i="0" u="none" strike="noStrike" kern="1200" cap="none" spc="0" normalizeH="0" baseline="0" noProof="0" dirty="0" smtClean="0">
                <a:ln>
                  <a:noFill/>
                </a:ln>
                <a:solidFill>
                  <a:schemeClr val="bg1"/>
                </a:solidFill>
                <a:effectLst/>
                <a:uLnTx/>
                <a:uFillTx/>
                <a:latin typeface="Arial" pitchFamily="34" charset="0"/>
                <a:cs typeface="Arial" pitchFamily="34" charset="0"/>
              </a:rPr>
              <a:t>Besluiten</a:t>
            </a:r>
            <a:endParaRPr kumimoji="0" lang="en-US" sz="22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extLst>
      <p:ext uri="{BB962C8B-B14F-4D97-AF65-F5344CB8AC3E}">
        <p14:creationId xmlns="" xmlns:p14="http://schemas.microsoft.com/office/powerpoint/2010/main" val="174512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txBox="1">
            <a:spLocks/>
          </p:cNvSpPr>
          <p:nvPr/>
        </p:nvSpPr>
        <p:spPr>
          <a:xfrm>
            <a:off x="1495802" y="228669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lang="nl-BE" sz="2200" b="1" dirty="0" smtClean="0">
                <a:latin typeface="FlandersArtSans-Medium" panose="00000600000000000000" pitchFamily="2" charset="0"/>
              </a:rPr>
              <a:t>2</a:t>
            </a:r>
            <a:r>
              <a:rPr kumimoji="0" lang="nl-BE" sz="2200" b="1" i="0" u="none" strike="noStrike" kern="1200" cap="none" spc="0" normalizeH="0" baseline="0" noProof="0" dirty="0" smtClean="0">
                <a:ln>
                  <a:noFill/>
                </a:ln>
                <a:effectLst/>
                <a:uLnTx/>
                <a:uFillTx/>
                <a:latin typeface="FlandersArtSans-Medium" panose="00000600000000000000" pitchFamily="2" charset="0"/>
                <a:ea typeface="+mn-ea"/>
                <a:cs typeface="+mn-cs"/>
              </a:rPr>
              <a:t>.1   Algemeen</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5" name="Text Placeholder 7"/>
          <p:cNvSpPr txBox="1">
            <a:spLocks/>
          </p:cNvSpPr>
          <p:nvPr/>
        </p:nvSpPr>
        <p:spPr>
          <a:xfrm>
            <a:off x="1495801" y="300677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lang="nl-BE" sz="2200" b="1" dirty="0" smtClean="0">
                <a:latin typeface="FlandersArtSans-Medium" panose="00000600000000000000" pitchFamily="2" charset="0"/>
              </a:rPr>
              <a:t>2.2   Geluidshinder</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6" name="Text Placeholder 8"/>
          <p:cNvSpPr txBox="1">
            <a:spLocks/>
          </p:cNvSpPr>
          <p:nvPr/>
        </p:nvSpPr>
        <p:spPr>
          <a:xfrm>
            <a:off x="1495801" y="372685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2200" b="1" i="0" u="none" strike="noStrike" kern="1200" cap="none" spc="0" normalizeH="0" baseline="0" noProof="0" dirty="0" smtClean="0">
                <a:ln>
                  <a:noFill/>
                </a:ln>
                <a:effectLst/>
                <a:uLnTx/>
                <a:uFillTx/>
                <a:latin typeface="FlandersArtSans-Medium" panose="00000600000000000000" pitchFamily="2" charset="0"/>
                <a:ea typeface="+mn-ea"/>
                <a:cs typeface="+mn-cs"/>
              </a:rPr>
              <a:t>2.3   </a:t>
            </a:r>
            <a:r>
              <a:rPr lang="nl-BE" sz="2200" b="1" dirty="0" smtClean="0">
                <a:latin typeface="FlandersArtSans-Medium" panose="00000600000000000000" pitchFamily="2" charset="0"/>
              </a:rPr>
              <a:t>Geurhinder</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7" name="Text Placeholder 9"/>
          <p:cNvSpPr txBox="1">
            <a:spLocks/>
          </p:cNvSpPr>
          <p:nvPr/>
        </p:nvSpPr>
        <p:spPr>
          <a:xfrm>
            <a:off x="1486277" y="444693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lang="nl-BE" sz="2200" b="1" dirty="0" smtClean="0">
                <a:latin typeface="FlandersArtSans-Medium" panose="00000600000000000000" pitchFamily="2" charset="0"/>
              </a:rPr>
              <a:t>2</a:t>
            </a:r>
            <a:r>
              <a:rPr kumimoji="0" lang="nl-BE" sz="2200" b="1" i="0" u="none" strike="noStrike" kern="1200" cap="none" spc="0" normalizeH="0" baseline="0" noProof="0" dirty="0" smtClean="0">
                <a:ln>
                  <a:noFill/>
                </a:ln>
                <a:effectLst/>
                <a:uLnTx/>
                <a:uFillTx/>
                <a:latin typeface="FlandersArtSans-Medium" panose="00000600000000000000" pitchFamily="2" charset="0"/>
                <a:ea typeface="+mn-ea"/>
                <a:cs typeface="+mn-cs"/>
              </a:rPr>
              <a:t>.4   Lichthinder</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8" name="Text Placeholder 6"/>
          <p:cNvSpPr txBox="1">
            <a:spLocks/>
          </p:cNvSpPr>
          <p:nvPr/>
        </p:nvSpPr>
        <p:spPr bwMode="auto">
          <a:xfrm>
            <a:off x="926008" y="1345122"/>
            <a:ext cx="484663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spcBef>
                <a:spcPct val="20000"/>
              </a:spcBef>
              <a:spcAft>
                <a:spcPct val="0"/>
              </a:spcAft>
              <a:buClr>
                <a:schemeClr val="tx1"/>
              </a:buClr>
              <a:buNone/>
              <a:defRPr sz="1600" b="1">
                <a:solidFill>
                  <a:srgbClr val="FC6800"/>
                </a:solidFill>
                <a:latin typeface="+mn-lt"/>
                <a:ea typeface="+mn-ea"/>
                <a:cs typeface="+mn-cs"/>
              </a:defRPr>
            </a:lvl1pPr>
            <a:lvl2pPr marL="180000" indent="-180000" algn="l" rtl="0" eaLnBrk="1" fontAlgn="base" hangingPunct="1">
              <a:spcBef>
                <a:spcPts val="432"/>
              </a:spcBef>
              <a:spcAft>
                <a:spcPct val="0"/>
              </a:spcAft>
              <a:buClr>
                <a:schemeClr val="tx1"/>
              </a:buClr>
              <a:buFontTx/>
              <a:buChar char="•"/>
              <a:tabLst>
                <a:tab pos="0" algn="l"/>
                <a:tab pos="174625" algn="l"/>
                <a:tab pos="363538" algn="l"/>
                <a:tab pos="895350" algn="l"/>
                <a:tab pos="1162050" algn="l"/>
                <a:tab pos="1428750" algn="l"/>
                <a:tab pos="1695450" algn="l"/>
                <a:tab pos="1981200" algn="l"/>
                <a:tab pos="2247900" algn="l"/>
              </a:tabLst>
              <a:defRPr lang="nl-NL" sz="1600" kern="1200" dirty="0" smtClean="0">
                <a:solidFill>
                  <a:srgbClr val="FC6800"/>
                </a:solidFill>
                <a:latin typeface="Tahoma" pitchFamily="34" charset="0"/>
                <a:ea typeface="+mn-ea"/>
                <a:cs typeface="+mn-cs"/>
              </a:defRPr>
            </a:lvl2pPr>
            <a:lvl3pPr marL="360000" indent="-273050" algn="l" rtl="0" eaLnBrk="1" fontAlgn="base" hangingPunct="1">
              <a:spcBef>
                <a:spcPct val="20000"/>
              </a:spcBef>
              <a:spcAft>
                <a:spcPct val="0"/>
              </a:spcAft>
              <a:buClr>
                <a:schemeClr val="tx1"/>
              </a:buClr>
              <a:buFont typeface="Arial" pitchFamily="34" charset="0"/>
              <a:buChar char="-"/>
              <a:defRPr sz="1600">
                <a:solidFill>
                  <a:srgbClr val="EBEEEE"/>
                </a:solidFill>
                <a:latin typeface="+mn-lt"/>
              </a:defRPr>
            </a:lvl3pPr>
            <a:lvl4pPr marL="1879600" indent="-266700" algn="l" rtl="0" eaLnBrk="1" fontAlgn="base" hangingPunct="1">
              <a:spcBef>
                <a:spcPct val="20000"/>
              </a:spcBef>
              <a:spcAft>
                <a:spcPct val="0"/>
              </a:spcAft>
              <a:buClr>
                <a:schemeClr val="tx1"/>
              </a:buClr>
              <a:buChar char="•"/>
              <a:defRPr sz="1400">
                <a:solidFill>
                  <a:schemeClr val="bg2"/>
                </a:solidFill>
                <a:latin typeface="+mn-lt"/>
              </a:defRPr>
            </a:lvl4pPr>
            <a:lvl5pPr marL="3332163" indent="-508000" algn="l" rtl="0" eaLnBrk="1" fontAlgn="base" hangingPunct="1">
              <a:spcBef>
                <a:spcPct val="20000"/>
              </a:spcBef>
              <a:spcAft>
                <a:spcPct val="0"/>
              </a:spcAft>
              <a:buFont typeface="Wingdings" pitchFamily="2" charset="2"/>
              <a:buChar char="§"/>
              <a:defRPr sz="2000">
                <a:solidFill>
                  <a:srgbClr val="EBEEEE"/>
                </a:solidFill>
                <a:latin typeface="+mn-lt"/>
              </a:defRPr>
            </a:lvl5pPr>
            <a:lvl6pPr marL="3789363" indent="-508000" algn="l" rtl="0" eaLnBrk="1" fontAlgn="base" hangingPunct="1">
              <a:spcBef>
                <a:spcPct val="20000"/>
              </a:spcBef>
              <a:spcAft>
                <a:spcPct val="0"/>
              </a:spcAft>
              <a:buFont typeface="Wingdings" pitchFamily="2" charset="2"/>
              <a:buChar char="§"/>
              <a:defRPr sz="2000">
                <a:solidFill>
                  <a:schemeClr val="tx1"/>
                </a:solidFill>
                <a:latin typeface="+mn-lt"/>
              </a:defRPr>
            </a:lvl6pPr>
            <a:lvl7pPr marL="4246563" indent="-508000" algn="l" rtl="0" eaLnBrk="1" fontAlgn="base" hangingPunct="1">
              <a:spcBef>
                <a:spcPct val="20000"/>
              </a:spcBef>
              <a:spcAft>
                <a:spcPct val="0"/>
              </a:spcAft>
              <a:buFont typeface="Wingdings" pitchFamily="2" charset="2"/>
              <a:buChar char="§"/>
              <a:defRPr sz="2000">
                <a:solidFill>
                  <a:schemeClr val="tx1"/>
                </a:solidFill>
                <a:latin typeface="+mn-lt"/>
              </a:defRPr>
            </a:lvl7pPr>
            <a:lvl8pPr marL="4703763" indent="-508000" algn="l" rtl="0" eaLnBrk="1" fontAlgn="base" hangingPunct="1">
              <a:spcBef>
                <a:spcPct val="20000"/>
              </a:spcBef>
              <a:spcAft>
                <a:spcPct val="0"/>
              </a:spcAft>
              <a:buFont typeface="Wingdings" pitchFamily="2" charset="2"/>
              <a:buChar char="§"/>
              <a:defRPr sz="2000">
                <a:solidFill>
                  <a:schemeClr val="tx1"/>
                </a:solidFill>
                <a:latin typeface="+mn-lt"/>
              </a:defRPr>
            </a:lvl8pPr>
            <a:lvl9pPr marL="5160963" indent="-508000" algn="l" rtl="0" eaLnBrk="1" fontAlgn="base" hangingPunct="1">
              <a:spcBef>
                <a:spcPct val="20000"/>
              </a:spcBef>
              <a:spcAft>
                <a:spcPct val="0"/>
              </a:spcAft>
              <a:buFont typeface="Wingdings" pitchFamily="2" charset="2"/>
              <a:buChar char="§"/>
              <a:defRPr sz="2000">
                <a:solidFill>
                  <a:schemeClr val="tx1"/>
                </a:solidFill>
                <a:latin typeface="+mn-lt"/>
              </a:defRPr>
            </a:lvl9pPr>
          </a:lstStyle>
          <a:p>
            <a:r>
              <a:rPr lang="nl-BE" sz="3200" dirty="0" smtClean="0">
                <a:solidFill>
                  <a:schemeClr val="tx1"/>
                </a:solidFill>
              </a:rPr>
              <a:t>Resultaten</a:t>
            </a:r>
            <a:endParaRPr lang="en-US" sz="3200" dirty="0">
              <a:solidFill>
                <a:schemeClr val="tx1"/>
              </a:solidFill>
            </a:endParaRPr>
          </a:p>
        </p:txBody>
      </p:sp>
    </p:spTree>
    <p:extLst>
      <p:ext uri="{BB962C8B-B14F-4D97-AF65-F5344CB8AC3E}">
        <p14:creationId xmlns="" xmlns:p14="http://schemas.microsoft.com/office/powerpoint/2010/main" val="2796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500497"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Algemene tevredenheid leefkwaliteit</a:t>
            </a:r>
            <a:endParaRPr lang="nl-BE" sz="2800" b="1" dirty="0">
              <a:solidFill>
                <a:srgbClr val="6D8B2B"/>
              </a:solidFill>
              <a:latin typeface="Arial" pitchFamily="34" charset="0"/>
              <a:cs typeface="Arial" pitchFamily="34" charset="0"/>
            </a:endParaRPr>
          </a:p>
        </p:txBody>
      </p:sp>
      <p:graphicFrame>
        <p:nvGraphicFramePr>
          <p:cNvPr id="9" name="Grafiek 8"/>
          <p:cNvGraphicFramePr/>
          <p:nvPr/>
        </p:nvGraphicFramePr>
        <p:xfrm>
          <a:off x="150640" y="1256735"/>
          <a:ext cx="5652000" cy="2340610"/>
        </p:xfrm>
        <a:graphic>
          <a:graphicData uri="http://schemas.openxmlformats.org/drawingml/2006/chart">
            <c:chart xmlns:c="http://schemas.openxmlformats.org/drawingml/2006/chart" xmlns:r="http://schemas.openxmlformats.org/officeDocument/2006/relationships" r:id="rId2"/>
          </a:graphicData>
        </a:graphic>
      </p:graphicFrame>
      <p:sp>
        <p:nvSpPr>
          <p:cNvPr id="27649" name="Rectangle 1"/>
          <p:cNvSpPr>
            <a:spLocks noChangeArrowheads="1"/>
          </p:cNvSpPr>
          <p:nvPr/>
        </p:nvSpPr>
        <p:spPr bwMode="auto">
          <a:xfrm>
            <a:off x="807374" y="3646347"/>
            <a:ext cx="27432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Valide basis = 5.169; Geen antwoord = 1,2%</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Grafiek 9"/>
          <p:cNvGraphicFramePr/>
          <p:nvPr/>
        </p:nvGraphicFramePr>
        <p:xfrm>
          <a:off x="3091560" y="3839706"/>
          <a:ext cx="5762445" cy="27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5178021"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Buurt aanraden bij vrienden?</a:t>
            </a:r>
            <a:endParaRPr lang="nl-BE" sz="2800" b="1" dirty="0">
              <a:solidFill>
                <a:srgbClr val="6D8B2B"/>
              </a:solidFill>
              <a:latin typeface="Arial" pitchFamily="34" charset="0"/>
              <a:cs typeface="Arial" pitchFamily="34" charset="0"/>
            </a:endParaRPr>
          </a:p>
        </p:txBody>
      </p:sp>
      <p:sp>
        <p:nvSpPr>
          <p:cNvPr id="27649" name="Rectangle 1"/>
          <p:cNvSpPr>
            <a:spLocks noChangeArrowheads="1"/>
          </p:cNvSpPr>
          <p:nvPr/>
        </p:nvSpPr>
        <p:spPr bwMode="auto">
          <a:xfrm>
            <a:off x="1964966" y="3549066"/>
            <a:ext cx="27432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Valide basis = 5.164; Geen antwoord = 1,3%</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Grafiek 6"/>
          <p:cNvGraphicFramePr/>
          <p:nvPr/>
        </p:nvGraphicFramePr>
        <p:xfrm>
          <a:off x="1746000" y="1140008"/>
          <a:ext cx="5652000" cy="23406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el 10"/>
          <p:cNvGraphicFramePr>
            <a:graphicFrameLocks noGrp="1"/>
          </p:cNvGraphicFramePr>
          <p:nvPr/>
        </p:nvGraphicFramePr>
        <p:xfrm>
          <a:off x="1587340" y="4069002"/>
          <a:ext cx="6175321" cy="1457960"/>
        </p:xfrm>
        <a:graphic>
          <a:graphicData uri="http://schemas.openxmlformats.org/drawingml/2006/table">
            <a:tbl>
              <a:tblPr/>
              <a:tblGrid>
                <a:gridCol w="1490345"/>
                <a:gridCol w="431165"/>
                <a:gridCol w="432435"/>
                <a:gridCol w="431800"/>
                <a:gridCol w="432435"/>
                <a:gridCol w="431800"/>
                <a:gridCol w="453350"/>
                <a:gridCol w="496111"/>
                <a:gridCol w="603114"/>
                <a:gridCol w="437745"/>
                <a:gridCol w="535021"/>
              </a:tblGrid>
              <a:tr h="215900">
                <a:tc>
                  <a:txBody>
                    <a:bodyPr/>
                    <a:lstStyle/>
                    <a:p>
                      <a:pPr marL="46990">
                        <a:spcAft>
                          <a:spcPts val="0"/>
                        </a:spcAft>
                      </a:pP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180340">
                <a:tc>
                  <a:txBody>
                    <a:bodyPr/>
                    <a:lstStyle/>
                    <a:p>
                      <a:pPr marL="46990">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15900">
                <a:tc>
                  <a:txBody>
                    <a:bodyPr/>
                    <a:lstStyle/>
                    <a:p>
                      <a:pPr marL="46990">
                        <a:lnSpc>
                          <a:spcPts val="1200"/>
                        </a:lnSpc>
                        <a:spcAft>
                          <a:spcPts val="0"/>
                        </a:spcAft>
                      </a:pPr>
                      <a:r>
                        <a:rPr lang="nl-BE" sz="900" b="1" dirty="0">
                          <a:latin typeface="Arial"/>
                          <a:ea typeface="Times New Roman"/>
                          <a:cs typeface="Times New Roman"/>
                        </a:rPr>
                        <a:t>Ja</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1.962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62,5</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3.407</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67,6</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3.715</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70,0</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4.018</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74,0</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3.769</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72,6</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15900">
                <a:tc>
                  <a:txBody>
                    <a:bodyPr/>
                    <a:lstStyle/>
                    <a:p>
                      <a:pPr marL="46990">
                        <a:lnSpc>
                          <a:spcPts val="1200"/>
                        </a:lnSpc>
                        <a:spcAft>
                          <a:spcPts val="0"/>
                        </a:spcAft>
                      </a:pPr>
                      <a:r>
                        <a:rPr lang="nl-BE" sz="900" b="1" dirty="0">
                          <a:latin typeface="Arial"/>
                          <a:ea typeface="Times New Roman"/>
                          <a:cs typeface="Times New Roman"/>
                        </a:rPr>
                        <a:t>Neen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799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16,2</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13,9</a:t>
                      </a:r>
                      <a:r>
                        <a:rPr lang="nl-BE" sz="900" baseline="30000" dirty="0">
                          <a:solidFill>
                            <a:srgbClr val="008000"/>
                          </a:solidFill>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685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13,0</a:t>
                      </a:r>
                      <a:r>
                        <a:rPr lang="nl-BE" sz="900" baseline="30000" dirty="0">
                          <a:solidFill>
                            <a:srgbClr val="008000"/>
                          </a:solidFill>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699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13,7</a:t>
                      </a:r>
                      <a:r>
                        <a:rPr lang="nl-BE" sz="900" baseline="30000" dirty="0">
                          <a:solidFill>
                            <a:srgbClr val="008000"/>
                          </a:solidFill>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15900">
                <a:tc>
                  <a:txBody>
                    <a:bodyPr/>
                    <a:lstStyle/>
                    <a:p>
                      <a:pPr marL="46990">
                        <a:lnSpc>
                          <a:spcPts val="1200"/>
                        </a:lnSpc>
                        <a:spcAft>
                          <a:spcPts val="0"/>
                        </a:spcAft>
                      </a:pPr>
                      <a:r>
                        <a:rPr lang="nl-BE" sz="900" b="1" dirty="0">
                          <a:latin typeface="Arial"/>
                          <a:ea typeface="Times New Roman"/>
                          <a:cs typeface="Times New Roman"/>
                        </a:rPr>
                        <a:t>Weet niet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664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13,0</a:t>
                      </a:r>
                      <a:r>
                        <a:rPr lang="nl-BE" sz="900" baseline="30000" dirty="0">
                          <a:solidFill>
                            <a:srgbClr val="333333"/>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696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13,7</a:t>
                      </a:r>
                      <a:r>
                        <a:rPr lang="nl-BE" sz="900" baseline="30000" dirty="0">
                          <a:solidFill>
                            <a:srgbClr val="333333"/>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15900">
                <a:tc>
                  <a:txBody>
                    <a:bodyPr/>
                    <a:lstStyle/>
                    <a:p>
                      <a:pPr marL="46990">
                        <a:spcAft>
                          <a:spcPts val="0"/>
                        </a:spcAft>
                      </a:pPr>
                      <a:r>
                        <a:rPr lang="nl-BE" sz="900" b="1" dirty="0">
                          <a:solidFill>
                            <a:srgbClr val="FFFFFF"/>
                          </a:solidFill>
                          <a:latin typeface="Arial"/>
                          <a:ea typeface="Times New Roman"/>
                          <a:cs typeface="Times New Roman"/>
                        </a:rPr>
                        <a:t>Totaal</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3.114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5.006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5.234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5.367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5.164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r>
              <a:tr h="198120">
                <a:tc>
                  <a:txBody>
                    <a:bodyPr/>
                    <a:lstStyle/>
                    <a:p>
                      <a:pPr marL="46990">
                        <a:lnSpc>
                          <a:spcPts val="1200"/>
                        </a:lnSpc>
                        <a:spcAft>
                          <a:spcPts val="0"/>
                        </a:spcAft>
                      </a:pPr>
                      <a:r>
                        <a:rPr lang="nl-BE" sz="900" i="1" dirty="0">
                          <a:latin typeface="Arial"/>
                          <a:ea typeface="Times New Roman"/>
                          <a:cs typeface="Times New Roman"/>
                        </a:rPr>
                        <a:t>Geen antwoord</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95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3,1</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44</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59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61</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70</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r>
            </a:tbl>
          </a:graphicData>
        </a:graphic>
      </p:graphicFrame>
      <p:sp>
        <p:nvSpPr>
          <p:cNvPr id="31745" name="Rectangle 1"/>
          <p:cNvSpPr>
            <a:spLocks noChangeArrowheads="1"/>
          </p:cNvSpPr>
          <p:nvPr/>
        </p:nvSpPr>
        <p:spPr bwMode="auto">
          <a:xfrm>
            <a:off x="1643974" y="5659982"/>
            <a:ext cx="490274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30000" dirty="0" smtClean="0">
                <a:ln>
                  <a:noFill/>
                </a:ln>
                <a:solidFill>
                  <a:srgbClr val="333333"/>
                </a:solidFill>
                <a:effectLst/>
                <a:latin typeface="Arial" pitchFamily="34" charset="0"/>
                <a:ea typeface="Times New Roman" pitchFamily="18" charset="0"/>
                <a:cs typeface="Arial" pitchFamily="34" charset="0"/>
              </a:rPr>
              <a:t>0 1 2 3 4</a:t>
            </a: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significant verschil (p&lt;0,05) t.o.v. aangegeven voorgaande SLO-metingen</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48074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Buurt afraden bij vrienden. Waarom?</a:t>
            </a:r>
            <a:endParaRPr lang="nl-BE" sz="2800" b="1" dirty="0">
              <a:solidFill>
                <a:srgbClr val="6D8B2B"/>
              </a:solidFill>
              <a:latin typeface="Arial" pitchFamily="34" charset="0"/>
              <a:cs typeface="Arial" pitchFamily="34" charset="0"/>
            </a:endParaRPr>
          </a:p>
        </p:txBody>
      </p:sp>
      <p:graphicFrame>
        <p:nvGraphicFramePr>
          <p:cNvPr id="9" name="Grafiek 8"/>
          <p:cNvGraphicFramePr/>
          <p:nvPr/>
        </p:nvGraphicFramePr>
        <p:xfrm>
          <a:off x="1781355" y="1527249"/>
          <a:ext cx="5581290" cy="368858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hthoek 9"/>
          <p:cNvSpPr/>
          <p:nvPr/>
        </p:nvSpPr>
        <p:spPr>
          <a:xfrm>
            <a:off x="2130839" y="5345515"/>
            <a:ext cx="2550698" cy="246221"/>
          </a:xfrm>
          <a:prstGeom prst="rect">
            <a:avLst/>
          </a:prstGeom>
        </p:spPr>
        <p:txBody>
          <a:bodyPr wrap="none">
            <a:spAutoFit/>
          </a:bodyPr>
          <a:lstStyle/>
          <a:p>
            <a:r>
              <a:rPr lang="nl-BE" sz="1000" i="1" dirty="0" smtClean="0">
                <a:latin typeface="Arial" pitchFamily="34" charset="0"/>
                <a:cs typeface="Arial" pitchFamily="34" charset="0"/>
              </a:rPr>
              <a:t>N = 672 respondenten met 1.479 redenen</a:t>
            </a:r>
            <a:endParaRPr lang="nl-BE" sz="1000" i="1" dirty="0">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5535490"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Hinder van geluid, geur en licht</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7" name="Grafiek 6"/>
          <p:cNvGraphicFramePr/>
          <p:nvPr/>
        </p:nvGraphicFramePr>
        <p:xfrm>
          <a:off x="1527243" y="1498048"/>
          <a:ext cx="6274340" cy="3258766"/>
        </p:xfrm>
        <a:graphic>
          <a:graphicData uri="http://schemas.openxmlformats.org/drawingml/2006/chart">
            <c:chart xmlns:c="http://schemas.openxmlformats.org/drawingml/2006/chart" xmlns:r="http://schemas.openxmlformats.org/officeDocument/2006/relationships" r:id="rId2"/>
          </a:graphicData>
        </a:graphic>
      </p:graphicFrame>
      <p:sp>
        <p:nvSpPr>
          <p:cNvPr id="32771" name="Rectangle 3"/>
          <p:cNvSpPr>
            <a:spLocks noChangeArrowheads="1"/>
          </p:cNvSpPr>
          <p:nvPr/>
        </p:nvSpPr>
        <p:spPr bwMode="auto">
          <a:xfrm>
            <a:off x="1556426" y="5009841"/>
            <a:ext cx="627434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Valide basis: geluid=5.140, geur=5.103, licht=5.051; Geen antwoord: geluid=1,8%, geur=2,5%, licht=3,5%</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357831" cy="769441"/>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Significante verschillen subgroepen</a:t>
            </a:r>
            <a:r>
              <a:rPr lang="nl-BE" sz="2800" dirty="0" smtClean="0"/>
              <a:t/>
            </a:r>
            <a:br>
              <a:rPr lang="nl-BE" sz="2800" dirty="0" smtClean="0"/>
            </a:br>
            <a:r>
              <a:rPr lang="nl-BE" sz="1600" b="1" dirty="0" smtClean="0">
                <a:solidFill>
                  <a:srgbClr val="6D8B2B"/>
                </a:solidFill>
                <a:cs typeface="Arial" pitchFamily="34" charset="0"/>
              </a:rPr>
              <a:t>“niet tot tamelijk” versus “ernstig tot extreem”</a:t>
            </a:r>
            <a:endParaRPr lang="nl-BE" sz="1600" b="1" dirty="0">
              <a:solidFill>
                <a:srgbClr val="6D8B2B"/>
              </a:solidFill>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9" name="Tabel 8"/>
          <p:cNvGraphicFramePr>
            <a:graphicFrameLocks noGrp="1"/>
          </p:cNvGraphicFramePr>
          <p:nvPr/>
        </p:nvGraphicFramePr>
        <p:xfrm>
          <a:off x="695740" y="1378851"/>
          <a:ext cx="8146703" cy="3362116"/>
        </p:xfrm>
        <a:graphic>
          <a:graphicData uri="http://schemas.openxmlformats.org/drawingml/2006/table">
            <a:tbl>
              <a:tblPr/>
              <a:tblGrid>
                <a:gridCol w="1043608"/>
                <a:gridCol w="1178950"/>
                <a:gridCol w="1274323"/>
                <a:gridCol w="1031132"/>
                <a:gridCol w="1245141"/>
                <a:gridCol w="1060315"/>
                <a:gridCol w="1313234"/>
              </a:tblGrid>
              <a:tr h="215185">
                <a:tc rowSpan="3">
                  <a:txBody>
                    <a:bodyPr/>
                    <a:lstStyle/>
                    <a:p>
                      <a:pPr marL="46990">
                        <a:lnSpc>
                          <a:spcPts val="1200"/>
                        </a:lnSpc>
                        <a:spcAft>
                          <a:spcPts val="0"/>
                        </a:spcAft>
                      </a:pPr>
                      <a:r>
                        <a:rPr lang="nl-BE" sz="900" b="1" dirty="0">
                          <a:solidFill>
                            <a:srgbClr val="FFFFFF"/>
                          </a:solidFill>
                          <a:latin typeface="Arial" pitchFamily="34" charset="0"/>
                          <a:ea typeface="Times New Roman"/>
                          <a:cs typeface="Arial" pitchFamily="34" charset="0"/>
                        </a:rPr>
                        <a:t>Karakteristiek</a:t>
                      </a:r>
                      <a:endParaRPr lang="nl-BE" sz="90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215868"/>
                    </a:solidFill>
                  </a:tcPr>
                </a:tc>
                <a:tc gridSpan="6">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Mate van hinder</a:t>
                      </a:r>
                      <a:endParaRPr lang="nl-BE" sz="90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164233">
                <a:tc v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Geluid</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Geur</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Licht</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a:noFill/>
                    </a:lnB>
                    <a:solidFill>
                      <a:srgbClr val="215868"/>
                    </a:solidFill>
                  </a:tcPr>
                </a:tc>
                <a:tc hMerge="1">
                  <a:txBody>
                    <a:bodyPr/>
                    <a:lstStyle/>
                    <a:p>
                      <a:endParaRPr lang="nl-BE"/>
                    </a:p>
                  </a:txBody>
                  <a:tcPr/>
                </a:tc>
              </a:tr>
              <a:tr h="492698">
                <a:tc vMerge="1">
                  <a:txBody>
                    <a:bodyPr/>
                    <a:lstStyle/>
                    <a:p>
                      <a:endParaRPr lang="nl-BE"/>
                    </a:p>
                  </a:txBody>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Niet tot tamelijk</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Ernstig tot extreem</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Niet tot tamelijk</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Ernstig tot extreem</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Niet tot tamelijk</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Ernstig tot extreem</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r>
              <a:tr h="215185">
                <a:tc>
                  <a:txBody>
                    <a:bodyPr/>
                    <a:lstStyle/>
                    <a:p>
                      <a:pPr marL="46990">
                        <a:lnSpc>
                          <a:spcPts val="1200"/>
                        </a:lnSpc>
                        <a:spcAft>
                          <a:spcPts val="0"/>
                        </a:spcAft>
                      </a:pPr>
                      <a:r>
                        <a:rPr lang="nl-BE" sz="850" b="1" dirty="0">
                          <a:latin typeface="Arial" pitchFamily="34" charset="0"/>
                          <a:ea typeface="Times New Roman"/>
                          <a:cs typeface="Arial" pitchFamily="34" charset="0"/>
                        </a:rPr>
                        <a:t>Geslacht</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r>
              <a:tr h="328466">
                <a:tc rowSpan="2">
                  <a:txBody>
                    <a:bodyPr/>
                    <a:lstStyle/>
                    <a:p>
                      <a:pPr marL="46990">
                        <a:lnSpc>
                          <a:spcPts val="1200"/>
                        </a:lnSpc>
                        <a:spcAft>
                          <a:spcPts val="0"/>
                        </a:spcAft>
                      </a:pPr>
                      <a:r>
                        <a:rPr lang="nl-BE" sz="850" b="1" dirty="0">
                          <a:latin typeface="Arial" pitchFamily="34" charset="0"/>
                          <a:ea typeface="Times New Roman"/>
                          <a:cs typeface="Arial" pitchFamily="34" charset="0"/>
                        </a:rPr>
                        <a:t>Leeftijd</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16-30 jaar</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31-45 jaar,</a:t>
                      </a:r>
                    </a:p>
                    <a:p>
                      <a:pPr algn="r">
                        <a:lnSpc>
                          <a:spcPts val="1200"/>
                        </a:lnSpc>
                        <a:spcAft>
                          <a:spcPts val="0"/>
                        </a:spcAft>
                      </a:pPr>
                      <a:r>
                        <a:rPr lang="nl-BE" sz="850" dirty="0">
                          <a:latin typeface="Arial" pitchFamily="34" charset="0"/>
                          <a:ea typeface="Times New Roman"/>
                          <a:cs typeface="Arial" pitchFamily="34" charset="0"/>
                        </a:rPr>
                        <a:t>46-60 jaar</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61 jaar en ouder</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16-30 jaar,</a:t>
                      </a:r>
                    </a:p>
                    <a:p>
                      <a:pPr algn="r">
                        <a:lnSpc>
                          <a:spcPts val="1200"/>
                        </a:lnSpc>
                        <a:spcAft>
                          <a:spcPts val="0"/>
                        </a:spcAft>
                      </a:pPr>
                      <a:r>
                        <a:rPr lang="nl-BE" sz="850" dirty="0">
                          <a:latin typeface="Arial" pitchFamily="34" charset="0"/>
                          <a:ea typeface="Times New Roman"/>
                          <a:cs typeface="Arial" pitchFamily="34" charset="0"/>
                        </a:rPr>
                        <a:t>31-45 jaar,</a:t>
                      </a:r>
                    </a:p>
                    <a:p>
                      <a:pPr algn="r">
                        <a:lnSpc>
                          <a:spcPts val="1200"/>
                        </a:lnSpc>
                        <a:spcAft>
                          <a:spcPts val="0"/>
                        </a:spcAft>
                      </a:pPr>
                      <a:r>
                        <a:rPr lang="nl-BE" sz="850" dirty="0">
                          <a:latin typeface="Arial" pitchFamily="34" charset="0"/>
                          <a:ea typeface="Times New Roman"/>
                          <a:cs typeface="Arial" pitchFamily="34" charset="0"/>
                        </a:rPr>
                        <a:t>46-60 jaar</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r>
              <a:tr h="215185">
                <a:tc vMerge="1">
                  <a:txBody>
                    <a:bodyPr/>
                    <a:lstStyle/>
                    <a:p>
                      <a:endParaRPr lang="nl-BE"/>
                    </a:p>
                  </a:txBody>
                  <a:tcPr/>
                </a:tc>
                <a:tc>
                  <a:txBody>
                    <a:bodyPr/>
                    <a:lstStyle/>
                    <a:p>
                      <a:pPr algn="r">
                        <a:lnSpc>
                          <a:spcPts val="1200"/>
                        </a:lnSpc>
                        <a:spcAft>
                          <a:spcPts val="0"/>
                        </a:spcAft>
                      </a:pPr>
                      <a:r>
                        <a:rPr lang="nl-BE" sz="850" dirty="0">
                          <a:latin typeface="Arial" pitchFamily="34" charset="0"/>
                          <a:ea typeface="Times New Roman"/>
                          <a:cs typeface="Arial" pitchFamily="34" charset="0"/>
                        </a:rPr>
                        <a:t>61 jaar en ouder</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46-60 jaar</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r>
              <a:tr h="328466">
                <a:tc rowSpan="2">
                  <a:txBody>
                    <a:bodyPr/>
                    <a:lstStyle/>
                    <a:p>
                      <a:pPr marL="46990">
                        <a:lnSpc>
                          <a:spcPts val="1200"/>
                        </a:lnSpc>
                        <a:spcAft>
                          <a:spcPts val="0"/>
                        </a:spcAft>
                      </a:pPr>
                      <a:r>
                        <a:rPr lang="nl-BE" sz="850" b="1" dirty="0">
                          <a:latin typeface="Arial" pitchFamily="34" charset="0"/>
                          <a:ea typeface="Times New Roman"/>
                          <a:cs typeface="Arial" pitchFamily="34" charset="0"/>
                        </a:rPr>
                        <a:t>Opleiding</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Max.  lager onderwijs</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Hoger niet-universitair,</a:t>
                      </a:r>
                    </a:p>
                    <a:p>
                      <a:pPr algn="r">
                        <a:lnSpc>
                          <a:spcPts val="1200"/>
                        </a:lnSpc>
                        <a:spcAft>
                          <a:spcPts val="0"/>
                        </a:spcAft>
                      </a:pPr>
                      <a:r>
                        <a:rPr lang="nl-BE" sz="850" dirty="0">
                          <a:latin typeface="Arial" pitchFamily="34" charset="0"/>
                          <a:ea typeface="Times New Roman"/>
                          <a:cs typeface="Arial" pitchFamily="34" charset="0"/>
                        </a:rPr>
                        <a:t>universitair</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r>
              <a:tr h="215185">
                <a:tc vMerge="1">
                  <a:txBody>
                    <a:bodyPr/>
                    <a:lstStyle/>
                    <a:p>
                      <a:endParaRPr lang="nl-BE"/>
                    </a:p>
                  </a:txBody>
                  <a:tcPr/>
                </a:tc>
                <a:tc>
                  <a:txBody>
                    <a:bodyPr/>
                    <a:lstStyle/>
                    <a:p>
                      <a:pPr algn="r">
                        <a:lnSpc>
                          <a:spcPts val="1200"/>
                        </a:lnSpc>
                        <a:spcAft>
                          <a:spcPts val="0"/>
                        </a:spcAft>
                      </a:pPr>
                      <a:r>
                        <a:rPr lang="nl-BE" sz="850" dirty="0">
                          <a:latin typeface="Arial" pitchFamily="34" charset="0"/>
                          <a:ea typeface="Times New Roman"/>
                          <a:cs typeface="Arial" pitchFamily="34" charset="0"/>
                        </a:rPr>
                        <a:t>Secundair</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Hoger niet-universitair</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r>
              <a:tr h="643862">
                <a:tc>
                  <a:txBody>
                    <a:bodyPr/>
                    <a:lstStyle/>
                    <a:p>
                      <a:pPr marL="46990">
                        <a:lnSpc>
                          <a:spcPts val="1200"/>
                        </a:lnSpc>
                        <a:spcAft>
                          <a:spcPts val="0"/>
                        </a:spcAft>
                      </a:pPr>
                      <a:r>
                        <a:rPr lang="nl-BE" sz="850" b="1" dirty="0">
                          <a:latin typeface="Arial" pitchFamily="34" charset="0"/>
                          <a:ea typeface="Times New Roman"/>
                          <a:cs typeface="Arial" pitchFamily="34" charset="0"/>
                        </a:rPr>
                        <a:t>Type woning</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Vrijstaande woning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Rijwoning zonder tuin,</a:t>
                      </a:r>
                    </a:p>
                    <a:p>
                      <a:pPr algn="r">
                        <a:lnSpc>
                          <a:spcPts val="1200"/>
                        </a:lnSpc>
                        <a:spcAft>
                          <a:spcPts val="0"/>
                        </a:spcAft>
                      </a:pPr>
                      <a:r>
                        <a:rPr lang="nl-BE" sz="850" dirty="0">
                          <a:latin typeface="Arial" pitchFamily="34" charset="0"/>
                          <a:ea typeface="Times New Roman"/>
                          <a:cs typeface="Arial" pitchFamily="34" charset="0"/>
                        </a:rPr>
                        <a:t>rijwoning met tuin,</a:t>
                      </a:r>
                    </a:p>
                    <a:p>
                      <a:pPr algn="r">
                        <a:lnSpc>
                          <a:spcPts val="1200"/>
                        </a:lnSpc>
                        <a:spcAft>
                          <a:spcPts val="0"/>
                        </a:spcAft>
                      </a:pPr>
                      <a:r>
                        <a:rPr lang="nl-BE" sz="850" dirty="0">
                          <a:latin typeface="Arial" pitchFamily="34" charset="0"/>
                          <a:ea typeface="Times New Roman"/>
                          <a:cs typeface="Arial" pitchFamily="34" charset="0"/>
                        </a:rPr>
                        <a:t>halfopen woning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Halfopen woning,</a:t>
                      </a:r>
                    </a:p>
                    <a:p>
                      <a:pPr algn="r">
                        <a:lnSpc>
                          <a:spcPts val="1200"/>
                        </a:lnSpc>
                        <a:spcAft>
                          <a:spcPts val="0"/>
                        </a:spcAft>
                      </a:pPr>
                      <a:r>
                        <a:rPr lang="nl-BE" sz="850" dirty="0">
                          <a:latin typeface="Arial" pitchFamily="34" charset="0"/>
                          <a:ea typeface="Times New Roman"/>
                          <a:cs typeface="Arial" pitchFamily="34" charset="0"/>
                        </a:rPr>
                        <a:t>vrijstaande woning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Rijwoning met tuin</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Vrijstaande woning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Appartement/loft/studio,</a:t>
                      </a:r>
                    </a:p>
                    <a:p>
                      <a:pPr algn="r">
                        <a:lnSpc>
                          <a:spcPts val="1200"/>
                        </a:lnSpc>
                        <a:spcAft>
                          <a:spcPts val="0"/>
                        </a:spcAft>
                      </a:pPr>
                      <a:r>
                        <a:rPr lang="nl-BE" sz="850" dirty="0">
                          <a:latin typeface="Arial" pitchFamily="34" charset="0"/>
                          <a:ea typeface="Times New Roman"/>
                          <a:cs typeface="Arial" pitchFamily="34" charset="0"/>
                        </a:rPr>
                        <a:t>rijwoning zonder tuin,</a:t>
                      </a:r>
                    </a:p>
                    <a:p>
                      <a:pPr algn="r">
                        <a:lnSpc>
                          <a:spcPts val="1200"/>
                        </a:lnSpc>
                        <a:spcAft>
                          <a:spcPts val="0"/>
                        </a:spcAft>
                      </a:pPr>
                      <a:r>
                        <a:rPr lang="nl-BE" sz="850" dirty="0">
                          <a:latin typeface="Arial" pitchFamily="34" charset="0"/>
                          <a:ea typeface="Times New Roman"/>
                          <a:cs typeface="Arial" pitchFamily="34" charset="0"/>
                        </a:rPr>
                        <a:t>rijwoning met tuin,</a:t>
                      </a:r>
                    </a:p>
                    <a:p>
                      <a:pPr algn="r">
                        <a:lnSpc>
                          <a:spcPts val="1200"/>
                        </a:lnSpc>
                        <a:spcAft>
                          <a:spcPts val="0"/>
                        </a:spcAft>
                      </a:pPr>
                      <a:r>
                        <a:rPr lang="nl-BE" sz="850" dirty="0">
                          <a:latin typeface="Arial" pitchFamily="34" charset="0"/>
                          <a:ea typeface="Times New Roman"/>
                          <a:cs typeface="Arial" pitchFamily="34" charset="0"/>
                        </a:rPr>
                        <a:t>halfopen woning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r>
              <a:tr h="328466">
                <a:tc rowSpan="2">
                  <a:txBody>
                    <a:bodyPr/>
                    <a:lstStyle/>
                    <a:p>
                      <a:pPr marL="46990">
                        <a:lnSpc>
                          <a:spcPts val="1200"/>
                        </a:lnSpc>
                        <a:spcAft>
                          <a:spcPts val="0"/>
                        </a:spcAft>
                      </a:pPr>
                      <a:r>
                        <a:rPr lang="nl-BE" sz="850" b="1" dirty="0">
                          <a:latin typeface="Arial" pitchFamily="34" charset="0"/>
                          <a:ea typeface="Times New Roman"/>
                          <a:cs typeface="Arial" pitchFamily="34" charset="0"/>
                        </a:rPr>
                        <a:t>Geluidsgevoelig</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neutraal,</a:t>
                      </a:r>
                    </a:p>
                    <a:p>
                      <a:pPr algn="r">
                        <a:lnSpc>
                          <a:spcPts val="1200"/>
                        </a:lnSpc>
                        <a:spcAft>
                          <a:spcPts val="0"/>
                        </a:spcAft>
                      </a:pPr>
                      <a:r>
                        <a:rPr lang="nl-BE" sz="850" dirty="0">
                          <a:latin typeface="Arial" pitchFamily="34" charset="0"/>
                          <a:ea typeface="Times New Roman"/>
                          <a:cs typeface="Arial" pitchFamily="34" charset="0"/>
                        </a:rPr>
                        <a:t>relatief ongevoelig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gevoelig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Relatief neutraal,</a:t>
                      </a:r>
                    </a:p>
                    <a:p>
                      <a:pPr algn="r">
                        <a:lnSpc>
                          <a:spcPts val="1200"/>
                        </a:lnSpc>
                        <a:spcAft>
                          <a:spcPts val="0"/>
                        </a:spcAft>
                      </a:pPr>
                      <a:r>
                        <a:rPr lang="nl-BE" sz="850" dirty="0">
                          <a:latin typeface="Arial" pitchFamily="34" charset="0"/>
                          <a:ea typeface="Times New Roman"/>
                          <a:cs typeface="Arial" pitchFamily="34" charset="0"/>
                        </a:rPr>
                        <a:t>relatief ongevoelig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Relatief gevoelig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r>
              <a:tr h="215185">
                <a:tc vMerge="1">
                  <a:txBody>
                    <a:bodyPr/>
                    <a:lstStyle/>
                    <a:p>
                      <a:endParaRPr lang="nl-BE"/>
                    </a:p>
                  </a:txBody>
                  <a:tcPr/>
                </a:tc>
                <a:tc>
                  <a:txBody>
                    <a:bodyPr/>
                    <a:lstStyle/>
                    <a:p>
                      <a:pPr algn="r">
                        <a:lnSpc>
                          <a:spcPts val="1200"/>
                        </a:lnSpc>
                        <a:spcAft>
                          <a:spcPts val="0"/>
                        </a:spcAft>
                      </a:pPr>
                      <a:r>
                        <a:rPr lang="nl-BE" sz="900" dirty="0">
                          <a:latin typeface="Arial" pitchFamily="34" charset="0"/>
                          <a:ea typeface="Times New Roman"/>
                          <a:cs typeface="Arial" pitchFamily="34" charset="0"/>
                        </a:rPr>
                        <a:t>Relatief ongevoelig</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Relatief neutraal</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r>
            </a:tbl>
          </a:graphicData>
        </a:graphic>
      </p:graphicFrame>
      <p:sp>
        <p:nvSpPr>
          <p:cNvPr id="34817" name="Rectangle 1"/>
          <p:cNvSpPr>
            <a:spLocks noChangeArrowheads="1"/>
          </p:cNvSpPr>
          <p:nvPr/>
        </p:nvSpPr>
        <p:spPr bwMode="auto">
          <a:xfrm>
            <a:off x="535021" y="4841398"/>
            <a:ext cx="8365788" cy="1077218"/>
          </a:xfrm>
          <a:prstGeom prst="rect">
            <a:avLst/>
          </a:prstGeom>
          <a:noFill/>
          <a:ln w="9525">
            <a:noFill/>
            <a:miter lim="800000"/>
            <a:headEnd/>
            <a:tailEnd/>
          </a:ln>
          <a:effectLst/>
        </p:spPr>
        <p:txBody>
          <a:bodyPr vert="horz" wrap="square" lIns="914112" tIns="45720" rIns="914112"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000" i="1" u="none" strike="noStrike" cap="none" normalizeH="0" baseline="0" dirty="0" smtClean="0" bmk="_Toc527043710">
                <a:ln>
                  <a:noFill/>
                </a:ln>
                <a:solidFill>
                  <a:srgbClr val="333333"/>
                </a:solidFill>
                <a:effectLst/>
                <a:latin typeface="Arial" pitchFamily="34" charset="0"/>
                <a:ea typeface="Times New Roman" pitchFamily="18" charset="0"/>
                <a:cs typeface="Arial" pitchFamily="34" charset="0"/>
              </a:rPr>
              <a:t>Valide basis: 5.234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000" i="1"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sz="100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geen significant verschil (p≥0,05);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sz="400" i="1"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sz="100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Significantietest o.b.v. samengevoegde variabelen ‘Niet tot tamelijk’ (= ‘Helemaal niet’, ‘Een beetje’ en ‘Tamelijk’ gehinderd) versus ‘Ernstig tot extreem’ (= ‘Ernstig’ en ‘Extreem’ gehinderd);</a:t>
            </a:r>
            <a:endParaRPr kumimoji="0" lang="nl-BE" sz="1000" i="1"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sz="100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Bij een significant verschil wordt de subgroep met het hoogste aandeel in de desbetreffende kolom genoteerd.</a:t>
            </a:r>
            <a:endParaRPr kumimoji="0" lang="nl-BE" sz="1000" b="0" i="0" u="none" strike="noStrike" cap="none" normalizeH="0" baseline="0" dirty="0" smtClean="0">
              <a:ln>
                <a:noFill/>
              </a:ln>
              <a:solidFill>
                <a:srgbClr val="333333"/>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320032" y="2333232"/>
            <a:ext cx="7231060" cy="707886"/>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Unicode MS"/>
                <a:ea typeface="Arial Unicode MS"/>
                <a:cs typeface="Arial Unicode MS"/>
              </a:rPr>
              <a:t>①</a:t>
            </a:r>
            <a:r>
              <a:rPr kumimoji="0" lang="nl-BE" sz="4000" b="1" i="0" u="none" strike="noStrike" kern="1200" cap="none" spc="0" normalizeH="0" baseline="0" noProof="0" dirty="0" smtClean="0">
                <a:ln>
                  <a:noFill/>
                </a:ln>
                <a:solidFill>
                  <a:schemeClr val="bg1"/>
                </a:solidFill>
                <a:effectLst/>
                <a:uLnTx/>
                <a:uFillTx/>
                <a:latin typeface="Arial" pitchFamily="34" charset="0"/>
                <a:cs typeface="Arial" pitchFamily="34" charset="0"/>
              </a:rPr>
              <a:t>Opzet onderzoek</a:t>
            </a:r>
            <a:endParaRPr kumimoji="0" lang="en-US" sz="40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5" name="Text Placeholder 5"/>
          <p:cNvSpPr txBox="1">
            <a:spLocks/>
          </p:cNvSpPr>
          <p:nvPr/>
        </p:nvSpPr>
        <p:spPr>
          <a:xfrm>
            <a:off x="322217" y="3354737"/>
            <a:ext cx="7231060" cy="371513"/>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Unicode MS"/>
                <a:ea typeface="Arial Unicode MS"/>
                <a:cs typeface="Arial Unicode MS"/>
              </a:rPr>
              <a:t>②</a:t>
            </a:r>
            <a:r>
              <a:rPr kumimoji="0" lang="nl-BE" sz="2200" b="1" i="0" u="none" strike="noStrike" kern="1200" cap="none" spc="0" normalizeH="0" baseline="0" noProof="0" dirty="0" smtClean="0">
                <a:ln>
                  <a:noFill/>
                </a:ln>
                <a:solidFill>
                  <a:schemeClr val="bg1"/>
                </a:solidFill>
                <a:effectLst/>
                <a:uLnTx/>
                <a:uFillTx/>
                <a:latin typeface="FlandersArtSans-Medium" panose="00000600000000000000" pitchFamily="2" charset="0"/>
                <a:ea typeface="+mn-ea"/>
                <a:cs typeface="+mn-cs"/>
              </a:rPr>
              <a:t>Resultaten</a:t>
            </a:r>
            <a:endParaRPr kumimoji="0" lang="en-US" sz="2200" b="1" i="0" u="none" strike="noStrike" kern="1200" cap="none" spc="0" normalizeH="0" baseline="0" noProof="0" dirty="0">
              <a:ln>
                <a:noFill/>
              </a:ln>
              <a:solidFill>
                <a:schemeClr val="bg1"/>
              </a:solidFill>
              <a:effectLst/>
              <a:uLnTx/>
              <a:uFillTx/>
              <a:latin typeface="FlandersArtSans-Medium" panose="00000600000000000000" pitchFamily="2" charset="0"/>
              <a:ea typeface="+mn-ea"/>
              <a:cs typeface="+mn-cs"/>
            </a:endParaRPr>
          </a:p>
        </p:txBody>
      </p:sp>
      <p:sp>
        <p:nvSpPr>
          <p:cNvPr id="6" name="Text Placeholder 6"/>
          <p:cNvSpPr txBox="1">
            <a:spLocks/>
          </p:cNvSpPr>
          <p:nvPr/>
        </p:nvSpPr>
        <p:spPr>
          <a:xfrm>
            <a:off x="322217" y="4240213"/>
            <a:ext cx="7231060" cy="400110"/>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Unicode MS"/>
                <a:ea typeface="Arial Unicode MS"/>
                <a:cs typeface="Arial Unicode MS"/>
              </a:rPr>
              <a:t>③</a:t>
            </a:r>
            <a:r>
              <a:rPr kumimoji="0" lang="nl-BE" sz="2200" b="1" i="0" u="none" strike="noStrike" kern="1200" cap="none" spc="0" normalizeH="0" baseline="0" noProof="0" dirty="0" smtClean="0">
                <a:ln>
                  <a:noFill/>
                </a:ln>
                <a:solidFill>
                  <a:schemeClr val="bg1"/>
                </a:solidFill>
                <a:effectLst/>
                <a:uLnTx/>
                <a:uFillTx/>
                <a:latin typeface="FlandersArtSans-Medium" panose="00000600000000000000" pitchFamily="2" charset="0"/>
                <a:ea typeface="+mn-ea"/>
                <a:cs typeface="+mn-cs"/>
              </a:rPr>
              <a:t>Besluiten</a:t>
            </a:r>
            <a:endParaRPr kumimoji="0" lang="en-US" sz="2200" b="1" i="0" u="none" strike="noStrike" kern="1200" cap="none" spc="0" normalizeH="0" baseline="0" noProof="0" dirty="0">
              <a:ln>
                <a:noFill/>
              </a:ln>
              <a:solidFill>
                <a:schemeClr val="bg1"/>
              </a:solidFill>
              <a:effectLst/>
              <a:uLnTx/>
              <a:uFillTx/>
              <a:latin typeface="FlandersArtSans-Medium" panose="00000600000000000000" pitchFamily="2" charset="0"/>
              <a:ea typeface="+mn-ea"/>
              <a:cs typeface="+mn-cs"/>
            </a:endParaRPr>
          </a:p>
        </p:txBody>
      </p:sp>
    </p:spTree>
    <p:extLst>
      <p:ext uri="{BB962C8B-B14F-4D97-AF65-F5344CB8AC3E}">
        <p14:creationId xmlns="" xmlns:p14="http://schemas.microsoft.com/office/powerpoint/2010/main" val="1745126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357831" cy="769441"/>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Significante verschillen subgroepen</a:t>
            </a:r>
            <a:r>
              <a:rPr lang="nl-BE" sz="2800" dirty="0" smtClean="0"/>
              <a:t/>
            </a:r>
            <a:br>
              <a:rPr lang="nl-BE" sz="2800" dirty="0" smtClean="0"/>
            </a:br>
            <a:r>
              <a:rPr lang="nl-BE" sz="1600" b="1" dirty="0" smtClean="0">
                <a:solidFill>
                  <a:srgbClr val="6D8B2B"/>
                </a:solidFill>
                <a:cs typeface="Arial" pitchFamily="34" charset="0"/>
              </a:rPr>
              <a:t>“niet tot een beetje” versus “tamelijk tot extreem”</a:t>
            </a:r>
            <a:endParaRPr lang="nl-BE" sz="1600" b="1" dirty="0">
              <a:solidFill>
                <a:srgbClr val="6D8B2B"/>
              </a:solidFill>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9" name="Tabel 8"/>
          <p:cNvGraphicFramePr>
            <a:graphicFrameLocks noGrp="1"/>
          </p:cNvGraphicFramePr>
          <p:nvPr/>
        </p:nvGraphicFramePr>
        <p:xfrm>
          <a:off x="515564" y="1369114"/>
          <a:ext cx="8346332" cy="872116"/>
        </p:xfrm>
        <a:graphic>
          <a:graphicData uri="http://schemas.openxmlformats.org/drawingml/2006/table">
            <a:tbl>
              <a:tblPr/>
              <a:tblGrid>
                <a:gridCol w="904672"/>
                <a:gridCol w="1157592"/>
                <a:gridCol w="1235412"/>
                <a:gridCol w="1225686"/>
                <a:gridCol w="1264595"/>
                <a:gridCol w="1138137"/>
                <a:gridCol w="1420238"/>
              </a:tblGrid>
              <a:tr h="215185">
                <a:tc rowSpan="3">
                  <a:txBody>
                    <a:bodyPr/>
                    <a:lstStyle/>
                    <a:p>
                      <a:pPr marL="46990">
                        <a:lnSpc>
                          <a:spcPts val="1200"/>
                        </a:lnSpc>
                        <a:spcAft>
                          <a:spcPts val="0"/>
                        </a:spcAft>
                      </a:pPr>
                      <a:r>
                        <a:rPr lang="nl-BE" sz="900" b="1" dirty="0">
                          <a:solidFill>
                            <a:srgbClr val="FFFFFF"/>
                          </a:solidFill>
                          <a:latin typeface="Arial" pitchFamily="34" charset="0"/>
                          <a:ea typeface="Times New Roman"/>
                          <a:cs typeface="Arial" pitchFamily="34" charset="0"/>
                        </a:rPr>
                        <a:t>Karakteristiek</a:t>
                      </a:r>
                      <a:endParaRPr lang="nl-BE" sz="90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215868"/>
                    </a:solidFill>
                  </a:tcPr>
                </a:tc>
                <a:tc gridSpan="6">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Mate van hinder</a:t>
                      </a:r>
                      <a:endParaRPr lang="nl-BE" sz="90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tr>
              <a:tr h="164233">
                <a:tc v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Geluid</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Geur</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pitchFamily="34" charset="0"/>
                          <a:ea typeface="Times New Roman"/>
                          <a:cs typeface="Arial" pitchFamily="34" charset="0"/>
                        </a:rPr>
                        <a:t>Licht</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a:noFill/>
                    </a:lnB>
                    <a:solidFill>
                      <a:srgbClr val="215868"/>
                    </a:solidFill>
                  </a:tcPr>
                </a:tc>
                <a:tc hMerge="1">
                  <a:txBody>
                    <a:bodyPr/>
                    <a:lstStyle/>
                    <a:p>
                      <a:endParaRPr lang="nl-BE"/>
                    </a:p>
                  </a:txBody>
                  <a:tcPr/>
                </a:tc>
              </a:tr>
              <a:tr h="492698">
                <a:tc vMerge="1">
                  <a:txBody>
                    <a:bodyPr/>
                    <a:lstStyle/>
                    <a:p>
                      <a:endParaRPr lang="nl-BE"/>
                    </a:p>
                  </a:txBody>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Niet tot </a:t>
                      </a:r>
                      <a:r>
                        <a:rPr lang="nl-BE" sz="900" b="1" dirty="0" smtClean="0">
                          <a:solidFill>
                            <a:srgbClr val="FFFFFF"/>
                          </a:solidFill>
                          <a:latin typeface="Arial" pitchFamily="34" charset="0"/>
                          <a:ea typeface="Times New Roman"/>
                          <a:cs typeface="Arial" pitchFamily="34" charset="0"/>
                        </a:rPr>
                        <a:t>een</a:t>
                      </a:r>
                      <a:r>
                        <a:rPr lang="nl-BE" sz="900" b="1" baseline="0" dirty="0" smtClean="0">
                          <a:solidFill>
                            <a:srgbClr val="FFFFFF"/>
                          </a:solidFill>
                          <a:latin typeface="Arial" pitchFamily="34" charset="0"/>
                          <a:ea typeface="Times New Roman"/>
                          <a:cs typeface="Arial" pitchFamily="34" charset="0"/>
                        </a:rPr>
                        <a:t> beetje</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smtClean="0">
                          <a:solidFill>
                            <a:srgbClr val="FFFFFF"/>
                          </a:solidFill>
                          <a:latin typeface="Arial" pitchFamily="34" charset="0"/>
                          <a:ea typeface="Times New Roman"/>
                          <a:cs typeface="Arial" pitchFamily="34" charset="0"/>
                        </a:rPr>
                        <a:t>Tamelijk </a:t>
                      </a:r>
                      <a:r>
                        <a:rPr lang="nl-BE" sz="900" b="1" dirty="0">
                          <a:solidFill>
                            <a:srgbClr val="FFFFFF"/>
                          </a:solidFill>
                          <a:latin typeface="Arial" pitchFamily="34" charset="0"/>
                          <a:ea typeface="Times New Roman"/>
                          <a:cs typeface="Arial" pitchFamily="34" charset="0"/>
                        </a:rPr>
                        <a:t>tot extreem</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Niet tot </a:t>
                      </a:r>
                      <a:r>
                        <a:rPr lang="nl-BE" sz="900" b="1" dirty="0" smtClean="0">
                          <a:solidFill>
                            <a:srgbClr val="FFFFFF"/>
                          </a:solidFill>
                          <a:latin typeface="Arial" pitchFamily="34" charset="0"/>
                          <a:ea typeface="Times New Roman"/>
                          <a:cs typeface="Arial" pitchFamily="34" charset="0"/>
                        </a:rPr>
                        <a:t>een</a:t>
                      </a:r>
                      <a:r>
                        <a:rPr lang="nl-BE" sz="900" b="1" baseline="0" dirty="0" smtClean="0">
                          <a:solidFill>
                            <a:srgbClr val="FFFFFF"/>
                          </a:solidFill>
                          <a:latin typeface="Arial" pitchFamily="34" charset="0"/>
                          <a:ea typeface="Times New Roman"/>
                          <a:cs typeface="Arial" pitchFamily="34" charset="0"/>
                        </a:rPr>
                        <a:t> beetje</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smtClean="0">
                          <a:solidFill>
                            <a:srgbClr val="FFFFFF"/>
                          </a:solidFill>
                          <a:latin typeface="Arial" pitchFamily="34" charset="0"/>
                          <a:ea typeface="Times New Roman"/>
                          <a:cs typeface="Arial" pitchFamily="34" charset="0"/>
                        </a:rPr>
                        <a:t>Tamelijk </a:t>
                      </a:r>
                      <a:r>
                        <a:rPr lang="nl-BE" sz="900" b="1" dirty="0">
                          <a:solidFill>
                            <a:srgbClr val="FFFFFF"/>
                          </a:solidFill>
                          <a:latin typeface="Arial" pitchFamily="34" charset="0"/>
                          <a:ea typeface="Times New Roman"/>
                          <a:cs typeface="Arial" pitchFamily="34" charset="0"/>
                        </a:rPr>
                        <a:t>tot extreem</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a:solidFill>
                            <a:srgbClr val="FFFFFF"/>
                          </a:solidFill>
                          <a:latin typeface="Arial" pitchFamily="34" charset="0"/>
                          <a:ea typeface="Times New Roman"/>
                          <a:cs typeface="Arial" pitchFamily="34" charset="0"/>
                        </a:rPr>
                        <a:t>Niet tot </a:t>
                      </a:r>
                      <a:r>
                        <a:rPr lang="nl-BE" sz="900" b="1" dirty="0" smtClean="0">
                          <a:solidFill>
                            <a:srgbClr val="FFFFFF"/>
                          </a:solidFill>
                          <a:latin typeface="Arial" pitchFamily="34" charset="0"/>
                          <a:ea typeface="Times New Roman"/>
                          <a:cs typeface="Arial" pitchFamily="34" charset="0"/>
                        </a:rPr>
                        <a:t>een</a:t>
                      </a:r>
                      <a:r>
                        <a:rPr lang="nl-BE" sz="900" b="1" baseline="0" dirty="0" smtClean="0">
                          <a:solidFill>
                            <a:srgbClr val="FFFFFF"/>
                          </a:solidFill>
                          <a:latin typeface="Arial" pitchFamily="34" charset="0"/>
                          <a:ea typeface="Times New Roman"/>
                          <a:cs typeface="Arial" pitchFamily="34" charset="0"/>
                        </a:rPr>
                        <a:t> beetje</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900" b="1" dirty="0" smtClean="0">
                          <a:solidFill>
                            <a:srgbClr val="FFFFFF"/>
                          </a:solidFill>
                          <a:latin typeface="Arial" pitchFamily="34" charset="0"/>
                          <a:ea typeface="Times New Roman"/>
                          <a:cs typeface="Arial" pitchFamily="34" charset="0"/>
                        </a:rPr>
                        <a:t>Tamelijk </a:t>
                      </a:r>
                      <a:r>
                        <a:rPr lang="nl-BE" sz="900" b="1" dirty="0">
                          <a:solidFill>
                            <a:srgbClr val="FFFFFF"/>
                          </a:solidFill>
                          <a:latin typeface="Arial" pitchFamily="34" charset="0"/>
                          <a:ea typeface="Times New Roman"/>
                          <a:cs typeface="Arial" pitchFamily="34" charset="0"/>
                        </a:rPr>
                        <a:t>tot extreem</a:t>
                      </a:r>
                      <a:endParaRPr lang="nl-BE" sz="900" dirty="0">
                        <a:latin typeface="Arial" pitchFamily="34" charset="0"/>
                        <a:ea typeface="Times New Roman"/>
                        <a:cs typeface="Arial" pitchFamily="34" charset="0"/>
                      </a:endParaRPr>
                    </a:p>
                  </a:txBody>
                  <a:tcPr marL="47501" marR="47501" marT="0" marB="0" anchor="ctr">
                    <a:lnL>
                      <a:noFill/>
                    </a:lnL>
                    <a:lnR>
                      <a:noFill/>
                    </a:lnR>
                    <a:lnT>
                      <a:noFill/>
                    </a:lnT>
                    <a:lnB w="12700" cap="flat" cmpd="sng" algn="ctr">
                      <a:solidFill>
                        <a:srgbClr val="215868"/>
                      </a:solidFill>
                      <a:prstDash val="solid"/>
                      <a:round/>
                      <a:headEnd type="none" w="med" len="med"/>
                      <a:tailEnd type="none" w="med" len="med"/>
                    </a:lnB>
                    <a:solidFill>
                      <a:srgbClr val="215868"/>
                    </a:solidFill>
                  </a:tcPr>
                </a:tc>
              </a:tr>
            </a:tbl>
          </a:graphicData>
        </a:graphic>
      </p:graphicFrame>
      <p:graphicFrame>
        <p:nvGraphicFramePr>
          <p:cNvPr id="6" name="Tabel 5"/>
          <p:cNvGraphicFramePr>
            <a:graphicFrameLocks noGrp="1"/>
          </p:cNvGraphicFramePr>
          <p:nvPr/>
        </p:nvGraphicFramePr>
        <p:xfrm>
          <a:off x="515564" y="2253036"/>
          <a:ext cx="8375517" cy="2581821"/>
        </p:xfrm>
        <a:graphic>
          <a:graphicData uri="http://schemas.openxmlformats.org/drawingml/2006/table">
            <a:tbl>
              <a:tblPr/>
              <a:tblGrid>
                <a:gridCol w="1176631"/>
                <a:gridCol w="1177214"/>
                <a:gridCol w="1177214"/>
                <a:gridCol w="1177214"/>
                <a:gridCol w="1177214"/>
                <a:gridCol w="1176631"/>
                <a:gridCol w="1313399"/>
              </a:tblGrid>
              <a:tr h="199681">
                <a:tc>
                  <a:txBody>
                    <a:bodyPr/>
                    <a:lstStyle/>
                    <a:p>
                      <a:pPr marL="46990">
                        <a:lnSpc>
                          <a:spcPts val="1200"/>
                        </a:lnSpc>
                        <a:spcAft>
                          <a:spcPts val="0"/>
                        </a:spcAft>
                      </a:pPr>
                      <a:r>
                        <a:rPr lang="nl-BE" sz="850" b="1" dirty="0">
                          <a:latin typeface="Arial" pitchFamily="34" charset="0"/>
                          <a:ea typeface="Times New Roman"/>
                          <a:cs typeface="Arial" pitchFamily="34" charset="0"/>
                        </a:rPr>
                        <a:t>Geslacht</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Vrouwen</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Mannen</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r>
              <a:tr h="274452">
                <a:tc rowSpan="2">
                  <a:txBody>
                    <a:bodyPr/>
                    <a:lstStyle/>
                    <a:p>
                      <a:pPr marL="46990">
                        <a:lnSpc>
                          <a:spcPts val="1200"/>
                        </a:lnSpc>
                        <a:spcAft>
                          <a:spcPts val="0"/>
                        </a:spcAft>
                      </a:pPr>
                      <a:r>
                        <a:rPr lang="nl-BE" sz="850" b="1" dirty="0">
                          <a:latin typeface="Arial" pitchFamily="34" charset="0"/>
                          <a:ea typeface="Times New Roman"/>
                          <a:cs typeface="Arial" pitchFamily="34" charset="0"/>
                        </a:rPr>
                        <a:t>Leeftijd</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16-30 jaar</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31-45 jaar,</a:t>
                      </a:r>
                    </a:p>
                    <a:p>
                      <a:pPr algn="r">
                        <a:lnSpc>
                          <a:spcPts val="1200"/>
                        </a:lnSpc>
                        <a:spcAft>
                          <a:spcPts val="0"/>
                        </a:spcAft>
                      </a:pPr>
                      <a:r>
                        <a:rPr lang="nl-BE" sz="850" dirty="0">
                          <a:latin typeface="Arial" pitchFamily="34" charset="0"/>
                          <a:ea typeface="Times New Roman"/>
                          <a:cs typeface="Arial" pitchFamily="34" charset="0"/>
                        </a:rPr>
                        <a:t>46-60 jaar</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16-30 jaar</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46-60 jaar,</a:t>
                      </a:r>
                    </a:p>
                    <a:p>
                      <a:pPr algn="r">
                        <a:lnSpc>
                          <a:spcPts val="1200"/>
                        </a:lnSpc>
                        <a:spcAft>
                          <a:spcPts val="0"/>
                        </a:spcAft>
                      </a:pPr>
                      <a:r>
                        <a:rPr lang="nl-BE" sz="850" dirty="0">
                          <a:latin typeface="Arial" pitchFamily="34" charset="0"/>
                          <a:ea typeface="Times New Roman"/>
                          <a:cs typeface="Arial" pitchFamily="34" charset="0"/>
                        </a:rPr>
                        <a:t>61 jaar en ouder</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61 jaar en ouder</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31-45 jaar</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r>
              <a:tr h="199681">
                <a:tc vMerge="1">
                  <a:txBody>
                    <a:bodyPr/>
                    <a:lstStyle/>
                    <a:p>
                      <a:endParaRPr lang="nl-BE"/>
                    </a:p>
                  </a:txBody>
                  <a:tcPr/>
                </a:tc>
                <a:tc>
                  <a:txBody>
                    <a:bodyPr/>
                    <a:lstStyle/>
                    <a:p>
                      <a:pPr algn="r">
                        <a:lnSpc>
                          <a:spcPts val="1200"/>
                        </a:lnSpc>
                        <a:spcAft>
                          <a:spcPts val="0"/>
                        </a:spcAft>
                      </a:pPr>
                      <a:r>
                        <a:rPr lang="nl-BE" sz="850" dirty="0">
                          <a:latin typeface="Arial" pitchFamily="34" charset="0"/>
                          <a:ea typeface="Times New Roman"/>
                          <a:cs typeface="Arial" pitchFamily="34" charset="0"/>
                        </a:rPr>
                        <a:t>61 jaar en ouder</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46-60 jaar</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r>
              <a:tr h="349222">
                <a:tc rowSpan="2">
                  <a:txBody>
                    <a:bodyPr/>
                    <a:lstStyle/>
                    <a:p>
                      <a:pPr marL="46990">
                        <a:lnSpc>
                          <a:spcPts val="1200"/>
                        </a:lnSpc>
                        <a:spcAft>
                          <a:spcPts val="0"/>
                        </a:spcAft>
                      </a:pPr>
                      <a:r>
                        <a:rPr lang="nl-BE" sz="850" b="1" dirty="0">
                          <a:latin typeface="Arial" pitchFamily="34" charset="0"/>
                          <a:ea typeface="Times New Roman"/>
                          <a:cs typeface="Arial" pitchFamily="34" charset="0"/>
                        </a:rPr>
                        <a:t>Opleiding</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Max.  lager onderwijs</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Secundair onderwijs,</a:t>
                      </a:r>
                    </a:p>
                    <a:p>
                      <a:pPr algn="r">
                        <a:lnSpc>
                          <a:spcPts val="1200"/>
                        </a:lnSpc>
                        <a:spcAft>
                          <a:spcPts val="0"/>
                        </a:spcAft>
                      </a:pPr>
                      <a:r>
                        <a:rPr lang="nl-BE" sz="850" dirty="0">
                          <a:latin typeface="Arial" pitchFamily="34" charset="0"/>
                          <a:ea typeface="Times New Roman"/>
                          <a:cs typeface="Arial" pitchFamily="34" charset="0"/>
                        </a:rPr>
                        <a:t>hoger niet-universitair,</a:t>
                      </a:r>
                    </a:p>
                    <a:p>
                      <a:pPr algn="r">
                        <a:lnSpc>
                          <a:spcPts val="1200"/>
                        </a:lnSpc>
                        <a:spcAft>
                          <a:spcPts val="0"/>
                        </a:spcAft>
                      </a:pPr>
                      <a:r>
                        <a:rPr lang="nl-BE" sz="850" dirty="0">
                          <a:latin typeface="Arial" pitchFamily="34" charset="0"/>
                          <a:ea typeface="Times New Roman"/>
                          <a:cs typeface="Arial" pitchFamily="34" charset="0"/>
                        </a:rPr>
                        <a:t>universitair</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r>
              <a:tr h="194553">
                <a:tc vMerge="1">
                  <a:txBody>
                    <a:bodyPr/>
                    <a:lstStyle/>
                    <a:p>
                      <a:endParaRPr lang="nl-BE"/>
                    </a:p>
                  </a:txBody>
                  <a:tcPr/>
                </a:tc>
                <a:tc>
                  <a:txBody>
                    <a:bodyPr/>
                    <a:lstStyle/>
                    <a:p>
                      <a:pPr algn="r">
                        <a:lnSpc>
                          <a:spcPts val="1200"/>
                        </a:lnSpc>
                        <a:spcAft>
                          <a:spcPts val="0"/>
                        </a:spcAft>
                      </a:pPr>
                      <a:r>
                        <a:rPr lang="nl-BE" sz="850" dirty="0">
                          <a:latin typeface="Arial" pitchFamily="34" charset="0"/>
                          <a:ea typeface="Times New Roman"/>
                          <a:cs typeface="Arial" pitchFamily="34" charset="0"/>
                        </a:rPr>
                        <a:t>Secundair onderwijs</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Universitair</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vMerge="1">
                  <a:txBody>
                    <a:bodyPr/>
                    <a:lstStyle/>
                    <a:p>
                      <a:endParaRPr lang="nl-BE"/>
                    </a:p>
                  </a:txBody>
                  <a:tcPr/>
                </a:tc>
                <a:tc vMerge="1">
                  <a:txBody>
                    <a:bodyPr/>
                    <a:lstStyle/>
                    <a:p>
                      <a:endParaRPr lang="nl-BE"/>
                    </a:p>
                  </a:txBody>
                  <a:tcPr/>
                </a:tc>
                <a:tc vMerge="1">
                  <a:txBody>
                    <a:bodyPr/>
                    <a:lstStyle/>
                    <a:p>
                      <a:endParaRPr lang="nl-BE"/>
                    </a:p>
                  </a:txBody>
                  <a:tcPr/>
                </a:tc>
                <a:tc vMerge="1">
                  <a:txBody>
                    <a:bodyPr/>
                    <a:lstStyle/>
                    <a:p>
                      <a:endParaRPr lang="nl-BE"/>
                    </a:p>
                  </a:txBody>
                  <a:tcPr/>
                </a:tc>
              </a:tr>
              <a:tr h="398923">
                <a:tc rowSpan="2">
                  <a:txBody>
                    <a:bodyPr/>
                    <a:lstStyle/>
                    <a:p>
                      <a:pPr marL="46990">
                        <a:lnSpc>
                          <a:spcPts val="1200"/>
                        </a:lnSpc>
                        <a:spcAft>
                          <a:spcPts val="0"/>
                        </a:spcAft>
                      </a:pPr>
                      <a:r>
                        <a:rPr lang="nl-BE" sz="850" b="1" dirty="0">
                          <a:latin typeface="Arial" pitchFamily="34" charset="0"/>
                          <a:ea typeface="Times New Roman"/>
                          <a:cs typeface="Arial" pitchFamily="34" charset="0"/>
                        </a:rPr>
                        <a:t>Type woning</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Vrijstaande woning,</a:t>
                      </a:r>
                    </a:p>
                    <a:p>
                      <a:pPr algn="r">
                        <a:lnSpc>
                          <a:spcPts val="1200"/>
                        </a:lnSpc>
                        <a:spcAft>
                          <a:spcPts val="0"/>
                        </a:spcAft>
                      </a:pPr>
                      <a:r>
                        <a:rPr lang="nl-BE" sz="850" dirty="0">
                          <a:latin typeface="Arial" pitchFamily="34" charset="0"/>
                          <a:ea typeface="Times New Roman"/>
                          <a:cs typeface="Arial" pitchFamily="34" charset="0"/>
                        </a:rPr>
                        <a:t>ander type woning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Rijwoning zonder tuin,</a:t>
                      </a:r>
                    </a:p>
                    <a:p>
                      <a:pPr algn="r">
                        <a:lnSpc>
                          <a:spcPts val="1200"/>
                        </a:lnSpc>
                        <a:spcAft>
                          <a:spcPts val="0"/>
                        </a:spcAft>
                      </a:pPr>
                      <a:r>
                        <a:rPr lang="nl-BE" sz="850" dirty="0">
                          <a:latin typeface="Arial" pitchFamily="34" charset="0"/>
                          <a:ea typeface="Times New Roman"/>
                          <a:cs typeface="Arial" pitchFamily="34" charset="0"/>
                        </a:rPr>
                        <a:t>rijwoning met tuin,</a:t>
                      </a:r>
                    </a:p>
                    <a:p>
                      <a:pPr algn="r">
                        <a:lnSpc>
                          <a:spcPts val="1200"/>
                        </a:lnSpc>
                        <a:spcAft>
                          <a:spcPts val="0"/>
                        </a:spcAft>
                      </a:pPr>
                      <a:r>
                        <a:rPr lang="nl-BE" sz="850" dirty="0">
                          <a:latin typeface="Arial" pitchFamily="34" charset="0"/>
                          <a:ea typeface="Times New Roman"/>
                          <a:cs typeface="Arial" pitchFamily="34" charset="0"/>
                        </a:rPr>
                        <a:t>halfopen woning</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Vrijstaande woning</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Rijwoning zonder tuin,</a:t>
                      </a:r>
                    </a:p>
                    <a:p>
                      <a:pPr algn="r">
                        <a:lnSpc>
                          <a:spcPts val="1200"/>
                        </a:lnSpc>
                        <a:spcAft>
                          <a:spcPts val="0"/>
                        </a:spcAft>
                      </a:pPr>
                      <a:r>
                        <a:rPr lang="nl-BE" sz="850" dirty="0">
                          <a:latin typeface="Arial" pitchFamily="34" charset="0"/>
                          <a:ea typeface="Times New Roman"/>
                          <a:cs typeface="Arial" pitchFamily="34" charset="0"/>
                        </a:rPr>
                        <a:t>rijwoning met tuin</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D6EDF2"/>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Vrijstaande woning</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rowSpan="2">
                  <a:txBody>
                    <a:bodyPr/>
                    <a:lstStyle/>
                    <a:p>
                      <a:pPr algn="r">
                        <a:lnSpc>
                          <a:spcPts val="1200"/>
                        </a:lnSpc>
                        <a:spcAft>
                          <a:spcPts val="0"/>
                        </a:spcAft>
                      </a:pPr>
                      <a:r>
                        <a:rPr lang="nl-BE" sz="850" dirty="0" smtClean="0">
                          <a:latin typeface="Arial" pitchFamily="34" charset="0"/>
                          <a:ea typeface="Times New Roman"/>
                          <a:cs typeface="Arial" pitchFamily="34" charset="0"/>
                        </a:rPr>
                        <a:t>Appartement/studio/</a:t>
                      </a:r>
                      <a:r>
                        <a:rPr lang="nl-BE" sz="850" baseline="0" dirty="0" smtClean="0">
                          <a:latin typeface="Arial" pitchFamily="34" charset="0"/>
                          <a:ea typeface="Times New Roman"/>
                          <a:cs typeface="Arial" pitchFamily="34" charset="0"/>
                        </a:rPr>
                        <a:t> </a:t>
                      </a:r>
                      <a:r>
                        <a:rPr lang="nl-BE" sz="850" dirty="0" smtClean="0">
                          <a:latin typeface="Arial" pitchFamily="34" charset="0"/>
                          <a:ea typeface="Times New Roman"/>
                          <a:cs typeface="Arial" pitchFamily="34" charset="0"/>
                        </a:rPr>
                        <a:t>loft</a:t>
                      </a:r>
                      <a:r>
                        <a:rPr lang="nl-BE" sz="850" dirty="0">
                          <a:latin typeface="Arial" pitchFamily="34" charset="0"/>
                          <a:ea typeface="Times New Roman"/>
                          <a:cs typeface="Arial" pitchFamily="34" charset="0"/>
                        </a:rPr>
                        <a:t>,</a:t>
                      </a:r>
                    </a:p>
                    <a:p>
                      <a:pPr algn="r">
                        <a:lnSpc>
                          <a:spcPts val="1200"/>
                        </a:lnSpc>
                        <a:spcAft>
                          <a:spcPts val="0"/>
                        </a:spcAft>
                      </a:pPr>
                      <a:r>
                        <a:rPr lang="nl-BE" sz="850" dirty="0">
                          <a:latin typeface="Arial" pitchFamily="34" charset="0"/>
                          <a:ea typeface="Times New Roman"/>
                          <a:cs typeface="Arial" pitchFamily="34" charset="0"/>
                        </a:rPr>
                        <a:t>rijwoning zonder tuin,</a:t>
                      </a:r>
                    </a:p>
                    <a:p>
                      <a:pPr algn="r">
                        <a:lnSpc>
                          <a:spcPts val="1200"/>
                        </a:lnSpc>
                        <a:spcAft>
                          <a:spcPts val="0"/>
                        </a:spcAft>
                      </a:pPr>
                      <a:r>
                        <a:rPr lang="nl-BE" sz="850" dirty="0">
                          <a:latin typeface="Arial" pitchFamily="34" charset="0"/>
                          <a:ea typeface="Times New Roman"/>
                          <a:cs typeface="Arial" pitchFamily="34" charset="0"/>
                        </a:rPr>
                        <a:t>rijwoning met tuin,</a:t>
                      </a:r>
                    </a:p>
                    <a:p>
                      <a:pPr algn="r">
                        <a:lnSpc>
                          <a:spcPts val="1200"/>
                        </a:lnSpc>
                        <a:spcAft>
                          <a:spcPts val="0"/>
                        </a:spcAft>
                      </a:pPr>
                      <a:r>
                        <a:rPr lang="nl-BE" sz="850" dirty="0">
                          <a:latin typeface="Arial" pitchFamily="34" charset="0"/>
                          <a:ea typeface="Times New Roman"/>
                          <a:cs typeface="Arial" pitchFamily="34" charset="0"/>
                        </a:rPr>
                        <a:t>halfopen woning,</a:t>
                      </a:r>
                    </a:p>
                    <a:p>
                      <a:pPr algn="r">
                        <a:lnSpc>
                          <a:spcPts val="1200"/>
                        </a:lnSpc>
                        <a:spcAft>
                          <a:spcPts val="0"/>
                        </a:spcAft>
                      </a:pPr>
                      <a:r>
                        <a:rPr lang="nl-BE" sz="850" dirty="0">
                          <a:latin typeface="Arial" pitchFamily="34" charset="0"/>
                          <a:ea typeface="Times New Roman"/>
                          <a:cs typeface="Arial" pitchFamily="34" charset="0"/>
                        </a:rPr>
                        <a:t>ander type woning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r>
              <a:tr h="234428">
                <a:tc vMerge="1">
                  <a:txBody>
                    <a:bodyPr/>
                    <a:lstStyle/>
                    <a:p>
                      <a:endParaRPr lang="nl-BE"/>
                    </a:p>
                  </a:txBody>
                  <a:tcPr/>
                </a:tc>
                <a:tc vMerge="1">
                  <a:txBody>
                    <a:bodyPr/>
                    <a:lstStyle/>
                    <a:p>
                      <a:endParaRPr lang="nl-BE"/>
                    </a:p>
                  </a:txBody>
                  <a:tcPr/>
                </a:tc>
                <a:tc vMerge="1">
                  <a:txBody>
                    <a:bodyPr/>
                    <a:lstStyle/>
                    <a:p>
                      <a:endParaRPr lang="nl-BE"/>
                    </a:p>
                  </a:txBody>
                  <a:tcPr/>
                </a:tc>
                <a:tc>
                  <a:txBody>
                    <a:bodyPr/>
                    <a:lstStyle/>
                    <a:p>
                      <a:pPr algn="r">
                        <a:lnSpc>
                          <a:spcPts val="1200"/>
                        </a:lnSpc>
                        <a:spcAft>
                          <a:spcPts val="0"/>
                        </a:spcAft>
                      </a:pPr>
                      <a:r>
                        <a:rPr lang="nl-BE" sz="850" dirty="0">
                          <a:latin typeface="Arial" pitchFamily="34" charset="0"/>
                          <a:ea typeface="Times New Roman"/>
                          <a:cs typeface="Arial" pitchFamily="34" charset="0"/>
                        </a:rPr>
                        <a:t>Halfopen woning</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Rijwoning zonder tuin</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D6EDF2"/>
                    </a:solidFill>
                  </a:tcPr>
                </a:tc>
                <a:tc vMerge="1">
                  <a:txBody>
                    <a:bodyPr/>
                    <a:lstStyle/>
                    <a:p>
                      <a:endParaRPr lang="nl-BE"/>
                    </a:p>
                  </a:txBody>
                  <a:tcPr/>
                </a:tc>
                <a:tc vMerge="1">
                  <a:txBody>
                    <a:bodyPr/>
                    <a:lstStyle/>
                    <a:p>
                      <a:endParaRPr lang="nl-BE"/>
                    </a:p>
                  </a:txBody>
                  <a:tcPr/>
                </a:tc>
              </a:tr>
              <a:tr h="274452">
                <a:tc rowSpan="2">
                  <a:txBody>
                    <a:bodyPr/>
                    <a:lstStyle/>
                    <a:p>
                      <a:pPr marL="46990">
                        <a:lnSpc>
                          <a:spcPts val="1200"/>
                        </a:lnSpc>
                        <a:spcAft>
                          <a:spcPts val="0"/>
                        </a:spcAft>
                      </a:pPr>
                      <a:r>
                        <a:rPr lang="nl-BE" sz="850" b="1" dirty="0">
                          <a:latin typeface="Arial" pitchFamily="34" charset="0"/>
                          <a:ea typeface="Times New Roman"/>
                          <a:cs typeface="Arial" pitchFamily="34" charset="0"/>
                        </a:rPr>
                        <a:t>Geluidsgevoelig</a:t>
                      </a:r>
                      <a:endParaRPr lang="nl-BE" sz="850" dirty="0">
                        <a:latin typeface="Arial" pitchFamily="34" charset="0"/>
                        <a:ea typeface="Times New Roman"/>
                        <a:cs typeface="Arial" pitchFamily="34" charset="0"/>
                      </a:endParaRP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ongevoelig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neutraal,</a:t>
                      </a:r>
                    </a:p>
                    <a:p>
                      <a:pPr algn="r">
                        <a:lnSpc>
                          <a:spcPts val="1200"/>
                        </a:lnSpc>
                        <a:spcAft>
                          <a:spcPts val="0"/>
                        </a:spcAft>
                      </a:pPr>
                      <a:r>
                        <a:rPr lang="nl-BE" sz="850" dirty="0">
                          <a:latin typeface="Arial" pitchFamily="34" charset="0"/>
                          <a:ea typeface="Times New Roman"/>
                          <a:cs typeface="Arial" pitchFamily="34" charset="0"/>
                        </a:rPr>
                        <a:t>relatief gevoelig</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ongevoelig</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neutraal,</a:t>
                      </a:r>
                    </a:p>
                    <a:p>
                      <a:pPr algn="r">
                        <a:lnSpc>
                          <a:spcPts val="1200"/>
                        </a:lnSpc>
                        <a:spcAft>
                          <a:spcPts val="0"/>
                        </a:spcAft>
                      </a:pPr>
                      <a:r>
                        <a:rPr lang="nl-BE" sz="850" dirty="0">
                          <a:latin typeface="Arial" pitchFamily="34" charset="0"/>
                          <a:ea typeface="Times New Roman"/>
                          <a:cs typeface="Arial" pitchFamily="34" charset="0"/>
                        </a:rPr>
                        <a:t>relatief gevoelig</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Relatief ongevoelig</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rowSpan="2">
                  <a:txBody>
                    <a:bodyPr/>
                    <a:lstStyle/>
                    <a:p>
                      <a:pPr algn="r">
                        <a:lnSpc>
                          <a:spcPts val="1200"/>
                        </a:lnSpc>
                        <a:spcAft>
                          <a:spcPts val="0"/>
                        </a:spcAft>
                      </a:pPr>
                      <a:r>
                        <a:rPr lang="nl-BE" sz="850" dirty="0">
                          <a:latin typeface="Arial" pitchFamily="34" charset="0"/>
                          <a:ea typeface="Times New Roman"/>
                          <a:cs typeface="Arial" pitchFamily="34" charset="0"/>
                        </a:rPr>
                        <a:t>Relatief neutraal,</a:t>
                      </a:r>
                    </a:p>
                    <a:p>
                      <a:pPr algn="r">
                        <a:lnSpc>
                          <a:spcPts val="1200"/>
                        </a:lnSpc>
                        <a:spcAft>
                          <a:spcPts val="0"/>
                        </a:spcAft>
                      </a:pPr>
                      <a:r>
                        <a:rPr lang="nl-BE" sz="850" dirty="0">
                          <a:latin typeface="Arial" pitchFamily="34" charset="0"/>
                          <a:ea typeface="Times New Roman"/>
                          <a:cs typeface="Arial" pitchFamily="34" charset="0"/>
                        </a:rPr>
                        <a:t>relatief gevoelig</a:t>
                      </a:r>
                    </a:p>
                  </a:txBody>
                  <a:tcPr marL="47501" marR="47501" marT="0" marB="0" anchor="ctr">
                    <a:lnL>
                      <a:noFill/>
                    </a:lnL>
                    <a:lnR>
                      <a:noFill/>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r>
              <a:tr h="199681">
                <a:tc vMerge="1">
                  <a:txBody>
                    <a:bodyPr/>
                    <a:lstStyle/>
                    <a:p>
                      <a:endParaRPr lang="nl-BE"/>
                    </a:p>
                  </a:txBody>
                  <a:tcPr/>
                </a:tc>
                <a:tc>
                  <a:txBody>
                    <a:bodyPr/>
                    <a:lstStyle/>
                    <a:p>
                      <a:pPr algn="r">
                        <a:lnSpc>
                          <a:spcPts val="1200"/>
                        </a:lnSpc>
                        <a:spcAft>
                          <a:spcPts val="0"/>
                        </a:spcAft>
                      </a:pPr>
                      <a:r>
                        <a:rPr lang="nl-BE" sz="850" dirty="0">
                          <a:latin typeface="Arial" pitchFamily="34" charset="0"/>
                          <a:ea typeface="Times New Roman"/>
                          <a:cs typeface="Arial" pitchFamily="34" charset="0"/>
                        </a:rPr>
                        <a:t>Relatief neutraal</a:t>
                      </a:r>
                    </a:p>
                  </a:txBody>
                  <a:tcPr marL="47501" marR="47501"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gevoelig</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neutraal</a:t>
                      </a:r>
                    </a:p>
                  </a:txBody>
                  <a:tcPr marL="47501" marR="47501" marT="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850" dirty="0">
                          <a:latin typeface="Arial" pitchFamily="34" charset="0"/>
                          <a:ea typeface="Times New Roman"/>
                          <a:cs typeface="Arial" pitchFamily="34" charset="0"/>
                        </a:rPr>
                        <a:t>Relatief gevoelig</a:t>
                      </a:r>
                    </a:p>
                  </a:txBody>
                  <a:tcPr marL="47501" marR="47501" marT="0" marB="0" anchor="ctr">
                    <a:lnL>
                      <a:noFill/>
                    </a:lnL>
                    <a:lnR w="12700" cap="flat" cmpd="sng" algn="ctr">
                      <a:solidFill>
                        <a:srgbClr val="FFFFFF"/>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215868"/>
                      </a:solidFill>
                      <a:prstDash val="solid"/>
                      <a:round/>
                      <a:headEnd type="none" w="med" len="med"/>
                      <a:tailEnd type="none" w="med" len="med"/>
                    </a:lnB>
                    <a:solidFill>
                      <a:srgbClr val="EDF7F9"/>
                    </a:solidFill>
                  </a:tcPr>
                </a:tc>
                <a:tc vMerge="1">
                  <a:txBody>
                    <a:bodyPr/>
                    <a:lstStyle/>
                    <a:p>
                      <a:endParaRPr lang="nl-BE"/>
                    </a:p>
                  </a:txBody>
                  <a:tcPr/>
                </a:tc>
                <a:tc vMerge="1">
                  <a:txBody>
                    <a:bodyPr/>
                    <a:lstStyle/>
                    <a:p>
                      <a:endParaRPr lang="nl-BE"/>
                    </a:p>
                  </a:txBody>
                  <a:tcPr/>
                </a:tc>
              </a:tr>
            </a:tbl>
          </a:graphicData>
        </a:graphic>
      </p:graphicFrame>
      <p:sp>
        <p:nvSpPr>
          <p:cNvPr id="7" name="Rectangle 1"/>
          <p:cNvSpPr>
            <a:spLocks noChangeArrowheads="1"/>
          </p:cNvSpPr>
          <p:nvPr/>
        </p:nvSpPr>
        <p:spPr bwMode="auto">
          <a:xfrm>
            <a:off x="535021" y="4948406"/>
            <a:ext cx="8365788" cy="1077218"/>
          </a:xfrm>
          <a:prstGeom prst="rect">
            <a:avLst/>
          </a:prstGeom>
          <a:noFill/>
          <a:ln w="9525">
            <a:noFill/>
            <a:miter lim="800000"/>
            <a:headEnd/>
            <a:tailEnd/>
          </a:ln>
          <a:effectLst/>
        </p:spPr>
        <p:txBody>
          <a:bodyPr vert="horz" wrap="square" lIns="914112" tIns="45720" rIns="914112"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000" i="1" u="none" strike="noStrike" cap="none" normalizeH="0" baseline="0" dirty="0" smtClean="0" bmk="_Toc527043710">
                <a:ln>
                  <a:noFill/>
                </a:ln>
                <a:solidFill>
                  <a:srgbClr val="333333"/>
                </a:solidFill>
                <a:effectLst/>
                <a:latin typeface="Arial" pitchFamily="34" charset="0"/>
                <a:ea typeface="Times New Roman" pitchFamily="18" charset="0"/>
                <a:cs typeface="Arial" pitchFamily="34" charset="0"/>
              </a:rPr>
              <a:t>Valide basis: 5.234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000" i="1"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sz="100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 geen significant verschil (p≥0,05);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sz="400" i="1"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sz="100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Significantietest o.b.v. samengevoegde variabelen ‘Niet tot tamelijk’ (= ‘Helemaal niet’, ‘Een beetje’ en ‘Tamelijk’ gehinderd) versus ‘Ernstig tot extreem’ (= ‘Ernstig’ en ‘Extreem’ gehinderd);</a:t>
            </a:r>
            <a:endParaRPr kumimoji="0" lang="nl-BE" sz="1000" i="1"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sz="100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Bij een significant verschil wordt de subgroep met het hoogste aandeel in de desbetreffende kolom genoteerd.</a:t>
            </a:r>
            <a:endParaRPr kumimoji="0" lang="nl-BE" sz="1000" b="0" i="0" u="none" strike="noStrike" cap="none" normalizeH="0" baseline="0" dirty="0" smtClean="0">
              <a:ln>
                <a:noFill/>
              </a:ln>
              <a:solidFill>
                <a:srgbClr val="333333"/>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0034" y="-24"/>
            <a:ext cx="8083550" cy="946150"/>
          </a:xfrm>
        </p:spPr>
        <p:txBody>
          <a:bodyPr/>
          <a:lstStyle/>
          <a:p>
            <a:pPr algn="ctr"/>
            <a:r>
              <a:rPr lang="nl-BE" sz="4000" dirty="0" smtClean="0">
                <a:solidFill>
                  <a:schemeClr val="bg1"/>
                </a:solidFill>
              </a:rPr>
              <a:t>Geluidshinder</a:t>
            </a:r>
            <a:endParaRPr lang="en-US" sz="4000" dirty="0">
              <a:solidFill>
                <a:schemeClr val="bg1"/>
              </a:solidFill>
            </a:endParaRPr>
          </a:p>
        </p:txBody>
      </p:sp>
    </p:spTree>
    <p:extLst>
      <p:ext uri="{BB962C8B-B14F-4D97-AF65-F5344CB8AC3E}">
        <p14:creationId xmlns="" xmlns:p14="http://schemas.microsoft.com/office/powerpoint/2010/main" val="2725483833"/>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4038285"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geluidshinder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0" name="Grafiek 9"/>
          <p:cNvGraphicFramePr>
            <a:graphicFrameLocks noChangeAspect="1"/>
          </p:cNvGraphicFramePr>
          <p:nvPr/>
        </p:nvGraphicFramePr>
        <p:xfrm>
          <a:off x="1302533" y="1641658"/>
          <a:ext cx="6959925" cy="32610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91727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geluidshinder laatste twee jaar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7" name="Grafiek 6"/>
          <p:cNvGraphicFramePr>
            <a:graphicFrameLocks noChangeAspect="1"/>
          </p:cNvGraphicFramePr>
          <p:nvPr/>
        </p:nvGraphicFramePr>
        <p:xfrm>
          <a:off x="856034" y="1653703"/>
          <a:ext cx="7023484" cy="2908570"/>
        </p:xfrm>
        <a:graphic>
          <a:graphicData uri="http://schemas.openxmlformats.org/drawingml/2006/chart">
            <c:chart xmlns:c="http://schemas.openxmlformats.org/drawingml/2006/chart" xmlns:r="http://schemas.openxmlformats.org/officeDocument/2006/relationships" r:id="rId2"/>
          </a:graphicData>
        </a:graphic>
      </p:graphicFrame>
      <p:sp>
        <p:nvSpPr>
          <p:cNvPr id="38915" name="Rectangle 3"/>
          <p:cNvSpPr>
            <a:spLocks noChangeArrowheads="1"/>
          </p:cNvSpPr>
          <p:nvPr/>
        </p:nvSpPr>
        <p:spPr bwMode="auto">
          <a:xfrm>
            <a:off x="1595346" y="4778968"/>
            <a:ext cx="449417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Valide basis = 5.168; Geen antwoord = 1,3%</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986784"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Acties ondernomen i.v.m. geluidshinder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0" name="Grafiek 9"/>
          <p:cNvGraphicFramePr>
            <a:graphicFrameLocks noChangeAspect="1"/>
          </p:cNvGraphicFramePr>
          <p:nvPr/>
        </p:nvGraphicFramePr>
        <p:xfrm>
          <a:off x="1401796" y="1184134"/>
          <a:ext cx="6420272" cy="4448175"/>
        </p:xfrm>
        <a:graphic>
          <a:graphicData uri="http://schemas.openxmlformats.org/drawingml/2006/chart">
            <c:chart xmlns:c="http://schemas.openxmlformats.org/drawingml/2006/chart" xmlns:r="http://schemas.openxmlformats.org/officeDocument/2006/relationships" r:id="rId2"/>
          </a:graphicData>
        </a:graphic>
      </p:graphicFrame>
      <p:sp>
        <p:nvSpPr>
          <p:cNvPr id="45057" name="Rectangle 1"/>
          <p:cNvSpPr>
            <a:spLocks noChangeArrowheads="1"/>
          </p:cNvSpPr>
          <p:nvPr/>
        </p:nvSpPr>
        <p:spPr bwMode="auto">
          <a:xfrm>
            <a:off x="1498059" y="5674569"/>
            <a:ext cx="9144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nl-BE" sz="1000" i="1" dirty="0" smtClean="0">
                <a:latin typeface="Arial" pitchFamily="34" charset="0"/>
                <a:ea typeface="Times New Roman" pitchFamily="18" charset="0"/>
                <a:cs typeface="Arial" pitchFamily="34" charset="0"/>
              </a:rPr>
              <a:t>Basis:</a:t>
            </a:r>
            <a:r>
              <a:rPr kumimoji="0" lang="nl-BE"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respondenten die minstens een actie ondernomen hebben i.v.m. geluidshinder (N=1.795)</a:t>
            </a:r>
            <a:r>
              <a:rPr kumimoji="0" lang="nl-BE" sz="1000" b="0" i="1"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918060"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Hinderbronnen geluid</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2" name="Rectangle 2"/>
          <p:cNvSpPr>
            <a:spLocks noChangeArrowheads="1"/>
          </p:cNvSpPr>
          <p:nvPr/>
        </p:nvSpPr>
        <p:spPr bwMode="auto">
          <a:xfrm>
            <a:off x="1371601" y="4989652"/>
            <a:ext cx="11448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000" i="1" u="none" strike="noStrike" cap="none" normalizeH="0" baseline="0" dirty="0" smtClean="0" bmk="_Toc527107933">
                <a:ln>
                  <a:noFill/>
                </a:ln>
                <a:solidFill>
                  <a:schemeClr val="tx1"/>
                </a:solidFill>
                <a:effectLst/>
                <a:ea typeface="Times New Roman" pitchFamily="18" charset="0"/>
                <a:cs typeface="Arial" pitchFamily="34" charset="0"/>
              </a:rPr>
              <a:t>Valide</a:t>
            </a:r>
            <a:r>
              <a:rPr kumimoji="0" lang="nl-BE" sz="1000" i="1" u="none" strike="noStrike" cap="none" normalizeH="0" dirty="0" smtClean="0" bmk="_Toc527107933">
                <a:ln>
                  <a:noFill/>
                </a:ln>
                <a:solidFill>
                  <a:schemeClr val="tx1"/>
                </a:solidFill>
                <a:effectLst/>
                <a:ea typeface="Times New Roman" pitchFamily="18" charset="0"/>
                <a:cs typeface="Arial" pitchFamily="34" charset="0"/>
              </a:rPr>
              <a:t> basis 5.234</a:t>
            </a:r>
            <a:endParaRPr kumimoji="0" lang="nl-BE" sz="100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sz="1000" i="1" u="none" strike="noStrike" cap="none" normalizeH="0" baseline="0" dirty="0" smtClean="0">
              <a:ln>
                <a:noFill/>
              </a:ln>
              <a:solidFill>
                <a:schemeClr val="tx1"/>
              </a:solidFill>
              <a:effectLst/>
              <a:cs typeface="Arial" pitchFamily="34" charset="0"/>
            </a:endParaRPr>
          </a:p>
        </p:txBody>
      </p:sp>
      <p:graphicFrame>
        <p:nvGraphicFramePr>
          <p:cNvPr id="9" name="Object 118"/>
          <p:cNvGraphicFramePr>
            <a:graphicFrameLocks noChangeAspect="1"/>
          </p:cNvGraphicFramePr>
          <p:nvPr/>
        </p:nvGraphicFramePr>
        <p:xfrm>
          <a:off x="1313234" y="1643974"/>
          <a:ext cx="7096085" cy="3103123"/>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8135560"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(ernstige) geluidshinder per categorie</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el 9"/>
          <p:cNvGraphicFramePr>
            <a:graphicFrameLocks noGrp="1"/>
          </p:cNvGraphicFramePr>
          <p:nvPr/>
        </p:nvGraphicFramePr>
        <p:xfrm>
          <a:off x="1023120" y="1214872"/>
          <a:ext cx="6963289" cy="4446621"/>
        </p:xfrm>
        <a:graphic>
          <a:graphicData uri="http://schemas.openxmlformats.org/drawingml/2006/table">
            <a:tbl>
              <a:tblPr/>
              <a:tblGrid>
                <a:gridCol w="1628620"/>
                <a:gridCol w="530615"/>
                <a:gridCol w="529864"/>
                <a:gridCol w="530615"/>
                <a:gridCol w="530615"/>
                <a:gridCol w="530615"/>
                <a:gridCol w="530615"/>
                <a:gridCol w="530615"/>
                <a:gridCol w="546376"/>
                <a:gridCol w="528363"/>
                <a:gridCol w="546376"/>
              </a:tblGrid>
              <a:tr h="258879">
                <a:tc>
                  <a:txBody>
                    <a:bodyPr/>
                    <a:lstStyle/>
                    <a:p>
                      <a:pPr marL="46990">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r>
              <a:tr h="219285">
                <a:tc>
                  <a:txBody>
                    <a:bodyPr/>
                    <a:lstStyle/>
                    <a:p>
                      <a:pPr marL="46990">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r>
              <a:tr h="345679">
                <a:tc gridSpan="3">
                  <a:txBody>
                    <a:bodyPr/>
                    <a:lstStyle/>
                    <a:p>
                      <a:pPr>
                        <a:lnSpc>
                          <a:spcPts val="1200"/>
                        </a:lnSpc>
                        <a:spcAft>
                          <a:spcPts val="0"/>
                        </a:spcAft>
                      </a:pPr>
                      <a:r>
                        <a:rPr lang="nl-BE" sz="1000" b="1" u="sng" cap="small" dirty="0">
                          <a:latin typeface="Arial"/>
                          <a:ea typeface="Times New Roman"/>
                          <a:cs typeface="Times New Roman"/>
                        </a:rPr>
                        <a:t>Ernstig </a:t>
                      </a:r>
                      <a:r>
                        <a:rPr lang="nl-BE" sz="1000" b="1" u="sng" cap="small" dirty="0" smtClean="0">
                          <a:latin typeface="Arial"/>
                          <a:ea typeface="Times New Roman"/>
                          <a:cs typeface="Times New Roman"/>
                        </a:rPr>
                        <a:t>tot extreem </a:t>
                      </a:r>
                      <a:r>
                        <a:rPr lang="nl-BE" sz="1000" b="1" u="sng" cap="small" dirty="0">
                          <a:latin typeface="Arial"/>
                          <a:ea typeface="Times New Roman"/>
                          <a:cs typeface="Times New Roman"/>
                        </a:rPr>
                        <a:t>gehinderd</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hMerge="1">
                  <a:txBody>
                    <a:bodyPr/>
                    <a:lstStyle/>
                    <a:p>
                      <a:endParaRPr lang="nl-BE"/>
                    </a:p>
                  </a:txBody>
                  <a:tcPr/>
                </a:tc>
                <a:tc hMerge="1">
                  <a:txBody>
                    <a:bodyPr/>
                    <a:lstStyle/>
                    <a:p>
                      <a:endParaRPr lang="nl-BE"/>
                    </a:p>
                  </a:txBody>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37559">
                <a:tc>
                  <a:txBody>
                    <a:bodyPr/>
                    <a:lstStyle/>
                    <a:p>
                      <a:pPr marL="46990">
                        <a:lnSpc>
                          <a:spcPts val="1200"/>
                        </a:lnSpc>
                        <a:spcAft>
                          <a:spcPts val="0"/>
                        </a:spcAft>
                      </a:pPr>
                      <a:r>
                        <a:rPr lang="nl-BE" sz="900" b="1" dirty="0">
                          <a:latin typeface="Arial"/>
                          <a:ea typeface="Times New Roman"/>
                          <a:cs typeface="Times New Roman"/>
                        </a:rPr>
                        <a:t>Verkeer en Vervoer</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486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12,9</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9,7</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14,0</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65476">
                <a:tc>
                  <a:txBody>
                    <a:bodyPr/>
                    <a:lstStyle/>
                    <a:p>
                      <a:pPr marL="46990">
                        <a:lnSpc>
                          <a:spcPts val="1200"/>
                        </a:lnSpc>
                        <a:spcAft>
                          <a:spcPts val="0"/>
                        </a:spcAft>
                      </a:pPr>
                      <a:r>
                        <a:rPr lang="nl-BE" sz="900" b="1" dirty="0">
                          <a:latin typeface="Arial"/>
                          <a:ea typeface="Times New Roman"/>
                          <a:cs typeface="Times New Roman"/>
                        </a:rPr>
                        <a:t>Bedrijven en Industrie</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6,3</a:t>
                      </a:r>
                      <a:r>
                        <a:rPr lang="nl-BE" sz="900" baseline="30000" dirty="0">
                          <a:solidFill>
                            <a:srgbClr val="FF0000"/>
                          </a:solidFill>
                          <a:latin typeface="Arial"/>
                          <a:ea typeface="Times New Roman"/>
                          <a:cs typeface="Times New Roman"/>
                        </a:rPr>
                        <a:t>123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7559">
                <a:tc>
                  <a:txBody>
                    <a:bodyPr/>
                    <a:lstStyle/>
                    <a:p>
                      <a:pPr marL="46990">
                        <a:lnSpc>
                          <a:spcPts val="1200"/>
                        </a:lnSpc>
                        <a:spcAft>
                          <a:spcPts val="0"/>
                        </a:spcAft>
                      </a:pPr>
                      <a:r>
                        <a:rPr lang="nl-BE" sz="900" b="1" dirty="0">
                          <a:latin typeface="Arial"/>
                          <a:ea typeface="Times New Roman"/>
                          <a:cs typeface="Times New Roman"/>
                        </a:rPr>
                        <a:t>Buren</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65476">
                <a:tc>
                  <a:txBody>
                    <a:bodyPr/>
                    <a:lstStyle/>
                    <a:p>
                      <a:pPr marL="46990">
                        <a:lnSpc>
                          <a:spcPts val="1200"/>
                        </a:lnSpc>
                        <a:spcAft>
                          <a:spcPts val="0"/>
                        </a:spcAft>
                      </a:pPr>
                      <a:r>
                        <a:rPr lang="nl-BE" sz="900" b="1" dirty="0">
                          <a:latin typeface="Arial"/>
                          <a:ea typeface="Times New Roman"/>
                          <a:cs typeface="Times New Roman"/>
                        </a:rPr>
                        <a:t>Recreatie en Toerisme</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4,6</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4,9</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7559">
                <a:tc>
                  <a:txBody>
                    <a:bodyPr/>
                    <a:lstStyle/>
                    <a:p>
                      <a:pPr marL="46990">
                        <a:lnSpc>
                          <a:spcPts val="1200"/>
                        </a:lnSpc>
                        <a:spcAft>
                          <a:spcPts val="0"/>
                        </a:spcAft>
                      </a:pPr>
                      <a:r>
                        <a:rPr lang="nl-BE" sz="900" b="1" dirty="0" smtClean="0">
                          <a:latin typeface="Arial"/>
                          <a:ea typeface="Times New Roman"/>
                          <a:cs typeface="Times New Roman"/>
                        </a:rPr>
                        <a:t>Landbouw</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19285">
                <a:tc>
                  <a:txBody>
                    <a:bodyPr/>
                    <a:lstStyle/>
                    <a:p>
                      <a:pPr marL="46990">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r>
              <a:tr h="388318">
                <a:tc gridSpan="3">
                  <a:txBody>
                    <a:bodyPr/>
                    <a:lstStyle/>
                    <a:p>
                      <a:pPr>
                        <a:lnSpc>
                          <a:spcPts val="1200"/>
                        </a:lnSpc>
                        <a:spcAft>
                          <a:spcPts val="0"/>
                        </a:spcAft>
                      </a:pPr>
                      <a:r>
                        <a:rPr lang="nl-BE" sz="1000" b="1" u="sng" cap="small" dirty="0">
                          <a:latin typeface="Arial"/>
                          <a:ea typeface="Times New Roman"/>
                          <a:cs typeface="Times New Roman"/>
                        </a:rPr>
                        <a:t>Tamelijk </a:t>
                      </a:r>
                      <a:r>
                        <a:rPr lang="nl-BE" sz="1000" b="1" u="sng" cap="small" dirty="0" smtClean="0">
                          <a:latin typeface="Arial"/>
                          <a:ea typeface="Times New Roman"/>
                          <a:cs typeface="Times New Roman"/>
                        </a:rPr>
                        <a:t>tot extreem </a:t>
                      </a:r>
                      <a:r>
                        <a:rPr lang="nl-BE" sz="1000" b="1" u="sng" cap="small" dirty="0">
                          <a:latin typeface="Arial"/>
                          <a:ea typeface="Times New Roman"/>
                          <a:cs typeface="Times New Roman"/>
                        </a:rPr>
                        <a:t>gehinderd</a:t>
                      </a:r>
                      <a:endParaRPr lang="nl-BE" sz="1200" dirty="0">
                        <a:latin typeface="Times New Roman"/>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hMerge="1">
                  <a:txBody>
                    <a:bodyPr/>
                    <a:lstStyle/>
                    <a:p>
                      <a:endParaRPr lang="nl-BE"/>
                    </a:p>
                  </a:txBody>
                  <a:tcPr/>
                </a:tc>
                <a:tc hMerge="1">
                  <a:txBody>
                    <a:bodyPr/>
                    <a:lstStyle/>
                    <a:p>
                      <a:endParaRPr lang="nl-BE"/>
                    </a:p>
                  </a:txBody>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r>
              <a:tr h="365476">
                <a:tc>
                  <a:txBody>
                    <a:bodyPr/>
                    <a:lstStyle/>
                    <a:p>
                      <a:pPr marL="46990">
                        <a:lnSpc>
                          <a:spcPts val="1200"/>
                        </a:lnSpc>
                        <a:spcAft>
                          <a:spcPts val="0"/>
                        </a:spcAft>
                      </a:pPr>
                      <a:r>
                        <a:rPr lang="nl-BE" sz="900" b="1" dirty="0">
                          <a:latin typeface="Arial"/>
                          <a:ea typeface="Times New Roman"/>
                          <a:cs typeface="Times New Roman"/>
                        </a:rPr>
                        <a:t>Verkeer en Vervoer</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35,3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32,2</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1.598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29,9</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1.483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26,3</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1.690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31,4</a:t>
                      </a:r>
                      <a:r>
                        <a:rPr lang="nl-BE" sz="900" baseline="30000" dirty="0">
                          <a:solidFill>
                            <a:srgbClr val="008000"/>
                          </a:solidFill>
                          <a:latin typeface="Arial"/>
                          <a:ea typeface="Times New Roman"/>
                          <a:cs typeface="Times New Roman"/>
                        </a:rPr>
                        <a:t>0</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7559">
                <a:tc>
                  <a:txBody>
                    <a:bodyPr/>
                    <a:lstStyle/>
                    <a:p>
                      <a:pPr marL="46990">
                        <a:lnSpc>
                          <a:spcPts val="1200"/>
                        </a:lnSpc>
                        <a:spcAft>
                          <a:spcPts val="0"/>
                        </a:spcAft>
                      </a:pPr>
                      <a:r>
                        <a:rPr lang="nl-BE" sz="900" b="1" dirty="0">
                          <a:latin typeface="Arial"/>
                          <a:ea typeface="Times New Roman"/>
                          <a:cs typeface="Times New Roman"/>
                        </a:rPr>
                        <a:t>Buren</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431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798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16,4</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16,4</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16,4</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880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16,8</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365476">
                <a:tc>
                  <a:txBody>
                    <a:bodyPr/>
                    <a:lstStyle/>
                    <a:p>
                      <a:pPr marL="46990">
                        <a:lnSpc>
                          <a:spcPts val="1200"/>
                        </a:lnSpc>
                        <a:spcAft>
                          <a:spcPts val="0"/>
                        </a:spcAft>
                      </a:pPr>
                      <a:r>
                        <a:rPr lang="nl-BE" sz="900" b="1" dirty="0">
                          <a:latin typeface="Arial"/>
                          <a:ea typeface="Times New Roman"/>
                          <a:cs typeface="Times New Roman"/>
                        </a:rPr>
                        <a:t>Bedrijven en Industrie</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386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652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746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14,7</a:t>
                      </a:r>
                      <a:r>
                        <a:rPr lang="nl-BE" sz="900" baseline="30000" dirty="0">
                          <a:solidFill>
                            <a:srgbClr val="FF0000"/>
                          </a:solidFill>
                          <a:latin typeface="Arial"/>
                          <a:ea typeface="Times New Roman"/>
                          <a:cs typeface="Times New Roman"/>
                        </a:rPr>
                        <a:t>123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65476">
                <a:tc>
                  <a:txBody>
                    <a:bodyPr/>
                    <a:lstStyle/>
                    <a:p>
                      <a:pPr marL="46990">
                        <a:lnSpc>
                          <a:spcPts val="1200"/>
                        </a:lnSpc>
                        <a:spcAft>
                          <a:spcPts val="0"/>
                        </a:spcAft>
                      </a:pPr>
                      <a:r>
                        <a:rPr lang="nl-BE" sz="900" b="1" dirty="0">
                          <a:latin typeface="Arial"/>
                          <a:ea typeface="Times New Roman"/>
                          <a:cs typeface="Times New Roman"/>
                        </a:rPr>
                        <a:t>Recreatie en Toerisme</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669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13,8</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13,6</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12,9</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666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13,2</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7559">
                <a:tc>
                  <a:txBody>
                    <a:bodyPr/>
                    <a:lstStyle/>
                    <a:p>
                      <a:pPr marL="46990">
                        <a:lnSpc>
                          <a:spcPts val="1200"/>
                        </a:lnSpc>
                        <a:spcAft>
                          <a:spcPts val="0"/>
                        </a:spcAft>
                      </a:pPr>
                      <a:r>
                        <a:rPr lang="nl-BE" sz="900" b="1" dirty="0" smtClean="0">
                          <a:latin typeface="Arial"/>
                          <a:ea typeface="Times New Roman"/>
                          <a:cs typeface="Times New Roman"/>
                        </a:rPr>
                        <a:t>Landbouw</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3,4</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207</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3,8</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302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5,7</a:t>
                      </a:r>
                      <a:r>
                        <a:rPr lang="nl-BE" sz="900" baseline="30000" dirty="0">
                          <a:solidFill>
                            <a:srgbClr val="FF0000"/>
                          </a:solidFill>
                          <a:latin typeface="Arial"/>
                          <a:ea typeface="Times New Roman"/>
                          <a:cs typeface="Times New Roman"/>
                        </a:rPr>
                        <a:t>0123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r>
            </a:tbl>
          </a:graphicData>
        </a:graphic>
      </p:graphicFrame>
      <p:sp>
        <p:nvSpPr>
          <p:cNvPr id="47105" name="Rectangle 1"/>
          <p:cNvSpPr>
            <a:spLocks noChangeArrowheads="1"/>
          </p:cNvSpPr>
          <p:nvPr/>
        </p:nvSpPr>
        <p:spPr bwMode="auto">
          <a:xfrm>
            <a:off x="992222" y="5774682"/>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8648521"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ernstige geluidshinder</a:t>
            </a:r>
            <a:r>
              <a:rPr lang="nl-BE" sz="2700" b="1" dirty="0" smtClean="0">
                <a:solidFill>
                  <a:srgbClr val="6D8B2B"/>
                </a:solidFill>
                <a:latin typeface="Arial" pitchFamily="34" charset="0"/>
                <a:cs typeface="Arial" pitchFamily="34" charset="0"/>
              </a:rPr>
              <a:t> per subcategorie (I)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6319431"/>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11" name="Tabel 10"/>
          <p:cNvGraphicFramePr>
            <a:graphicFrameLocks noGrp="1"/>
          </p:cNvGraphicFramePr>
          <p:nvPr/>
        </p:nvGraphicFramePr>
        <p:xfrm>
          <a:off x="838385" y="1128428"/>
          <a:ext cx="7751140" cy="4944184"/>
        </p:xfrm>
        <a:graphic>
          <a:graphicData uri="http://schemas.openxmlformats.org/drawingml/2006/table">
            <a:tbl>
              <a:tblPr/>
              <a:tblGrid>
                <a:gridCol w="3068972"/>
                <a:gridCol w="448895"/>
                <a:gridCol w="448895"/>
                <a:gridCol w="448895"/>
                <a:gridCol w="448895"/>
                <a:gridCol w="448895"/>
                <a:gridCol w="448895"/>
                <a:gridCol w="474714"/>
                <a:gridCol w="519685"/>
                <a:gridCol w="474714"/>
                <a:gridCol w="519685"/>
              </a:tblGrid>
              <a:tr h="222902">
                <a:tc>
                  <a:txBody>
                    <a:bodyPr/>
                    <a:lstStyle/>
                    <a:p>
                      <a:pPr marL="46990">
                        <a:spcAft>
                          <a:spcPts val="0"/>
                        </a:spcAft>
                      </a:pPr>
                      <a:r>
                        <a:rPr lang="nl-BE" sz="1000" b="1" dirty="0">
                          <a:solidFill>
                            <a:srgbClr val="FFFFFF"/>
                          </a:solidFill>
                          <a:latin typeface="Arial"/>
                          <a:ea typeface="Times New Roman"/>
                          <a:cs typeface="Times New Roman"/>
                        </a:rPr>
                        <a:t>Bronnen van geluidshinder</a:t>
                      </a:r>
                      <a:endParaRPr lang="nl-BE" sz="10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22902">
                <a:tc>
                  <a:txBody>
                    <a:bodyPr/>
                    <a:lstStyle/>
                    <a:p>
                      <a:pPr marL="46990">
                        <a:lnSpc>
                          <a:spcPts val="1200"/>
                        </a:lnSpc>
                        <a:spcAft>
                          <a:spcPts val="0"/>
                        </a:spcAft>
                      </a:pPr>
                      <a:endParaRPr lang="nl-BE" sz="10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34000">
                <a:tc>
                  <a:txBody>
                    <a:bodyPr/>
                    <a:lstStyle/>
                    <a:p>
                      <a:pPr marL="46990">
                        <a:lnSpc>
                          <a:spcPct val="150000"/>
                        </a:lnSpc>
                        <a:spcAft>
                          <a:spcPts val="600"/>
                        </a:spcAft>
                      </a:pPr>
                      <a:r>
                        <a:rPr lang="nl-BE" sz="1100" b="1" u="sng" cap="small" dirty="0">
                          <a:latin typeface="Arial"/>
                          <a:ea typeface="Times New Roman"/>
                          <a:cs typeface="Times New Roman"/>
                        </a:rPr>
                        <a:t>Verkeer en Vervoer</a:t>
                      </a:r>
                      <a:endParaRPr lang="nl-BE" sz="1100" dirty="0">
                        <a:latin typeface="Times New Roman"/>
                        <a:ea typeface="Times New Roman"/>
                        <a:cs typeface="Times New Roman"/>
                      </a:endParaRPr>
                    </a:p>
                  </a:txBody>
                  <a:tcPr marL="40852" marR="40852"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Straatverkeer</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393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562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11,7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572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10,7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475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8,5</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617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11,9</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Treinverkeer</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34000">
                <a:tc>
                  <a:txBody>
                    <a:bodyPr/>
                    <a:lstStyle/>
                    <a:p>
                      <a:pPr marL="46990">
                        <a:lnSpc>
                          <a:spcPct val="150000"/>
                        </a:lnSpc>
                        <a:spcAft>
                          <a:spcPts val="0"/>
                        </a:spcAft>
                      </a:pPr>
                      <a:r>
                        <a:rPr lang="nl-BE" sz="1000" b="1" dirty="0">
                          <a:latin typeface="Arial"/>
                          <a:ea typeface="Times New Roman"/>
                          <a:cs typeface="Times New Roman"/>
                        </a:rPr>
                        <a:t>Luchtvaart</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98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158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130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77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1,1</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145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2,2</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Scheepvaart</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0,0</a:t>
                      </a:r>
                      <a:r>
                        <a:rPr lang="nl-BE" sz="900" baseline="30000" dirty="0">
                          <a:solidFill>
                            <a:srgbClr val="008000"/>
                          </a:solidFill>
                          <a:latin typeface="Arial"/>
                          <a:ea typeface="Times New Roman"/>
                          <a:cs typeface="Times New Roman"/>
                        </a:rPr>
                        <a:t>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0,1</a:t>
                      </a:r>
                      <a:r>
                        <a:rPr lang="nl-BE" sz="900" baseline="30000" dirty="0">
                          <a:solidFill>
                            <a:srgbClr val="008000"/>
                          </a:solidFill>
                          <a:latin typeface="Arial"/>
                          <a:ea typeface="Times New Roman"/>
                          <a:cs typeface="Times New Roman"/>
                        </a:rPr>
                        <a:t>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34000">
                <a:tc>
                  <a:txBody>
                    <a:bodyPr/>
                    <a:lstStyle/>
                    <a:p>
                      <a:pPr marL="46990">
                        <a:lnSpc>
                          <a:spcPct val="150000"/>
                        </a:lnSpc>
                        <a:spcAft>
                          <a:spcPts val="600"/>
                        </a:spcAft>
                      </a:pPr>
                      <a:r>
                        <a:rPr lang="nl-BE" sz="1100" b="1" u="sng" cap="small" dirty="0">
                          <a:latin typeface="Arial"/>
                          <a:ea typeface="Times New Roman"/>
                          <a:cs typeface="Times New Roman"/>
                        </a:rPr>
                        <a:t>Bedrijven en Industrie</a:t>
                      </a:r>
                      <a:endParaRPr lang="nl-BE" sz="1100" dirty="0">
                        <a:latin typeface="Times New Roman"/>
                        <a:ea typeface="Times New Roman"/>
                        <a:cs typeface="Times New Roman"/>
                      </a:endParaRPr>
                    </a:p>
                  </a:txBody>
                  <a:tcPr marL="40852" marR="40852" marT="0" marB="0" anchor="b">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Laden en lossen van vrachtwagens</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86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92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76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1,4</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2,6</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spc="-30" dirty="0">
                          <a:latin typeface="Arial"/>
                          <a:ea typeface="Times New Roman"/>
                          <a:cs typeface="Times New Roman"/>
                        </a:rPr>
                        <a:t>Zelfstandigen (schrijnwerker, bakker, ...)</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34000">
                <a:tc>
                  <a:txBody>
                    <a:bodyPr/>
                    <a:lstStyle/>
                    <a:p>
                      <a:pPr marL="46990">
                        <a:lnSpc>
                          <a:spcPct val="150000"/>
                        </a:lnSpc>
                        <a:spcAft>
                          <a:spcPts val="0"/>
                        </a:spcAft>
                      </a:pPr>
                      <a:r>
                        <a:rPr lang="nl-BE" sz="1000" b="1" dirty="0">
                          <a:latin typeface="Arial"/>
                          <a:ea typeface="Times New Roman"/>
                          <a:cs typeface="Times New Roman"/>
                        </a:rPr>
                        <a:t>Bedrijven, fabrieken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Handel en diensten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34000">
                <a:tc>
                  <a:txBody>
                    <a:bodyPr/>
                    <a:lstStyle/>
                    <a:p>
                      <a:pPr marL="46990">
                        <a:lnSpc>
                          <a:spcPct val="150000"/>
                        </a:lnSpc>
                        <a:spcAft>
                          <a:spcPts val="0"/>
                        </a:spcAft>
                      </a:pPr>
                      <a:r>
                        <a:rPr lang="nl-BE" sz="1000" b="1" dirty="0">
                          <a:latin typeface="Arial"/>
                          <a:ea typeface="Times New Roman"/>
                          <a:cs typeface="Times New Roman"/>
                        </a:rPr>
                        <a:t>Bouw- en sloopactiviteiten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81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154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2,7</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169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3,7</a:t>
                      </a:r>
                      <a:r>
                        <a:rPr lang="nl-BE" sz="900" baseline="30000" dirty="0">
                          <a:solidFill>
                            <a:srgbClr val="FF0000"/>
                          </a:solidFill>
                          <a:latin typeface="Arial"/>
                          <a:ea typeface="Times New Roman"/>
                          <a:cs typeface="Times New Roman"/>
                        </a:rPr>
                        <a:t>0123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Windmolens</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34000">
                <a:tc>
                  <a:txBody>
                    <a:bodyPr/>
                    <a:lstStyle/>
                    <a:p>
                      <a:pPr marL="46990">
                        <a:lnSpc>
                          <a:spcPct val="150000"/>
                        </a:lnSpc>
                        <a:spcAft>
                          <a:spcPts val="600"/>
                        </a:spcAft>
                      </a:pPr>
                      <a:r>
                        <a:rPr lang="nl-BE" sz="1100" b="1" u="sng" cap="small" dirty="0">
                          <a:latin typeface="Arial"/>
                          <a:ea typeface="Times New Roman"/>
                          <a:cs typeface="Times New Roman"/>
                        </a:rPr>
                        <a:t>Recreatie en Toerisme</a:t>
                      </a:r>
                      <a:endParaRPr lang="nl-BE" sz="1100" dirty="0">
                        <a:latin typeface="Times New Roman"/>
                        <a:ea typeface="Times New Roman"/>
                        <a:cs typeface="Times New Roman"/>
                      </a:endParaRPr>
                    </a:p>
                  </a:txBody>
                  <a:tcPr marL="40852" marR="40852" marT="0" marB="0" anchor="b">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spc="-30" dirty="0">
                          <a:latin typeface="Arial"/>
                          <a:ea typeface="Times New Roman"/>
                          <a:cs typeface="Times New Roman"/>
                        </a:rPr>
                        <a:t>Muziek van dancings, cafés of restaurants</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71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76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1,0</a:t>
                      </a:r>
                      <a:r>
                        <a:rPr lang="nl-BE" sz="900" baseline="30000" dirty="0">
                          <a:solidFill>
                            <a:srgbClr val="00B05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Mensen op straat</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66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70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34000">
                <a:tc>
                  <a:txBody>
                    <a:bodyPr/>
                    <a:lstStyle/>
                    <a:p>
                      <a:pPr marL="46990">
                        <a:lnSpc>
                          <a:spcPct val="150000"/>
                        </a:lnSpc>
                        <a:spcAft>
                          <a:spcPts val="0"/>
                        </a:spcAft>
                      </a:pPr>
                      <a:r>
                        <a:rPr lang="nl-BE" sz="1000" b="1" dirty="0">
                          <a:latin typeface="Arial"/>
                          <a:ea typeface="Times New Roman"/>
                          <a:cs typeface="Times New Roman"/>
                        </a:rPr>
                        <a:t>Muziek in auto’s</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96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79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1,4</a:t>
                      </a:r>
                      <a:r>
                        <a:rPr lang="nl-BE" sz="900" baseline="30000" dirty="0">
                          <a:solidFill>
                            <a:srgbClr val="008000"/>
                          </a:solidFill>
                          <a:latin typeface="Arial"/>
                          <a:ea typeface="Times New Roman"/>
                          <a:cs typeface="Times New Roman"/>
                        </a:rPr>
                        <a:t>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1,3</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spc="-30" dirty="0">
                          <a:latin typeface="Arial"/>
                          <a:ea typeface="Times New Roman"/>
                          <a:cs typeface="Times New Roman"/>
                        </a:rPr>
                        <a:t>Kermissen, braderijen en muziekfestivals</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60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78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34000">
                <a:tc>
                  <a:txBody>
                    <a:bodyPr/>
                    <a:lstStyle/>
                    <a:p>
                      <a:pPr marL="46990">
                        <a:lnSpc>
                          <a:spcPct val="150000"/>
                        </a:lnSpc>
                        <a:spcAft>
                          <a:spcPts val="0"/>
                        </a:spcAft>
                      </a:pPr>
                      <a:r>
                        <a:rPr lang="nl-BE" sz="1000" b="1" dirty="0">
                          <a:latin typeface="Arial"/>
                          <a:ea typeface="Times New Roman"/>
                          <a:cs typeface="Times New Roman"/>
                        </a:rPr>
                        <a:t>Sportvelden en -stadia</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34000">
                <a:tc>
                  <a:txBody>
                    <a:bodyPr/>
                    <a:lstStyle/>
                    <a:p>
                      <a:pPr marL="46990">
                        <a:lnSpc>
                          <a:spcPct val="150000"/>
                        </a:lnSpc>
                        <a:spcAft>
                          <a:spcPts val="0"/>
                        </a:spcAft>
                      </a:pPr>
                      <a:r>
                        <a:rPr lang="nl-BE" sz="1000" b="1" dirty="0">
                          <a:latin typeface="Arial"/>
                          <a:ea typeface="Times New Roman"/>
                          <a:cs typeface="Times New Roman"/>
                        </a:rPr>
                        <a:t>Racen en crossen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75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1,4</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63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1,2</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8744702"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ernstige geluidshinder</a:t>
            </a:r>
            <a:r>
              <a:rPr lang="nl-BE" sz="2700" b="1" dirty="0" smtClean="0">
                <a:solidFill>
                  <a:srgbClr val="6D8B2B"/>
                </a:solidFill>
                <a:latin typeface="Arial" pitchFamily="34" charset="0"/>
                <a:cs typeface="Arial" pitchFamily="34" charset="0"/>
              </a:rPr>
              <a:t> per subcategorie (II)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826852" y="5054835"/>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11" name="Tabel 10"/>
          <p:cNvGraphicFramePr>
            <a:graphicFrameLocks noGrp="1"/>
          </p:cNvGraphicFramePr>
          <p:nvPr/>
        </p:nvGraphicFramePr>
        <p:xfrm>
          <a:off x="818930" y="1634242"/>
          <a:ext cx="7751140" cy="3155452"/>
        </p:xfrm>
        <a:graphic>
          <a:graphicData uri="http://schemas.openxmlformats.org/drawingml/2006/table">
            <a:tbl>
              <a:tblPr/>
              <a:tblGrid>
                <a:gridCol w="3068972"/>
                <a:gridCol w="448895"/>
                <a:gridCol w="448895"/>
                <a:gridCol w="448895"/>
                <a:gridCol w="448895"/>
                <a:gridCol w="448895"/>
                <a:gridCol w="448895"/>
                <a:gridCol w="474714"/>
                <a:gridCol w="519685"/>
                <a:gridCol w="474714"/>
                <a:gridCol w="519685"/>
              </a:tblGrid>
              <a:tr h="222902">
                <a:tc>
                  <a:txBody>
                    <a:bodyPr/>
                    <a:lstStyle/>
                    <a:p>
                      <a:pPr marL="46990">
                        <a:spcAft>
                          <a:spcPts val="0"/>
                        </a:spcAft>
                      </a:pPr>
                      <a:r>
                        <a:rPr lang="nl-BE" sz="1000" b="1" dirty="0">
                          <a:solidFill>
                            <a:srgbClr val="FFFFFF"/>
                          </a:solidFill>
                          <a:latin typeface="Arial"/>
                          <a:ea typeface="Times New Roman"/>
                          <a:cs typeface="Times New Roman"/>
                        </a:rPr>
                        <a:t>Bronnen van geluidshinder</a:t>
                      </a:r>
                      <a:endParaRPr lang="nl-BE" sz="10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22902">
                <a:tc>
                  <a:txBody>
                    <a:bodyPr/>
                    <a:lstStyle/>
                    <a:p>
                      <a:pPr marL="46990">
                        <a:lnSpc>
                          <a:spcPts val="1200"/>
                        </a:lnSpc>
                        <a:spcAft>
                          <a:spcPts val="0"/>
                        </a:spcAft>
                      </a:pPr>
                      <a:endParaRPr lang="nl-BE" sz="10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45192">
                <a:tc>
                  <a:txBody>
                    <a:bodyPr/>
                    <a:lstStyle/>
                    <a:p>
                      <a:pPr marL="46990">
                        <a:lnSpc>
                          <a:spcPct val="150000"/>
                        </a:lnSpc>
                        <a:spcAft>
                          <a:spcPts val="600"/>
                        </a:spcAft>
                      </a:pPr>
                      <a:r>
                        <a:rPr lang="nl-BE" sz="1100" b="1" u="sng" cap="small" dirty="0">
                          <a:latin typeface="Arial"/>
                          <a:ea typeface="Times New Roman"/>
                          <a:cs typeface="Times New Roman"/>
                        </a:rPr>
                        <a:t>Landbouw</a:t>
                      </a:r>
                      <a:endParaRPr lang="nl-BE" sz="1100" dirty="0">
                        <a:latin typeface="Times New Roman"/>
                        <a:ea typeface="Times New Roman"/>
                        <a:cs typeface="Times New Roman"/>
                      </a:endParaRPr>
                    </a:p>
                  </a:txBody>
                  <a:tcPr marL="40852" marR="40852"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Landbouwwerktuigen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45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1,0</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38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Vee (vb. koeien, schapen, pluimvee, ...)</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45192">
                <a:tc>
                  <a:txBody>
                    <a:bodyPr/>
                    <a:lstStyle/>
                    <a:p>
                      <a:pPr marL="46990">
                        <a:lnSpc>
                          <a:spcPct val="150000"/>
                        </a:lnSpc>
                        <a:spcAft>
                          <a:spcPts val="0"/>
                        </a:spcAft>
                      </a:pPr>
                      <a:r>
                        <a:rPr lang="nl-BE" sz="1000" b="1" dirty="0">
                          <a:latin typeface="Arial"/>
                          <a:ea typeface="Times New Roman"/>
                          <a:cs typeface="Times New Roman"/>
                        </a:rPr>
                        <a:t>Geluid van ventilatoren van stallen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45192">
                <a:tc>
                  <a:txBody>
                    <a:bodyPr/>
                    <a:lstStyle/>
                    <a:p>
                      <a:pPr marL="46990">
                        <a:lnSpc>
                          <a:spcPct val="150000"/>
                        </a:lnSpc>
                        <a:spcAft>
                          <a:spcPts val="600"/>
                        </a:spcAft>
                      </a:pPr>
                      <a:r>
                        <a:rPr lang="nl-BE" sz="1100" b="1" u="sng" cap="small" dirty="0">
                          <a:latin typeface="Arial"/>
                          <a:ea typeface="Times New Roman"/>
                          <a:cs typeface="Times New Roman"/>
                        </a:rPr>
                        <a:t>Buren</a:t>
                      </a:r>
                      <a:endParaRPr lang="nl-BE" sz="1100" dirty="0">
                        <a:latin typeface="Times New Roman"/>
                        <a:ea typeface="Times New Roman"/>
                        <a:cs typeface="Times New Roman"/>
                      </a:endParaRPr>
                    </a:p>
                  </a:txBody>
                  <a:tcPr marL="40852" marR="40852" marT="0" marB="0" anchor="b">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Spelende kinderen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45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Huisdieren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134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155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125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2,2</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134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45192">
                <a:tc>
                  <a:txBody>
                    <a:bodyPr/>
                    <a:lstStyle/>
                    <a:p>
                      <a:pPr marL="46990">
                        <a:lnSpc>
                          <a:spcPct val="150000"/>
                        </a:lnSpc>
                        <a:spcAft>
                          <a:spcPts val="0"/>
                        </a:spcAft>
                      </a:pPr>
                      <a:r>
                        <a:rPr lang="nl-BE" sz="1000" b="1" dirty="0">
                          <a:latin typeface="Arial"/>
                          <a:ea typeface="Times New Roman"/>
                          <a:cs typeface="Times New Roman"/>
                        </a:rPr>
                        <a:t>Doe-het-zelf activiteiten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1,1</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1,0</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59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1,1</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66</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Tuinonderhoud (grasmachines, ...)</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51</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r>
              <a:tr h="245192">
                <a:tc>
                  <a:txBody>
                    <a:bodyPr/>
                    <a:lstStyle/>
                    <a:p>
                      <a:pPr marL="46990">
                        <a:lnSpc>
                          <a:spcPct val="150000"/>
                        </a:lnSpc>
                        <a:spcAft>
                          <a:spcPts val="0"/>
                        </a:spcAft>
                      </a:pPr>
                      <a:r>
                        <a:rPr lang="nl-BE" sz="1000" b="1" dirty="0">
                          <a:latin typeface="Arial"/>
                          <a:ea typeface="Times New Roman"/>
                          <a:cs typeface="Times New Roman"/>
                        </a:rPr>
                        <a:t>Muziek of TV (uitgezonderd horeca)</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83</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72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85</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indent="-14605" algn="r">
                        <a:lnSpc>
                          <a:spcPct val="1500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Verwarmings- of airco-installaties</a:t>
                      </a:r>
                      <a:endParaRPr lang="nl-BE" sz="10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indent="-14605" algn="r">
                        <a:lnSpc>
                          <a:spcPct val="1500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7398179"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geluidshinder</a:t>
            </a:r>
            <a:r>
              <a:rPr lang="nl-BE" sz="2700" b="1" dirty="0" smtClean="0">
                <a:solidFill>
                  <a:srgbClr val="6D8B2B"/>
                </a:solidFill>
                <a:latin typeface="Arial" pitchFamily="34" charset="0"/>
                <a:cs typeface="Arial" pitchFamily="34" charset="0"/>
              </a:rPr>
              <a:t> per subcategorie (I)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6319431"/>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11" name="Tabel 10"/>
          <p:cNvGraphicFramePr>
            <a:graphicFrameLocks noGrp="1"/>
          </p:cNvGraphicFramePr>
          <p:nvPr/>
        </p:nvGraphicFramePr>
        <p:xfrm>
          <a:off x="838385" y="1128428"/>
          <a:ext cx="7751140" cy="4891804"/>
        </p:xfrm>
        <a:graphic>
          <a:graphicData uri="http://schemas.openxmlformats.org/drawingml/2006/table">
            <a:tbl>
              <a:tblPr/>
              <a:tblGrid>
                <a:gridCol w="3068972"/>
                <a:gridCol w="448895"/>
                <a:gridCol w="448895"/>
                <a:gridCol w="448895"/>
                <a:gridCol w="448895"/>
                <a:gridCol w="448895"/>
                <a:gridCol w="448895"/>
                <a:gridCol w="474714"/>
                <a:gridCol w="519685"/>
                <a:gridCol w="474714"/>
                <a:gridCol w="519685"/>
              </a:tblGrid>
              <a:tr h="222902">
                <a:tc>
                  <a:txBody>
                    <a:bodyPr/>
                    <a:lstStyle/>
                    <a:p>
                      <a:pPr marL="46990">
                        <a:spcAft>
                          <a:spcPts val="0"/>
                        </a:spcAft>
                      </a:pPr>
                      <a:r>
                        <a:rPr lang="nl-BE" sz="1000" b="1" dirty="0">
                          <a:solidFill>
                            <a:srgbClr val="FFFFFF"/>
                          </a:solidFill>
                          <a:latin typeface="Arial"/>
                          <a:ea typeface="Times New Roman"/>
                          <a:cs typeface="Times New Roman"/>
                        </a:rPr>
                        <a:t>Bronnen van geluidshinder</a:t>
                      </a:r>
                      <a:endParaRPr lang="nl-BE" sz="10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22902">
                <a:tc>
                  <a:txBody>
                    <a:bodyPr/>
                    <a:lstStyle/>
                    <a:p>
                      <a:pPr marL="46990">
                        <a:lnSpc>
                          <a:spcPts val="1200"/>
                        </a:lnSpc>
                        <a:spcAft>
                          <a:spcPts val="0"/>
                        </a:spcAft>
                      </a:pPr>
                      <a:endParaRPr lang="nl-BE" sz="10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34000">
                <a:tc>
                  <a:txBody>
                    <a:bodyPr/>
                    <a:lstStyle/>
                    <a:p>
                      <a:pPr marL="46990">
                        <a:lnSpc>
                          <a:spcPts val="1200"/>
                        </a:lnSpc>
                        <a:spcAft>
                          <a:spcPts val="600"/>
                        </a:spcAft>
                      </a:pPr>
                      <a:r>
                        <a:rPr lang="nl-BE" sz="1100" b="1" u="sng" cap="small" dirty="0">
                          <a:latin typeface="Arial"/>
                          <a:ea typeface="Times New Roman"/>
                          <a:cs typeface="Times New Roman"/>
                        </a:rPr>
                        <a:t>Verkeer en Vervoer</a:t>
                      </a:r>
                      <a:endParaRPr lang="nl-BE" sz="1200" dirty="0">
                        <a:latin typeface="Times New Roman"/>
                        <a:ea typeface="Times New Roman"/>
                        <a:cs typeface="Times New Roman"/>
                      </a:endParaRPr>
                    </a:p>
                  </a:txBody>
                  <a:tcPr marL="68580" marR="68580"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Straatverkeer</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939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25,1</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1.235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22,4</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1.438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27,6</a:t>
                      </a:r>
                      <a:r>
                        <a:rPr lang="nl-BE" sz="900" baseline="30000" dirty="0">
                          <a:solidFill>
                            <a:srgbClr val="FF0000"/>
                          </a:solidFill>
                          <a:latin typeface="Arial"/>
                          <a:ea typeface="Times New Roman"/>
                          <a:cs typeface="Times New Roman"/>
                        </a:rPr>
                        <a:t>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Treinverkeer</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2,6</a:t>
                      </a:r>
                      <a:r>
                        <a:rPr lang="nl-BE" sz="900" baseline="30000" dirty="0">
                          <a:solidFill>
                            <a:srgbClr val="00B05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4000">
                <a:tc>
                  <a:txBody>
                    <a:bodyPr/>
                    <a:lstStyle/>
                    <a:p>
                      <a:pPr marL="46990">
                        <a:spcAft>
                          <a:spcPts val="0"/>
                        </a:spcAft>
                      </a:pPr>
                      <a:r>
                        <a:rPr lang="nl-BE" sz="900" b="1" dirty="0">
                          <a:latin typeface="Arial"/>
                          <a:ea typeface="Times New Roman"/>
                          <a:cs typeface="Times New Roman"/>
                        </a:rPr>
                        <a:t>Luchtvaart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387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6,7</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361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6,3</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5,0</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6,4</a:t>
                      </a:r>
                      <a:r>
                        <a:rPr lang="nl-BE" sz="900" baseline="30000" dirty="0">
                          <a:solidFill>
                            <a:srgbClr val="00B050"/>
                          </a:solidFill>
                          <a:latin typeface="Arial"/>
                          <a:ea typeface="Times New Roman"/>
                          <a:cs typeface="Times New Roman"/>
                        </a:rPr>
                        <a:t>0</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Scheepvaart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4000">
                <a:tc>
                  <a:txBody>
                    <a:bodyPr/>
                    <a:lstStyle/>
                    <a:p>
                      <a:pPr marL="46990">
                        <a:lnSpc>
                          <a:spcPts val="1200"/>
                        </a:lnSpc>
                        <a:spcAft>
                          <a:spcPts val="600"/>
                        </a:spcAft>
                      </a:pPr>
                      <a:r>
                        <a:rPr lang="nl-BE" sz="1100" b="1" u="sng" cap="small" dirty="0">
                          <a:latin typeface="Arial"/>
                          <a:ea typeface="Times New Roman"/>
                          <a:cs typeface="Times New Roman"/>
                        </a:rPr>
                        <a:t>Bedrijven en Industrie</a:t>
                      </a:r>
                      <a:endParaRPr lang="nl-BE" sz="12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Laden en lossen van vrachtwagens</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6,0</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spc="-30" dirty="0">
                          <a:latin typeface="Arial"/>
                          <a:ea typeface="Times New Roman"/>
                          <a:cs typeface="Times New Roman"/>
                        </a:rPr>
                        <a:t>Zelfstandigen (schrijnwerker, bakker, ...)</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4000">
                <a:tc>
                  <a:txBody>
                    <a:bodyPr/>
                    <a:lstStyle/>
                    <a:p>
                      <a:pPr marL="46990">
                        <a:spcAft>
                          <a:spcPts val="0"/>
                        </a:spcAft>
                      </a:pPr>
                      <a:r>
                        <a:rPr lang="nl-BE" sz="900" b="1" dirty="0">
                          <a:latin typeface="Arial"/>
                          <a:ea typeface="Times New Roman"/>
                          <a:cs typeface="Times New Roman"/>
                        </a:rPr>
                        <a:t>Bedrijven, fabrieken</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a:t>
                      </a:r>
                      <a:r>
                        <a:rPr lang="nl-BE" sz="900" baseline="30000" dirty="0">
                          <a:solidFill>
                            <a:srgbClr val="008000"/>
                          </a:solidFill>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Handel en diensten</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2,7</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4000">
                <a:tc>
                  <a:txBody>
                    <a:bodyPr/>
                    <a:lstStyle/>
                    <a:p>
                      <a:pPr marL="46990">
                        <a:spcAft>
                          <a:spcPts val="0"/>
                        </a:spcAft>
                      </a:pPr>
                      <a:r>
                        <a:rPr lang="nl-BE" sz="900" b="1" dirty="0">
                          <a:latin typeface="Arial"/>
                          <a:ea typeface="Times New Roman"/>
                          <a:cs typeface="Times New Roman"/>
                        </a:rPr>
                        <a:t>Bouw- en sloopactiviteiten</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6,3</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6,8</a:t>
                      </a:r>
                      <a:r>
                        <a:rPr lang="nl-BE" sz="900" baseline="30000" dirty="0">
                          <a:solidFill>
                            <a:srgbClr val="FF0000"/>
                          </a:solidFill>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8,6</a:t>
                      </a:r>
                      <a:r>
                        <a:rPr lang="nl-BE" sz="900" baseline="30000" dirty="0">
                          <a:solidFill>
                            <a:srgbClr val="FF0000"/>
                          </a:solidFill>
                          <a:latin typeface="Arial"/>
                          <a:ea typeface="Times New Roman"/>
                          <a:cs typeface="Times New Roman"/>
                        </a:rPr>
                        <a:t>0123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Windmolens</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4000">
                <a:tc>
                  <a:txBody>
                    <a:bodyPr/>
                    <a:lstStyle/>
                    <a:p>
                      <a:pPr marL="46990">
                        <a:lnSpc>
                          <a:spcPts val="1200"/>
                        </a:lnSpc>
                        <a:spcAft>
                          <a:spcPts val="600"/>
                        </a:spcAft>
                      </a:pPr>
                      <a:r>
                        <a:rPr lang="nl-BE" sz="1100" b="1" u="sng" cap="small" dirty="0">
                          <a:latin typeface="Arial"/>
                          <a:ea typeface="Times New Roman"/>
                          <a:cs typeface="Times New Roman"/>
                        </a:rPr>
                        <a:t>Recreatie en Toerisme</a:t>
                      </a:r>
                      <a:endParaRPr lang="nl-BE" sz="12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spc="-30" dirty="0">
                          <a:latin typeface="Arial"/>
                          <a:ea typeface="Times New Roman"/>
                          <a:cs typeface="Times New Roman"/>
                        </a:rPr>
                        <a:t>Muziek van dancings, cafés of restaurants</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Mensen op straat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234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4000">
                <a:tc>
                  <a:txBody>
                    <a:bodyPr/>
                    <a:lstStyle/>
                    <a:p>
                      <a:pPr marL="46990">
                        <a:spcAft>
                          <a:spcPts val="0"/>
                        </a:spcAft>
                      </a:pPr>
                      <a:r>
                        <a:rPr lang="nl-BE" sz="900" b="1" dirty="0">
                          <a:latin typeface="Arial"/>
                          <a:ea typeface="Times New Roman"/>
                          <a:cs typeface="Times New Roman"/>
                        </a:rPr>
                        <a:t>Muziek in auto’s</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392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386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5,5</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5,3</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spc="-30" dirty="0">
                          <a:latin typeface="Arial"/>
                          <a:ea typeface="Times New Roman"/>
                          <a:cs typeface="Times New Roman"/>
                        </a:rPr>
                        <a:t>Kermissen, braderijen en muziekfestivals</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176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4000">
                <a:tc>
                  <a:txBody>
                    <a:bodyPr/>
                    <a:lstStyle/>
                    <a:p>
                      <a:pPr marL="46990">
                        <a:spcAft>
                          <a:spcPts val="0"/>
                        </a:spcAft>
                      </a:pPr>
                      <a:r>
                        <a:rPr lang="nl-BE" sz="900" b="1" dirty="0">
                          <a:latin typeface="Arial"/>
                          <a:ea typeface="Times New Roman"/>
                          <a:cs typeface="Times New Roman"/>
                        </a:rPr>
                        <a:t>Sportvelden en -stadia</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4000">
                <a:tc>
                  <a:txBody>
                    <a:bodyPr/>
                    <a:lstStyle/>
                    <a:p>
                      <a:pPr marL="46990">
                        <a:spcAft>
                          <a:spcPts val="0"/>
                        </a:spcAft>
                      </a:pPr>
                      <a:r>
                        <a:rPr lang="nl-BE" sz="900" b="1" dirty="0">
                          <a:latin typeface="Arial"/>
                          <a:ea typeface="Times New Roman"/>
                          <a:cs typeface="Times New Roman"/>
                        </a:rPr>
                        <a:t>Racen en crossen</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2,8</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3,8</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170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3,2</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3,3</a:t>
                      </a:r>
                      <a:r>
                        <a:rPr lang="nl-BE" sz="900" baseline="30000" dirty="0">
                          <a:solidFill>
                            <a:srgbClr val="FF0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p:cNvSpPr txBox="1">
            <a:spLocks/>
          </p:cNvSpPr>
          <p:nvPr/>
        </p:nvSpPr>
        <p:spPr>
          <a:xfrm>
            <a:off x="1495802" y="228669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2200" b="1" i="0" u="none" strike="noStrike" kern="1200" cap="none" spc="0" normalizeH="0" baseline="0" noProof="0" dirty="0" smtClean="0">
                <a:ln>
                  <a:noFill/>
                </a:ln>
                <a:effectLst/>
                <a:uLnTx/>
                <a:uFillTx/>
                <a:latin typeface="FlandersArtSans-Medium" panose="00000600000000000000" pitchFamily="2" charset="0"/>
                <a:ea typeface="+mn-ea"/>
                <a:cs typeface="+mn-cs"/>
              </a:rPr>
              <a:t>1.1   Achtergrond en objectieven</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5" name="Text Placeholder 7"/>
          <p:cNvSpPr txBox="1">
            <a:spLocks/>
          </p:cNvSpPr>
          <p:nvPr/>
        </p:nvSpPr>
        <p:spPr>
          <a:xfrm>
            <a:off x="1495801" y="300677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2200" b="1" i="0" u="none" strike="noStrike" kern="1200" cap="none" spc="0" normalizeH="0" baseline="0" noProof="0" dirty="0" smtClean="0">
                <a:ln>
                  <a:noFill/>
                </a:ln>
                <a:effectLst/>
                <a:uLnTx/>
                <a:uFillTx/>
                <a:latin typeface="FlandersArtSans-Medium" panose="00000600000000000000" pitchFamily="2" charset="0"/>
                <a:ea typeface="+mn-ea"/>
                <a:cs typeface="+mn-cs"/>
              </a:rPr>
              <a:t>1.2   Methodologie</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6" name="Text Placeholder 8"/>
          <p:cNvSpPr txBox="1">
            <a:spLocks/>
          </p:cNvSpPr>
          <p:nvPr/>
        </p:nvSpPr>
        <p:spPr>
          <a:xfrm>
            <a:off x="1495801" y="372685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2200" b="1" i="0" u="none" strike="noStrike" kern="1200" cap="none" spc="0" normalizeH="0" baseline="0" noProof="0" dirty="0" smtClean="0">
                <a:ln>
                  <a:noFill/>
                </a:ln>
                <a:effectLst/>
                <a:uLnTx/>
                <a:uFillTx/>
                <a:latin typeface="FlandersArtSans-Medium" panose="00000600000000000000" pitchFamily="2" charset="0"/>
                <a:ea typeface="+mn-ea"/>
                <a:cs typeface="+mn-cs"/>
              </a:rPr>
              <a:t>1.3   Steekproef en responsanalyse</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7" name="Text Placeholder 9"/>
          <p:cNvSpPr txBox="1">
            <a:spLocks/>
          </p:cNvSpPr>
          <p:nvPr/>
        </p:nvSpPr>
        <p:spPr>
          <a:xfrm>
            <a:off x="1486277" y="4446931"/>
            <a:ext cx="4846632" cy="338554"/>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2200" b="1" i="0" u="none" strike="noStrike" kern="1200" cap="none" spc="0" normalizeH="0" baseline="0" noProof="0" dirty="0" smtClean="0">
                <a:ln>
                  <a:noFill/>
                </a:ln>
                <a:effectLst/>
                <a:uLnTx/>
                <a:uFillTx/>
                <a:latin typeface="FlandersArtSans-Medium" panose="00000600000000000000" pitchFamily="2" charset="0"/>
                <a:ea typeface="+mn-ea"/>
                <a:cs typeface="+mn-cs"/>
              </a:rPr>
              <a:t>1.4   Bemerkingen analyses</a:t>
            </a:r>
            <a:endParaRPr kumimoji="0" lang="en-US" sz="2200" b="1" i="0" u="none" strike="noStrike" kern="1200" cap="none" spc="0" normalizeH="0" baseline="0" noProof="0" dirty="0">
              <a:ln>
                <a:noFill/>
              </a:ln>
              <a:effectLst/>
              <a:uLnTx/>
              <a:uFillTx/>
              <a:latin typeface="FlandersArtSans-Medium" panose="00000600000000000000" pitchFamily="2" charset="0"/>
              <a:ea typeface="+mn-ea"/>
              <a:cs typeface="+mn-cs"/>
            </a:endParaRPr>
          </a:p>
        </p:txBody>
      </p:sp>
      <p:sp>
        <p:nvSpPr>
          <p:cNvPr id="8" name="Text Placeholder 6"/>
          <p:cNvSpPr txBox="1">
            <a:spLocks/>
          </p:cNvSpPr>
          <p:nvPr/>
        </p:nvSpPr>
        <p:spPr bwMode="auto">
          <a:xfrm>
            <a:off x="926008" y="1345122"/>
            <a:ext cx="4846632"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66700" indent="-266700" algn="l" rtl="0" eaLnBrk="1" fontAlgn="base" hangingPunct="1">
              <a:spcBef>
                <a:spcPct val="20000"/>
              </a:spcBef>
              <a:spcAft>
                <a:spcPct val="0"/>
              </a:spcAft>
              <a:buClr>
                <a:schemeClr val="tx1"/>
              </a:buClr>
              <a:buNone/>
              <a:defRPr sz="1600" b="1">
                <a:solidFill>
                  <a:srgbClr val="FC6800"/>
                </a:solidFill>
                <a:latin typeface="+mn-lt"/>
                <a:ea typeface="+mn-ea"/>
                <a:cs typeface="+mn-cs"/>
              </a:defRPr>
            </a:lvl1pPr>
            <a:lvl2pPr marL="180000" indent="-180000" algn="l" rtl="0" eaLnBrk="1" fontAlgn="base" hangingPunct="1">
              <a:spcBef>
                <a:spcPts val="432"/>
              </a:spcBef>
              <a:spcAft>
                <a:spcPct val="0"/>
              </a:spcAft>
              <a:buClr>
                <a:schemeClr val="tx1"/>
              </a:buClr>
              <a:buFontTx/>
              <a:buChar char="•"/>
              <a:tabLst>
                <a:tab pos="0" algn="l"/>
                <a:tab pos="174625" algn="l"/>
                <a:tab pos="363538" algn="l"/>
                <a:tab pos="895350" algn="l"/>
                <a:tab pos="1162050" algn="l"/>
                <a:tab pos="1428750" algn="l"/>
                <a:tab pos="1695450" algn="l"/>
                <a:tab pos="1981200" algn="l"/>
                <a:tab pos="2247900" algn="l"/>
              </a:tabLst>
              <a:defRPr lang="nl-NL" sz="1600" kern="1200" dirty="0" smtClean="0">
                <a:solidFill>
                  <a:srgbClr val="FC6800"/>
                </a:solidFill>
                <a:latin typeface="Tahoma" pitchFamily="34" charset="0"/>
                <a:ea typeface="+mn-ea"/>
                <a:cs typeface="+mn-cs"/>
              </a:defRPr>
            </a:lvl2pPr>
            <a:lvl3pPr marL="360000" indent="-273050" algn="l" rtl="0" eaLnBrk="1" fontAlgn="base" hangingPunct="1">
              <a:spcBef>
                <a:spcPct val="20000"/>
              </a:spcBef>
              <a:spcAft>
                <a:spcPct val="0"/>
              </a:spcAft>
              <a:buClr>
                <a:schemeClr val="tx1"/>
              </a:buClr>
              <a:buFont typeface="Arial" pitchFamily="34" charset="0"/>
              <a:buChar char="-"/>
              <a:defRPr sz="1600">
                <a:solidFill>
                  <a:srgbClr val="EBEEEE"/>
                </a:solidFill>
                <a:latin typeface="+mn-lt"/>
              </a:defRPr>
            </a:lvl3pPr>
            <a:lvl4pPr marL="1879600" indent="-266700" algn="l" rtl="0" eaLnBrk="1" fontAlgn="base" hangingPunct="1">
              <a:spcBef>
                <a:spcPct val="20000"/>
              </a:spcBef>
              <a:spcAft>
                <a:spcPct val="0"/>
              </a:spcAft>
              <a:buClr>
                <a:schemeClr val="tx1"/>
              </a:buClr>
              <a:buChar char="•"/>
              <a:defRPr sz="1400">
                <a:solidFill>
                  <a:schemeClr val="bg2"/>
                </a:solidFill>
                <a:latin typeface="+mn-lt"/>
              </a:defRPr>
            </a:lvl4pPr>
            <a:lvl5pPr marL="3332163" indent="-508000" algn="l" rtl="0" eaLnBrk="1" fontAlgn="base" hangingPunct="1">
              <a:spcBef>
                <a:spcPct val="20000"/>
              </a:spcBef>
              <a:spcAft>
                <a:spcPct val="0"/>
              </a:spcAft>
              <a:buFont typeface="Wingdings" pitchFamily="2" charset="2"/>
              <a:buChar char="§"/>
              <a:defRPr sz="2000">
                <a:solidFill>
                  <a:srgbClr val="EBEEEE"/>
                </a:solidFill>
                <a:latin typeface="+mn-lt"/>
              </a:defRPr>
            </a:lvl5pPr>
            <a:lvl6pPr marL="3789363" indent="-508000" algn="l" rtl="0" eaLnBrk="1" fontAlgn="base" hangingPunct="1">
              <a:spcBef>
                <a:spcPct val="20000"/>
              </a:spcBef>
              <a:spcAft>
                <a:spcPct val="0"/>
              </a:spcAft>
              <a:buFont typeface="Wingdings" pitchFamily="2" charset="2"/>
              <a:buChar char="§"/>
              <a:defRPr sz="2000">
                <a:solidFill>
                  <a:schemeClr val="tx1"/>
                </a:solidFill>
                <a:latin typeface="+mn-lt"/>
              </a:defRPr>
            </a:lvl6pPr>
            <a:lvl7pPr marL="4246563" indent="-508000" algn="l" rtl="0" eaLnBrk="1" fontAlgn="base" hangingPunct="1">
              <a:spcBef>
                <a:spcPct val="20000"/>
              </a:spcBef>
              <a:spcAft>
                <a:spcPct val="0"/>
              </a:spcAft>
              <a:buFont typeface="Wingdings" pitchFamily="2" charset="2"/>
              <a:buChar char="§"/>
              <a:defRPr sz="2000">
                <a:solidFill>
                  <a:schemeClr val="tx1"/>
                </a:solidFill>
                <a:latin typeface="+mn-lt"/>
              </a:defRPr>
            </a:lvl7pPr>
            <a:lvl8pPr marL="4703763" indent="-508000" algn="l" rtl="0" eaLnBrk="1" fontAlgn="base" hangingPunct="1">
              <a:spcBef>
                <a:spcPct val="20000"/>
              </a:spcBef>
              <a:spcAft>
                <a:spcPct val="0"/>
              </a:spcAft>
              <a:buFont typeface="Wingdings" pitchFamily="2" charset="2"/>
              <a:buChar char="§"/>
              <a:defRPr sz="2000">
                <a:solidFill>
                  <a:schemeClr val="tx1"/>
                </a:solidFill>
                <a:latin typeface="+mn-lt"/>
              </a:defRPr>
            </a:lvl8pPr>
            <a:lvl9pPr marL="5160963" indent="-508000" algn="l" rtl="0" eaLnBrk="1" fontAlgn="base" hangingPunct="1">
              <a:spcBef>
                <a:spcPct val="20000"/>
              </a:spcBef>
              <a:spcAft>
                <a:spcPct val="0"/>
              </a:spcAft>
              <a:buFont typeface="Wingdings" pitchFamily="2" charset="2"/>
              <a:buChar char="§"/>
              <a:defRPr sz="2000">
                <a:solidFill>
                  <a:schemeClr val="tx1"/>
                </a:solidFill>
                <a:latin typeface="+mn-lt"/>
              </a:defRPr>
            </a:lvl9pPr>
          </a:lstStyle>
          <a:p>
            <a:r>
              <a:rPr lang="nl-BE" sz="3200" dirty="0" smtClean="0">
                <a:solidFill>
                  <a:schemeClr val="tx1"/>
                </a:solidFill>
              </a:rPr>
              <a:t>Opzet onderzoek</a:t>
            </a:r>
            <a:endParaRPr lang="en-US" sz="3200" dirty="0">
              <a:solidFill>
                <a:schemeClr val="tx1"/>
              </a:solidFill>
            </a:endParaRPr>
          </a:p>
        </p:txBody>
      </p:sp>
    </p:spTree>
    <p:extLst>
      <p:ext uri="{BB962C8B-B14F-4D97-AF65-F5344CB8AC3E}">
        <p14:creationId xmlns="" xmlns:p14="http://schemas.microsoft.com/office/powerpoint/2010/main" val="2796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7301999"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geluidshinder</a:t>
            </a:r>
            <a:r>
              <a:rPr lang="nl-BE" sz="2700" b="1" dirty="0" smtClean="0">
                <a:solidFill>
                  <a:srgbClr val="6D8B2B"/>
                </a:solidFill>
                <a:latin typeface="Arial" pitchFamily="34" charset="0"/>
                <a:cs typeface="Arial" pitchFamily="34" charset="0"/>
              </a:rPr>
              <a:t> per subcategorie (II)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826852" y="5054835"/>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11" name="Tabel 10"/>
          <p:cNvGraphicFramePr>
            <a:graphicFrameLocks noGrp="1"/>
          </p:cNvGraphicFramePr>
          <p:nvPr/>
        </p:nvGraphicFramePr>
        <p:xfrm>
          <a:off x="818930" y="1634242"/>
          <a:ext cx="7751140" cy="3155452"/>
        </p:xfrm>
        <a:graphic>
          <a:graphicData uri="http://schemas.openxmlformats.org/drawingml/2006/table">
            <a:tbl>
              <a:tblPr/>
              <a:tblGrid>
                <a:gridCol w="3068972"/>
                <a:gridCol w="448895"/>
                <a:gridCol w="448895"/>
                <a:gridCol w="448895"/>
                <a:gridCol w="448895"/>
                <a:gridCol w="448895"/>
                <a:gridCol w="448895"/>
                <a:gridCol w="474714"/>
                <a:gridCol w="519685"/>
                <a:gridCol w="474714"/>
                <a:gridCol w="519685"/>
              </a:tblGrid>
              <a:tr h="222902">
                <a:tc>
                  <a:txBody>
                    <a:bodyPr/>
                    <a:lstStyle/>
                    <a:p>
                      <a:pPr marL="46990">
                        <a:spcAft>
                          <a:spcPts val="0"/>
                        </a:spcAft>
                      </a:pPr>
                      <a:r>
                        <a:rPr lang="nl-BE" sz="1000" b="1" dirty="0">
                          <a:solidFill>
                            <a:srgbClr val="FFFFFF"/>
                          </a:solidFill>
                          <a:latin typeface="Arial"/>
                          <a:ea typeface="Times New Roman"/>
                          <a:cs typeface="Times New Roman"/>
                        </a:rPr>
                        <a:t>Bronnen van geluidshinder</a:t>
                      </a:r>
                      <a:endParaRPr lang="nl-BE" sz="10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22902">
                <a:tc>
                  <a:txBody>
                    <a:bodyPr/>
                    <a:lstStyle/>
                    <a:p>
                      <a:pPr marL="46990">
                        <a:lnSpc>
                          <a:spcPts val="1200"/>
                        </a:lnSpc>
                        <a:spcAft>
                          <a:spcPts val="0"/>
                        </a:spcAft>
                      </a:pPr>
                      <a:endParaRPr lang="nl-BE" sz="10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460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45192">
                <a:tc>
                  <a:txBody>
                    <a:bodyPr/>
                    <a:lstStyle/>
                    <a:p>
                      <a:pPr marL="46990">
                        <a:lnSpc>
                          <a:spcPct val="150000"/>
                        </a:lnSpc>
                        <a:spcAft>
                          <a:spcPts val="600"/>
                        </a:spcAft>
                      </a:pPr>
                      <a:r>
                        <a:rPr lang="nl-BE" sz="1100" b="1" u="sng" cap="small" dirty="0">
                          <a:latin typeface="Arial"/>
                          <a:ea typeface="Times New Roman"/>
                          <a:cs typeface="Times New Roman"/>
                        </a:rPr>
                        <a:t>Landbouw</a:t>
                      </a:r>
                      <a:endParaRPr lang="nl-BE" sz="1100" dirty="0">
                        <a:latin typeface="Times New Roman"/>
                        <a:ea typeface="Times New Roman"/>
                        <a:cs typeface="Times New Roman"/>
                      </a:endParaRPr>
                    </a:p>
                  </a:txBody>
                  <a:tcPr marL="40852" marR="40852"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indent="-14605" algn="r">
                        <a:lnSpc>
                          <a:spcPct val="150000"/>
                        </a:lnSpc>
                        <a:spcAft>
                          <a:spcPts val="0"/>
                        </a:spcAft>
                      </a:pPr>
                      <a:endParaRPr lang="nl-BE" sz="900" dirty="0">
                        <a:latin typeface="Arial"/>
                        <a:ea typeface="Times New Roman"/>
                        <a:cs typeface="Times New Roman"/>
                      </a:endParaRPr>
                    </a:p>
                  </a:txBody>
                  <a:tcPr marL="40852" marR="40852"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Landbouwwerktuigen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248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4,6</a:t>
                      </a:r>
                      <a:r>
                        <a:rPr lang="nl-BE" sz="900" baseline="30000" dirty="0">
                          <a:solidFill>
                            <a:srgbClr val="FF0000"/>
                          </a:solidFill>
                          <a:latin typeface="Arial"/>
                          <a:ea typeface="Times New Roman"/>
                          <a:cs typeface="Times New Roman"/>
                        </a:rPr>
                        <a:t>0123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Vee (vb. koeien, schapen, pluimvee, ...)</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45192">
                <a:tc>
                  <a:txBody>
                    <a:bodyPr/>
                    <a:lstStyle/>
                    <a:p>
                      <a:pPr marL="46990">
                        <a:lnSpc>
                          <a:spcPct val="150000"/>
                        </a:lnSpc>
                        <a:spcAft>
                          <a:spcPts val="0"/>
                        </a:spcAft>
                      </a:pPr>
                      <a:r>
                        <a:rPr lang="nl-BE" sz="1000" b="1" dirty="0">
                          <a:latin typeface="Arial"/>
                          <a:ea typeface="Times New Roman"/>
                          <a:cs typeface="Times New Roman"/>
                        </a:rPr>
                        <a:t>Geluid van ventilatoren van stallen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45192">
                <a:tc>
                  <a:txBody>
                    <a:bodyPr/>
                    <a:lstStyle/>
                    <a:p>
                      <a:pPr marL="46990">
                        <a:lnSpc>
                          <a:spcPct val="150000"/>
                        </a:lnSpc>
                        <a:spcAft>
                          <a:spcPts val="600"/>
                        </a:spcAft>
                      </a:pPr>
                      <a:r>
                        <a:rPr lang="nl-BE" sz="1100" b="1" u="sng" cap="small" dirty="0">
                          <a:latin typeface="Arial"/>
                          <a:ea typeface="Times New Roman"/>
                          <a:cs typeface="Times New Roman"/>
                        </a:rPr>
                        <a:t>Buren</a:t>
                      </a:r>
                      <a:endParaRPr lang="nl-BE" sz="1100" dirty="0">
                        <a:latin typeface="Times New Roman"/>
                        <a:ea typeface="Times New Roman"/>
                        <a:cs typeface="Times New Roman"/>
                      </a:endParaRPr>
                    </a:p>
                  </a:txBody>
                  <a:tcPr marL="40852" marR="40852" marT="0" marB="0" anchor="b">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Spelende kinderen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a:t>
                      </a:r>
                      <a:r>
                        <a:rPr lang="nl-BE" sz="900" baseline="30000" dirty="0">
                          <a:solidFill>
                            <a:srgbClr val="008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3,0</a:t>
                      </a:r>
                      <a:r>
                        <a:rPr lang="nl-BE" sz="900" baseline="30000" dirty="0">
                          <a:solidFill>
                            <a:srgbClr val="008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Huisdieren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285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370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451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7,0</a:t>
                      </a:r>
                      <a:r>
                        <a:rPr lang="nl-BE" sz="900" baseline="30000" dirty="0">
                          <a:solidFill>
                            <a:srgbClr val="008000"/>
                          </a:solidFill>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397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45192">
                <a:tc>
                  <a:txBody>
                    <a:bodyPr/>
                    <a:lstStyle/>
                    <a:p>
                      <a:pPr marL="46990">
                        <a:lnSpc>
                          <a:spcPct val="150000"/>
                        </a:lnSpc>
                        <a:spcAft>
                          <a:spcPts val="0"/>
                        </a:spcAft>
                      </a:pPr>
                      <a:r>
                        <a:rPr lang="nl-BE" sz="1000" b="1" dirty="0">
                          <a:latin typeface="Arial"/>
                          <a:ea typeface="Times New Roman"/>
                          <a:cs typeface="Times New Roman"/>
                        </a:rPr>
                        <a:t>Doe-het-zelf activiteiten</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3,4</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3,5</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4,8</a:t>
                      </a:r>
                      <a:r>
                        <a:rPr lang="nl-BE" sz="900" baseline="30000" dirty="0">
                          <a:solidFill>
                            <a:srgbClr val="FF0000"/>
                          </a:solidFill>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Tuinonderhoud (grasmachines, ...)</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239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45192">
                <a:tc>
                  <a:txBody>
                    <a:bodyPr/>
                    <a:lstStyle/>
                    <a:p>
                      <a:pPr marL="46990">
                        <a:lnSpc>
                          <a:spcPct val="150000"/>
                        </a:lnSpc>
                        <a:spcAft>
                          <a:spcPts val="0"/>
                        </a:spcAft>
                      </a:pPr>
                      <a:r>
                        <a:rPr lang="nl-BE" sz="1000" b="1" dirty="0">
                          <a:latin typeface="Arial"/>
                          <a:ea typeface="Times New Roman"/>
                          <a:cs typeface="Times New Roman"/>
                        </a:rPr>
                        <a:t>Muziek of TV (uitgezonderd horeca)</a:t>
                      </a:r>
                      <a:endParaRPr lang="nl-BE" sz="1000" dirty="0">
                        <a:latin typeface="Times New Roman"/>
                        <a:ea typeface="Times New Roman"/>
                        <a:cs typeface="Times New Roman"/>
                      </a:endParaRPr>
                    </a:p>
                  </a:txBody>
                  <a:tcPr marL="40852" marR="40852"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45192">
                <a:tc>
                  <a:txBody>
                    <a:bodyPr/>
                    <a:lstStyle/>
                    <a:p>
                      <a:pPr marL="46990">
                        <a:lnSpc>
                          <a:spcPct val="150000"/>
                        </a:lnSpc>
                        <a:spcAft>
                          <a:spcPts val="0"/>
                        </a:spcAft>
                      </a:pPr>
                      <a:r>
                        <a:rPr lang="nl-BE" sz="1000" b="1" dirty="0">
                          <a:latin typeface="Arial"/>
                          <a:ea typeface="Times New Roman"/>
                          <a:cs typeface="Times New Roman"/>
                        </a:rPr>
                        <a:t>Verwarmings- of airco-installaties</a:t>
                      </a:r>
                      <a:endParaRPr lang="nl-BE" sz="1000" dirty="0">
                        <a:latin typeface="Times New Roman"/>
                        <a:ea typeface="Times New Roman"/>
                        <a:cs typeface="Times New Roman"/>
                      </a:endParaRPr>
                    </a:p>
                  </a:txBody>
                  <a:tcPr marL="40852" marR="40852"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2901756"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Slaapverstoring</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7" name="Object 118"/>
          <p:cNvGraphicFramePr>
            <a:graphicFrameLocks noChangeAspect="1"/>
          </p:cNvGraphicFramePr>
          <p:nvPr/>
        </p:nvGraphicFramePr>
        <p:xfrm>
          <a:off x="1517516" y="1079768"/>
          <a:ext cx="6873638" cy="3005847"/>
        </p:xfrm>
        <a:graphic>
          <a:graphicData uri="http://schemas.openxmlformats.org/drawingml/2006/chart">
            <c:chart xmlns:c="http://schemas.openxmlformats.org/drawingml/2006/chart" xmlns:r="http://schemas.openxmlformats.org/officeDocument/2006/relationships" r:id="rId2"/>
          </a:graphicData>
        </a:graphic>
      </p:graphicFrame>
      <p:sp>
        <p:nvSpPr>
          <p:cNvPr id="39939" name="Rectangle 3"/>
          <p:cNvSpPr>
            <a:spLocks noChangeArrowheads="1"/>
          </p:cNvSpPr>
          <p:nvPr/>
        </p:nvSpPr>
        <p:spPr bwMode="auto">
          <a:xfrm>
            <a:off x="1819072" y="4055823"/>
            <a:ext cx="440663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539750" algn="l"/>
                <a:tab pos="5221288" algn="r"/>
              </a:tabLst>
            </a:pPr>
            <a:r>
              <a:rPr kumimoji="0" lang="nl-BE" sz="8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Geen antwoord: straatverkeer=0,6%, Buren=1,3%, Luchtvaart=1,1%, treinverkeer=1,4%</a:t>
            </a: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 name="Tabel 8"/>
          <p:cNvGraphicFramePr>
            <a:graphicFrameLocks noGrp="1"/>
          </p:cNvGraphicFramePr>
          <p:nvPr/>
        </p:nvGraphicFramePr>
        <p:xfrm>
          <a:off x="1314975" y="4480690"/>
          <a:ext cx="6058590" cy="1443451"/>
        </p:xfrm>
        <a:graphic>
          <a:graphicData uri="http://schemas.openxmlformats.org/drawingml/2006/table">
            <a:tbl>
              <a:tblPr/>
              <a:tblGrid>
                <a:gridCol w="1555869"/>
                <a:gridCol w="443874"/>
                <a:gridCol w="444534"/>
                <a:gridCol w="447832"/>
                <a:gridCol w="447172"/>
                <a:gridCol w="447832"/>
                <a:gridCol w="447172"/>
                <a:gridCol w="447832"/>
                <a:gridCol w="449151"/>
                <a:gridCol w="447832"/>
                <a:gridCol w="479490"/>
              </a:tblGrid>
              <a:tr h="232572">
                <a:tc>
                  <a:txBody>
                    <a:bodyPr/>
                    <a:lstStyle/>
                    <a:p>
                      <a:pPr marL="46990">
                        <a:spcAft>
                          <a:spcPts val="0"/>
                        </a:spcAft>
                      </a:pP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197002">
                <a:tc>
                  <a:txBody>
                    <a:bodyPr/>
                    <a:lstStyle/>
                    <a:p>
                      <a:pPr marL="46990">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316161">
                <a:tc>
                  <a:txBody>
                    <a:bodyPr/>
                    <a:lstStyle/>
                    <a:p>
                      <a:pPr marL="46990">
                        <a:lnSpc>
                          <a:spcPts val="1200"/>
                        </a:lnSpc>
                        <a:spcAft>
                          <a:spcPts val="0"/>
                        </a:spcAft>
                      </a:pPr>
                      <a:r>
                        <a:rPr lang="nl-BE" sz="900" b="1" dirty="0">
                          <a:latin typeface="Arial"/>
                          <a:ea typeface="Times New Roman"/>
                          <a:cs typeface="Times New Roman"/>
                        </a:rPr>
                        <a:t>Straatverkeer</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1.367</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1.418</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27,4</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1.254</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23,1</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1.346</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25,7</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32572">
                <a:tc>
                  <a:txBody>
                    <a:bodyPr/>
                    <a:lstStyle/>
                    <a:p>
                      <a:pPr marL="46990">
                        <a:lnSpc>
                          <a:spcPts val="1200"/>
                        </a:lnSpc>
                        <a:spcAft>
                          <a:spcPts val="0"/>
                        </a:spcAft>
                      </a:pPr>
                      <a:r>
                        <a:rPr lang="nl-BE" sz="900" b="1" dirty="0">
                          <a:latin typeface="Arial"/>
                          <a:ea typeface="Times New Roman"/>
                          <a:cs typeface="Times New Roman"/>
                        </a:rPr>
                        <a:t>Buren</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670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793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794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16,3</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2572">
                <a:tc>
                  <a:txBody>
                    <a:bodyPr/>
                    <a:lstStyle/>
                    <a:p>
                      <a:pPr marL="46990">
                        <a:lnSpc>
                          <a:spcPts val="1200"/>
                        </a:lnSpc>
                        <a:spcAft>
                          <a:spcPts val="0"/>
                        </a:spcAft>
                      </a:pPr>
                      <a:r>
                        <a:rPr lang="nl-BE" sz="900" b="1" dirty="0">
                          <a:latin typeface="Arial"/>
                          <a:ea typeface="Times New Roman"/>
                          <a:cs typeface="Times New Roman"/>
                        </a:rPr>
                        <a:t>Luchtvaart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465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5,2</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6,7</a:t>
                      </a:r>
                      <a:r>
                        <a:rPr lang="nl-BE" sz="900" baseline="30000" dirty="0">
                          <a:solidFill>
                            <a:srgbClr val="00B050"/>
                          </a:solidFill>
                          <a:latin typeface="Arial"/>
                          <a:ea typeface="Times New Roman"/>
                          <a:cs typeface="Times New Roman"/>
                        </a:rPr>
                        <a:t>12</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2572">
                <a:tc>
                  <a:txBody>
                    <a:bodyPr/>
                    <a:lstStyle/>
                    <a:p>
                      <a:pPr marL="46990">
                        <a:lnSpc>
                          <a:spcPts val="1200"/>
                        </a:lnSpc>
                        <a:spcAft>
                          <a:spcPts val="0"/>
                        </a:spcAft>
                      </a:pPr>
                      <a:r>
                        <a:rPr lang="nl-BE" sz="900" b="1" dirty="0">
                          <a:latin typeface="Arial"/>
                          <a:ea typeface="Times New Roman"/>
                          <a:cs typeface="Times New Roman"/>
                        </a:rPr>
                        <a:t>Treinverkeer</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3,8</a:t>
                      </a:r>
                      <a:r>
                        <a:rPr lang="nl-BE" sz="900" baseline="30000" dirty="0">
                          <a:solidFill>
                            <a:srgbClr val="00B05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r>
            </a:tbl>
          </a:graphicData>
        </a:graphic>
      </p:graphicFrame>
      <p:sp>
        <p:nvSpPr>
          <p:cNvPr id="11" name="Rectangle 1"/>
          <p:cNvSpPr>
            <a:spLocks noChangeArrowheads="1"/>
          </p:cNvSpPr>
          <p:nvPr/>
        </p:nvSpPr>
        <p:spPr bwMode="auto">
          <a:xfrm>
            <a:off x="3297677" y="6017873"/>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132589"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“Geluidskaarten”</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5" name="Rectangle 3"/>
          <p:cNvSpPr>
            <a:spLocks noChangeArrowheads="1"/>
          </p:cNvSpPr>
          <p:nvPr/>
        </p:nvSpPr>
        <p:spPr bwMode="auto">
          <a:xfrm>
            <a:off x="53975" y="6038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06340" y="1019908"/>
            <a:ext cx="8623360" cy="5658582"/>
          </a:xfrm>
          <a:prstGeom prst="rect">
            <a:avLst/>
          </a:prstGeom>
          <a:noFill/>
          <a:ln w="9525">
            <a:noFill/>
            <a:miter lim="800000"/>
            <a:headEnd/>
            <a:tailEnd/>
          </a:ln>
        </p:spPr>
      </p:pic>
      <p:sp>
        <p:nvSpPr>
          <p:cNvPr id="10" name="Rechthoek 9"/>
          <p:cNvSpPr/>
          <p:nvPr/>
        </p:nvSpPr>
        <p:spPr>
          <a:xfrm>
            <a:off x="485210" y="1095079"/>
            <a:ext cx="5772594" cy="29997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nl-BE" sz="1200" b="1" dirty="0" smtClean="0">
                <a:solidFill>
                  <a:srgbClr val="6D8B2B"/>
                </a:solidFill>
                <a:latin typeface="Arial" pitchFamily="34" charset="0"/>
                <a:cs typeface="Arial" pitchFamily="34" charset="0"/>
              </a:rPr>
              <a:t>Geluidshinder in Vlaanderen door verkeer en vervoer</a:t>
            </a:r>
            <a:endParaRPr lang="nl-BE" sz="1200" b="1" dirty="0">
              <a:solidFill>
                <a:srgbClr val="6D8B2B"/>
              </a:solidFill>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132589"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“Geluidskaarten”</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5" name="Rectangle 3"/>
          <p:cNvSpPr>
            <a:spLocks noChangeArrowheads="1"/>
          </p:cNvSpPr>
          <p:nvPr/>
        </p:nvSpPr>
        <p:spPr bwMode="auto">
          <a:xfrm>
            <a:off x="53975" y="6038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52425" y="990599"/>
            <a:ext cx="8688247" cy="5719763"/>
          </a:xfrm>
          <a:prstGeom prst="rect">
            <a:avLst/>
          </a:prstGeom>
          <a:noFill/>
          <a:ln w="9525">
            <a:noFill/>
            <a:miter lim="800000"/>
            <a:headEnd/>
            <a:tailEnd/>
          </a:ln>
        </p:spPr>
      </p:pic>
      <p:sp>
        <p:nvSpPr>
          <p:cNvPr id="12" name="Rechthoek 11"/>
          <p:cNvSpPr/>
          <p:nvPr/>
        </p:nvSpPr>
        <p:spPr>
          <a:xfrm>
            <a:off x="457991" y="1087644"/>
            <a:ext cx="5772594" cy="29997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nl-BE" sz="1200" b="1" dirty="0" smtClean="0">
                <a:solidFill>
                  <a:srgbClr val="6D8B2B"/>
                </a:solidFill>
                <a:latin typeface="Arial" pitchFamily="34" charset="0"/>
                <a:cs typeface="Arial" pitchFamily="34" charset="0"/>
              </a:rPr>
              <a:t>Geluidshinder in Vlaanderen door bedrijven en industrie</a:t>
            </a:r>
            <a:endParaRPr lang="nl-BE" sz="1200" b="1" dirty="0">
              <a:solidFill>
                <a:srgbClr val="6D8B2B"/>
              </a:solidFill>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142852"/>
            <a:ext cx="8083550" cy="946150"/>
          </a:xfrm>
        </p:spPr>
        <p:txBody>
          <a:bodyPr/>
          <a:lstStyle/>
          <a:p>
            <a:pPr algn="ctr"/>
            <a:r>
              <a:rPr lang="nl-BE" sz="4000" dirty="0" smtClean="0">
                <a:solidFill>
                  <a:schemeClr val="bg1"/>
                </a:solidFill>
              </a:rPr>
              <a:t>Geurhinder</a:t>
            </a:r>
            <a:endParaRPr lang="en-US" sz="4000" dirty="0">
              <a:solidFill>
                <a:schemeClr val="bg1"/>
              </a:solidFill>
            </a:endParaRPr>
          </a:p>
        </p:txBody>
      </p:sp>
    </p:spTree>
    <p:extLst>
      <p:ext uri="{BB962C8B-B14F-4D97-AF65-F5344CB8AC3E}">
        <p14:creationId xmlns="" xmlns:p14="http://schemas.microsoft.com/office/powerpoint/2010/main" val="1199780912"/>
      </p:ext>
    </p:extLst>
  </p:cSld>
  <p:clrMapOvr>
    <a:masterClrMapping/>
  </p:clrMapOvr>
  <p:transition spd="slow">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55898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geurhinder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0" name="Grafiek 9"/>
          <p:cNvGraphicFramePr>
            <a:graphicFrameLocks noChangeAspect="1"/>
          </p:cNvGraphicFramePr>
          <p:nvPr/>
        </p:nvGraphicFramePr>
        <p:xfrm>
          <a:off x="1302533" y="1641658"/>
          <a:ext cx="6959925" cy="32610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437981"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geurhinder laatste twee jaar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7" name="Grafiek 6"/>
          <p:cNvGraphicFramePr>
            <a:graphicFrameLocks noChangeAspect="1"/>
          </p:cNvGraphicFramePr>
          <p:nvPr/>
        </p:nvGraphicFramePr>
        <p:xfrm>
          <a:off x="856034" y="1653703"/>
          <a:ext cx="7023484" cy="2908570"/>
        </p:xfrm>
        <a:graphic>
          <a:graphicData uri="http://schemas.openxmlformats.org/drawingml/2006/chart">
            <c:chart xmlns:c="http://schemas.openxmlformats.org/drawingml/2006/chart" xmlns:r="http://schemas.openxmlformats.org/officeDocument/2006/relationships" r:id="rId2"/>
          </a:graphicData>
        </a:graphic>
      </p:graphicFrame>
      <p:sp>
        <p:nvSpPr>
          <p:cNvPr id="38915" name="Rectangle 3"/>
          <p:cNvSpPr>
            <a:spLocks noChangeArrowheads="1"/>
          </p:cNvSpPr>
          <p:nvPr/>
        </p:nvSpPr>
        <p:spPr bwMode="auto">
          <a:xfrm>
            <a:off x="1595346" y="4778968"/>
            <a:ext cx="449417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Valide basis = 5.066; Geen antwoord = 3,4%</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707862"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Acties ondernomen i.v.m. geurhinder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0" name="Grafiek 9"/>
          <p:cNvGraphicFramePr>
            <a:graphicFrameLocks noChangeAspect="1"/>
          </p:cNvGraphicFramePr>
          <p:nvPr/>
        </p:nvGraphicFramePr>
        <p:xfrm>
          <a:off x="1401796" y="1184134"/>
          <a:ext cx="6420272" cy="4448175"/>
        </p:xfrm>
        <a:graphic>
          <a:graphicData uri="http://schemas.openxmlformats.org/drawingml/2006/chart">
            <c:chart xmlns:c="http://schemas.openxmlformats.org/drawingml/2006/chart" xmlns:r="http://schemas.openxmlformats.org/officeDocument/2006/relationships" r:id="rId2"/>
          </a:graphicData>
        </a:graphic>
      </p:graphicFrame>
      <p:sp>
        <p:nvSpPr>
          <p:cNvPr id="45057" name="Rectangle 1"/>
          <p:cNvSpPr>
            <a:spLocks noChangeArrowheads="1"/>
          </p:cNvSpPr>
          <p:nvPr/>
        </p:nvSpPr>
        <p:spPr bwMode="auto">
          <a:xfrm>
            <a:off x="1498059" y="5674569"/>
            <a:ext cx="9144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nl-BE" sz="1000" i="1" dirty="0" smtClean="0">
                <a:ea typeface="Times New Roman" pitchFamily="18" charset="0"/>
                <a:cs typeface="Arial" pitchFamily="34" charset="0"/>
              </a:rPr>
              <a:t>Basis:</a:t>
            </a:r>
            <a:r>
              <a:rPr kumimoji="0" lang="nl-BE" sz="1000" b="0" i="1" u="none" strike="noStrike" cap="none" normalizeH="0" baseline="0" dirty="0" smtClean="0">
                <a:ln>
                  <a:noFill/>
                </a:ln>
                <a:solidFill>
                  <a:schemeClr val="tx1"/>
                </a:solidFill>
                <a:effectLst/>
                <a:ea typeface="Times New Roman" pitchFamily="18" charset="0"/>
                <a:cs typeface="Arial" pitchFamily="34" charset="0"/>
              </a:rPr>
              <a:t> respondenten die minstens een actie ondernomen hebben i.v.m. geluidshinder (N=904)</a:t>
            </a:r>
            <a:r>
              <a:rPr kumimoji="0" lang="nl-BE" sz="1000" b="0" i="1" u="none" strike="noStrike" cap="none" normalizeH="0" baseline="0" dirty="0" smtClean="0">
                <a:ln>
                  <a:noFill/>
                </a:ln>
                <a:solidFill>
                  <a:schemeClr val="tx1"/>
                </a:solidFill>
                <a:effectLst/>
                <a:cs typeface="Arial" pitchFamily="34" charset="0"/>
              </a:rPr>
              <a:t> </a:t>
            </a: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63913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Hinderbronnen geur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2" name="Rectangle 2"/>
          <p:cNvSpPr>
            <a:spLocks noChangeArrowheads="1"/>
          </p:cNvSpPr>
          <p:nvPr/>
        </p:nvSpPr>
        <p:spPr bwMode="auto">
          <a:xfrm>
            <a:off x="1371601" y="4989652"/>
            <a:ext cx="11448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000" i="1" u="none" strike="noStrike" cap="none" normalizeH="0" baseline="0" dirty="0" smtClean="0" bmk="_Toc527107933">
                <a:ln>
                  <a:noFill/>
                </a:ln>
                <a:solidFill>
                  <a:schemeClr val="tx1"/>
                </a:solidFill>
                <a:effectLst/>
                <a:ea typeface="Times New Roman" pitchFamily="18" charset="0"/>
                <a:cs typeface="Arial" pitchFamily="34" charset="0"/>
              </a:rPr>
              <a:t>Valide</a:t>
            </a:r>
            <a:r>
              <a:rPr kumimoji="0" lang="nl-BE" sz="1000" i="1" u="none" strike="noStrike" cap="none" normalizeH="0" dirty="0" smtClean="0" bmk="_Toc527107933">
                <a:ln>
                  <a:noFill/>
                </a:ln>
                <a:solidFill>
                  <a:schemeClr val="tx1"/>
                </a:solidFill>
                <a:effectLst/>
                <a:ea typeface="Times New Roman" pitchFamily="18" charset="0"/>
                <a:cs typeface="Arial" pitchFamily="34" charset="0"/>
              </a:rPr>
              <a:t> basis 5.234</a:t>
            </a:r>
            <a:endParaRPr kumimoji="0" lang="nl-BE" sz="100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sz="1000" i="1" u="none" strike="noStrike" cap="none" normalizeH="0" baseline="0" dirty="0" smtClean="0">
              <a:ln>
                <a:noFill/>
              </a:ln>
              <a:solidFill>
                <a:schemeClr val="tx1"/>
              </a:solidFill>
              <a:effectLst/>
              <a:cs typeface="Arial" pitchFamily="34" charset="0"/>
            </a:endParaRPr>
          </a:p>
        </p:txBody>
      </p:sp>
      <p:graphicFrame>
        <p:nvGraphicFramePr>
          <p:cNvPr id="9" name="Object 118"/>
          <p:cNvGraphicFramePr>
            <a:graphicFrameLocks noChangeAspect="1"/>
          </p:cNvGraphicFramePr>
          <p:nvPr/>
        </p:nvGraphicFramePr>
        <p:xfrm>
          <a:off x="1050587" y="1575880"/>
          <a:ext cx="7387914" cy="3103123"/>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7656263"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(ernstige) geurhinder per categorie</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992222" y="5560666"/>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9" name="Tabel 8"/>
          <p:cNvGraphicFramePr>
            <a:graphicFrameLocks noGrp="1"/>
          </p:cNvGraphicFramePr>
          <p:nvPr/>
        </p:nvGraphicFramePr>
        <p:xfrm>
          <a:off x="1011675" y="1305436"/>
          <a:ext cx="6935822" cy="4082948"/>
        </p:xfrm>
        <a:graphic>
          <a:graphicData uri="http://schemas.openxmlformats.org/drawingml/2006/table">
            <a:tbl>
              <a:tblPr/>
              <a:tblGrid>
                <a:gridCol w="1622195"/>
                <a:gridCol w="528522"/>
                <a:gridCol w="527774"/>
                <a:gridCol w="528522"/>
                <a:gridCol w="528522"/>
                <a:gridCol w="528522"/>
                <a:gridCol w="528522"/>
                <a:gridCol w="528522"/>
                <a:gridCol w="544221"/>
                <a:gridCol w="526279"/>
                <a:gridCol w="544221"/>
              </a:tblGrid>
              <a:tr h="242873">
                <a:tc>
                  <a:txBody>
                    <a:bodyPr/>
                    <a:lstStyle/>
                    <a:p>
                      <a:pPr marL="46990">
                        <a:spcAft>
                          <a:spcPts val="0"/>
                        </a:spcAft>
                      </a:pP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hMerge="1">
                  <a:txBody>
                    <a:bodyPr/>
                    <a:lstStyle/>
                    <a:p>
                      <a:endParaRPr lang="nl-BE"/>
                    </a:p>
                  </a:txBody>
                  <a:tcPr/>
                </a:tc>
              </a:tr>
              <a:tr h="176190">
                <a:tc>
                  <a:txBody>
                    <a:bodyPr/>
                    <a:lstStyle/>
                    <a:p>
                      <a:pPr marL="46990">
                        <a:spcAft>
                          <a:spcPts val="0"/>
                        </a:spcAft>
                      </a:pP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c>
                  <a:txBody>
                    <a:bodyPr/>
                    <a:lstStyle/>
                    <a:p>
                      <a:pPr marL="45720" indent="-13335" algn="r">
                        <a:spcAft>
                          <a:spcPts val="0"/>
                        </a:spcAft>
                      </a:pPr>
                      <a:r>
                        <a:rPr lang="nl-BE" sz="8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6071" marR="66071" marT="0" marB="0" anchor="ctr">
                    <a:lnL>
                      <a:noFill/>
                    </a:lnL>
                    <a:lnR>
                      <a:noFill/>
                    </a:lnR>
                    <a:lnT>
                      <a:noFill/>
                    </a:lnT>
                    <a:lnB>
                      <a:noFill/>
                    </a:lnB>
                    <a:solidFill>
                      <a:srgbClr val="215868"/>
                    </a:solidFill>
                  </a:tcPr>
                </a:tc>
              </a:tr>
              <a:tr h="243813">
                <a:tc gridSpan="3">
                  <a:txBody>
                    <a:bodyPr/>
                    <a:lstStyle/>
                    <a:p>
                      <a:pPr>
                        <a:lnSpc>
                          <a:spcPts val="1200"/>
                        </a:lnSpc>
                        <a:spcAft>
                          <a:spcPts val="0"/>
                        </a:spcAft>
                      </a:pPr>
                      <a:r>
                        <a:rPr lang="nl-BE" sz="1100" b="1" u="sng" cap="small" dirty="0">
                          <a:latin typeface="Arial" pitchFamily="34" charset="0"/>
                          <a:ea typeface="Times New Roman"/>
                          <a:cs typeface="Arial" pitchFamily="34" charset="0"/>
                        </a:rPr>
                        <a:t>Ernstig </a:t>
                      </a:r>
                      <a:r>
                        <a:rPr lang="nl-BE" sz="1100" b="1" u="sng" cap="small" dirty="0" smtClean="0">
                          <a:latin typeface="Arial" pitchFamily="34" charset="0"/>
                          <a:ea typeface="Times New Roman"/>
                          <a:cs typeface="Arial" pitchFamily="34" charset="0"/>
                        </a:rPr>
                        <a:t>tot extreem </a:t>
                      </a:r>
                      <a:r>
                        <a:rPr lang="nl-BE" sz="1100" b="1" u="sng" cap="small" dirty="0">
                          <a:latin typeface="Arial" pitchFamily="34" charset="0"/>
                          <a:ea typeface="Times New Roman"/>
                          <a:cs typeface="Arial" pitchFamily="34" charset="0"/>
                        </a:rPr>
                        <a:t>gehinderd</a:t>
                      </a:r>
                      <a:endParaRPr lang="nl-BE" sz="11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hMerge="1">
                  <a:txBody>
                    <a:bodyPr/>
                    <a:lstStyle/>
                    <a:p>
                      <a:endParaRPr lang="nl-BE"/>
                    </a:p>
                  </a:txBody>
                  <a:tcPr/>
                </a:tc>
                <a:tc hMerge="1">
                  <a:txBody>
                    <a:bodyPr/>
                    <a:lstStyle/>
                    <a:p>
                      <a:endParaRPr lang="nl-BE"/>
                    </a:p>
                  </a:txBody>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Buren</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111</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205</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4,1</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245</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4,5</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277</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4,9</a:t>
                      </a:r>
                      <a:r>
                        <a:rPr lang="nl-BE" sz="900" baseline="30000" dirty="0">
                          <a:solidFill>
                            <a:srgbClr val="FF0000"/>
                          </a:solidFill>
                          <a:latin typeface="Arial" pitchFamily="34" charset="0"/>
                          <a:ea typeface="Times New Roman"/>
                          <a:cs typeface="Arial" pitchFamily="34" charset="0"/>
                        </a:rPr>
                        <a:t>0</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321</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5,4</a:t>
                      </a:r>
                      <a:r>
                        <a:rPr lang="nl-BE" sz="900" baseline="30000" dirty="0">
                          <a:solidFill>
                            <a:srgbClr val="FF0000"/>
                          </a:solidFill>
                          <a:latin typeface="Arial" pitchFamily="34" charset="0"/>
                          <a:ea typeface="Times New Roman"/>
                          <a:cs typeface="Arial" pitchFamily="34" charset="0"/>
                        </a:rPr>
                        <a:t>01</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Verkeer en Vervoer</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155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5,1</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175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3,6</a:t>
                      </a:r>
                      <a:r>
                        <a:rPr lang="nl-BE" sz="900" baseline="30000" dirty="0">
                          <a:solidFill>
                            <a:srgbClr val="008000"/>
                          </a:solidFill>
                          <a:latin typeface="Arial" pitchFamily="34" charset="0"/>
                          <a:ea typeface="Times New Roman"/>
                          <a:cs typeface="Arial" pitchFamily="34" charset="0"/>
                        </a:rPr>
                        <a:t>0</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231</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142</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2,6</a:t>
                      </a:r>
                      <a:r>
                        <a:rPr lang="nl-BE" sz="900" baseline="30000" dirty="0">
                          <a:solidFill>
                            <a:srgbClr val="008000"/>
                          </a:solidFill>
                          <a:latin typeface="Arial" pitchFamily="34" charset="0"/>
                          <a:ea typeface="Times New Roman"/>
                          <a:cs typeface="Arial" pitchFamily="34" charset="0"/>
                        </a:rPr>
                        <a:t>012</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189</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3,5</a:t>
                      </a:r>
                      <a:r>
                        <a:rPr lang="nl-BE" sz="900" baseline="30000" dirty="0">
                          <a:solidFill>
                            <a:srgbClr val="00B050"/>
                          </a:solidFill>
                          <a:latin typeface="Arial" pitchFamily="34" charset="0"/>
                          <a:ea typeface="Times New Roman"/>
                          <a:cs typeface="Arial" pitchFamily="34" charset="0"/>
                        </a:rPr>
                        <a:t>0</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Bedrijven en Industrie</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120</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3,8</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118</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2,6</a:t>
                      </a:r>
                      <a:r>
                        <a:rPr lang="nl-BE" sz="900" baseline="30000" dirty="0">
                          <a:solidFill>
                            <a:srgbClr val="008000"/>
                          </a:solidFill>
                          <a:latin typeface="Arial" pitchFamily="34" charset="0"/>
                          <a:ea typeface="Times New Roman"/>
                          <a:cs typeface="Arial" pitchFamily="34" charset="0"/>
                        </a:rPr>
                        <a:t>0</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123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2,4</a:t>
                      </a:r>
                      <a:r>
                        <a:rPr lang="nl-BE" sz="900" baseline="30000" dirty="0">
                          <a:solidFill>
                            <a:srgbClr val="008000"/>
                          </a:solidFill>
                          <a:latin typeface="Arial" pitchFamily="34" charset="0"/>
                          <a:ea typeface="Times New Roman"/>
                          <a:cs typeface="Arial" pitchFamily="34" charset="0"/>
                        </a:rPr>
                        <a:t>0</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85</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1,6</a:t>
                      </a:r>
                      <a:r>
                        <a:rPr lang="nl-BE" sz="900" baseline="30000" dirty="0">
                          <a:solidFill>
                            <a:srgbClr val="008000"/>
                          </a:solidFill>
                          <a:latin typeface="Arial" pitchFamily="34" charset="0"/>
                          <a:ea typeface="Times New Roman"/>
                          <a:cs typeface="Arial" pitchFamily="34" charset="0"/>
                        </a:rPr>
                        <a:t>012</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94</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1,8</a:t>
                      </a:r>
                      <a:r>
                        <a:rPr lang="nl-BE" sz="900" baseline="30000" dirty="0">
                          <a:solidFill>
                            <a:srgbClr val="00B050"/>
                          </a:solidFill>
                          <a:latin typeface="Arial" pitchFamily="34" charset="0"/>
                          <a:ea typeface="Times New Roman"/>
                          <a:cs typeface="Arial" pitchFamily="34" charset="0"/>
                        </a:rPr>
                        <a:t>01</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r>
              <a:tr h="243813">
                <a:tc>
                  <a:txBody>
                    <a:bodyPr/>
                    <a:lstStyle/>
                    <a:p>
                      <a:pPr marL="46990">
                        <a:lnSpc>
                          <a:spcPts val="1200"/>
                        </a:lnSpc>
                        <a:spcAft>
                          <a:spcPts val="0"/>
                        </a:spcAft>
                      </a:pPr>
                      <a:r>
                        <a:rPr lang="nl-BE" sz="1000" b="1" dirty="0" smtClean="0">
                          <a:latin typeface="Arial" pitchFamily="34" charset="0"/>
                          <a:ea typeface="Times New Roman"/>
                          <a:cs typeface="Arial" pitchFamily="34" charset="0"/>
                        </a:rPr>
                        <a:t>Water en Zuivering</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59</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1,9</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79</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1,7</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92</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1,9</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52</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1,1</a:t>
                      </a:r>
                      <a:r>
                        <a:rPr lang="nl-BE" sz="900" baseline="30000" dirty="0">
                          <a:solidFill>
                            <a:srgbClr val="008000"/>
                          </a:solidFill>
                          <a:latin typeface="Arial" pitchFamily="34" charset="0"/>
                          <a:ea typeface="Times New Roman"/>
                          <a:cs typeface="Arial" pitchFamily="34" charset="0"/>
                        </a:rPr>
                        <a:t>02</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86</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1,8</a:t>
                      </a:r>
                    </a:p>
                  </a:txBody>
                  <a:tcPr marL="66071" marR="66071" marT="0" marB="0" anchor="ctr">
                    <a:lnL>
                      <a:noFill/>
                    </a:lnL>
                    <a:lnR>
                      <a:noFill/>
                    </a:lnR>
                    <a:lnT>
                      <a:noFill/>
                    </a:lnT>
                    <a:lnB>
                      <a:noFill/>
                    </a:lnB>
                    <a:solidFill>
                      <a:srgbClr val="D6EDF2"/>
                    </a:solidFill>
                  </a:tcPr>
                </a:tc>
              </a:tr>
              <a:tr h="243813">
                <a:tc>
                  <a:txBody>
                    <a:bodyPr/>
                    <a:lstStyle/>
                    <a:p>
                      <a:pPr marL="46990">
                        <a:lnSpc>
                          <a:spcPts val="1200"/>
                        </a:lnSpc>
                        <a:spcAft>
                          <a:spcPts val="0"/>
                        </a:spcAft>
                      </a:pPr>
                      <a:r>
                        <a:rPr lang="nl-BE" sz="1000" b="1" dirty="0" smtClean="0">
                          <a:latin typeface="Arial" pitchFamily="34" charset="0"/>
                          <a:ea typeface="Times New Roman"/>
                          <a:cs typeface="Arial" pitchFamily="34" charset="0"/>
                        </a:rPr>
                        <a:t>Landbouw</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71</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2,2</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93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1,9</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94</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1,7</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94</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1,8</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93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1,6</a:t>
                      </a:r>
                    </a:p>
                  </a:txBody>
                  <a:tcPr marL="66071" marR="66071" marT="0" marB="0" anchor="ctr">
                    <a:lnL>
                      <a:noFill/>
                    </a:lnL>
                    <a:lnR>
                      <a:noFill/>
                    </a:lnR>
                    <a:lnT>
                      <a:noFill/>
                    </a:lnT>
                    <a:lnB>
                      <a:noFill/>
                    </a:lnB>
                    <a:solidFill>
                      <a:srgbClr val="EDF7F9"/>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Recreatie en Toerisme</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0,5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22</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0,5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20</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0,4</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23</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0,4</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19</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0,4</a:t>
                      </a:r>
                    </a:p>
                  </a:txBody>
                  <a:tcPr marL="66071" marR="66071" marT="0" marB="0" anchor="ctr">
                    <a:lnL>
                      <a:noFill/>
                    </a:lnL>
                    <a:lnR>
                      <a:noFill/>
                    </a:lnR>
                    <a:lnT>
                      <a:noFill/>
                    </a:lnT>
                    <a:lnB>
                      <a:noFill/>
                    </a:lnB>
                    <a:solidFill>
                      <a:srgbClr val="D6EDF2"/>
                    </a:solidFill>
                  </a:tcPr>
                </a:tc>
              </a:tr>
              <a:tr h="243813">
                <a:tc>
                  <a:txBody>
                    <a:bodyPr/>
                    <a:lstStyle/>
                    <a:p>
                      <a:pPr marL="46990">
                        <a:spcAft>
                          <a:spcPts val="0"/>
                        </a:spcAft>
                      </a:pP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9050" cap="flat" cmpd="sng" algn="ctr">
                      <a:solidFill>
                        <a:srgbClr val="215868"/>
                      </a:solidFill>
                      <a:prstDash val="solid"/>
                      <a:round/>
                      <a:headEnd type="none" w="med" len="med"/>
                      <a:tailEnd type="none" w="med" len="med"/>
                    </a:lnB>
                    <a:solidFill>
                      <a:srgbClr val="D6EDF2"/>
                    </a:solidFill>
                  </a:tcPr>
                </a:tc>
              </a:tr>
              <a:tr h="243813">
                <a:tc gridSpan="3">
                  <a:txBody>
                    <a:bodyPr/>
                    <a:lstStyle/>
                    <a:p>
                      <a:pPr>
                        <a:lnSpc>
                          <a:spcPts val="1200"/>
                        </a:lnSpc>
                        <a:spcAft>
                          <a:spcPts val="0"/>
                        </a:spcAft>
                      </a:pPr>
                      <a:r>
                        <a:rPr lang="nl-BE" sz="1100" b="1" u="sng" cap="small" dirty="0">
                          <a:latin typeface="Arial" pitchFamily="34" charset="0"/>
                          <a:ea typeface="Times New Roman"/>
                          <a:cs typeface="Arial" pitchFamily="34" charset="0"/>
                        </a:rPr>
                        <a:t>Tamelijk </a:t>
                      </a:r>
                      <a:r>
                        <a:rPr lang="nl-BE" sz="1100" b="1" u="sng" cap="small" dirty="0" smtClean="0">
                          <a:latin typeface="Arial" pitchFamily="34" charset="0"/>
                          <a:ea typeface="Times New Roman"/>
                          <a:cs typeface="Arial" pitchFamily="34" charset="0"/>
                        </a:rPr>
                        <a:t>tot extreem </a:t>
                      </a:r>
                      <a:r>
                        <a:rPr lang="nl-BE" sz="1100" b="1" u="sng" cap="small" dirty="0">
                          <a:latin typeface="Arial" pitchFamily="34" charset="0"/>
                          <a:ea typeface="Times New Roman"/>
                          <a:cs typeface="Arial" pitchFamily="34" charset="0"/>
                        </a:rPr>
                        <a:t>gehinderd</a:t>
                      </a:r>
                      <a:endParaRPr lang="nl-BE" sz="11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hMerge="1">
                  <a:txBody>
                    <a:bodyPr/>
                    <a:lstStyle/>
                    <a:p>
                      <a:endParaRPr lang="nl-BE"/>
                    </a:p>
                  </a:txBody>
                  <a:tcPr/>
                </a:tc>
                <a:tc hMerge="1">
                  <a:txBody>
                    <a:bodyPr/>
                    <a:lstStyle/>
                    <a:p>
                      <a:endParaRPr lang="nl-BE"/>
                    </a:p>
                  </a:txBody>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pitchFamily="34" charset="0"/>
                        <a:ea typeface="Times New Roman"/>
                        <a:cs typeface="Arial" pitchFamily="34" charset="0"/>
                      </a:endParaRPr>
                    </a:p>
                  </a:txBody>
                  <a:tcPr marL="66071" marR="66071"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Buren</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323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10,3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549</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10,8</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674</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12,8</a:t>
                      </a:r>
                      <a:r>
                        <a:rPr lang="nl-BE" sz="900" baseline="30000" dirty="0">
                          <a:solidFill>
                            <a:srgbClr val="FF0000"/>
                          </a:solidFill>
                          <a:latin typeface="Arial" pitchFamily="34" charset="0"/>
                          <a:ea typeface="Times New Roman"/>
                          <a:cs typeface="Arial" pitchFamily="34" charset="0"/>
                        </a:rPr>
                        <a:t>01</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678</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12,2</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815</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14,4</a:t>
                      </a:r>
                      <a:r>
                        <a:rPr lang="nl-BE" sz="900" baseline="30000" dirty="0">
                          <a:solidFill>
                            <a:srgbClr val="FF0000"/>
                          </a:solidFill>
                          <a:latin typeface="Arial" pitchFamily="34" charset="0"/>
                          <a:ea typeface="Times New Roman"/>
                          <a:cs typeface="Arial" pitchFamily="34" charset="0"/>
                        </a:rPr>
                        <a:t>013</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Verkeer en Vervoer</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440</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14,5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582</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12,5</a:t>
                      </a:r>
                      <a:r>
                        <a:rPr lang="nl-BE" sz="900" baseline="30000" dirty="0">
                          <a:solidFill>
                            <a:srgbClr val="008000"/>
                          </a:solidFill>
                          <a:latin typeface="Arial" pitchFamily="34" charset="0"/>
                          <a:ea typeface="Times New Roman"/>
                          <a:cs typeface="Arial" pitchFamily="34" charset="0"/>
                        </a:rPr>
                        <a:t>0</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681</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13,2</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463</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8,7</a:t>
                      </a:r>
                      <a:r>
                        <a:rPr lang="nl-BE" sz="900" baseline="30000" dirty="0">
                          <a:solidFill>
                            <a:srgbClr val="008000"/>
                          </a:solidFill>
                          <a:latin typeface="Arial" pitchFamily="34" charset="0"/>
                          <a:ea typeface="Times New Roman"/>
                          <a:cs typeface="Arial" pitchFamily="34" charset="0"/>
                        </a:rPr>
                        <a:t>012</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573</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11,0</a:t>
                      </a:r>
                      <a:r>
                        <a:rPr lang="nl-BE" sz="900" baseline="30000" dirty="0">
                          <a:solidFill>
                            <a:srgbClr val="008000"/>
                          </a:solidFill>
                          <a:latin typeface="Arial" pitchFamily="34" charset="0"/>
                          <a:ea typeface="Times New Roman"/>
                          <a:cs typeface="Arial" pitchFamily="34" charset="0"/>
                        </a:rPr>
                        <a:t>02</a:t>
                      </a:r>
                      <a:r>
                        <a:rPr lang="nl-BE" sz="900" baseline="30000" dirty="0">
                          <a:solidFill>
                            <a:srgbClr val="FF0000"/>
                          </a:solidFill>
                          <a:latin typeface="Arial" pitchFamily="34" charset="0"/>
                          <a:ea typeface="Times New Roman"/>
                          <a:cs typeface="Arial" pitchFamily="34" charset="0"/>
                        </a:rPr>
                        <a:t>3</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r>
              <a:tr h="243813">
                <a:tc>
                  <a:txBody>
                    <a:bodyPr/>
                    <a:lstStyle/>
                    <a:p>
                      <a:pPr marL="46990">
                        <a:lnSpc>
                          <a:spcPts val="1200"/>
                        </a:lnSpc>
                        <a:spcAft>
                          <a:spcPts val="0"/>
                        </a:spcAft>
                      </a:pPr>
                      <a:r>
                        <a:rPr lang="nl-BE" sz="1000" b="1" dirty="0" smtClean="0">
                          <a:latin typeface="Arial" pitchFamily="34" charset="0"/>
                          <a:ea typeface="Times New Roman"/>
                          <a:cs typeface="Arial" pitchFamily="34" charset="0"/>
                        </a:rPr>
                        <a:t>Landbouw</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200</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6,2</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300</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6,1</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347</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6,4</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325</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6,0</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333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6,3</a:t>
                      </a:r>
                    </a:p>
                  </a:txBody>
                  <a:tcPr marL="66071" marR="66071" marT="0" marB="0" anchor="ctr">
                    <a:lnL>
                      <a:noFill/>
                    </a:lnL>
                    <a:lnR>
                      <a:noFill/>
                    </a:lnR>
                    <a:lnT>
                      <a:noFill/>
                    </a:lnT>
                    <a:lnB>
                      <a:noFill/>
                    </a:lnB>
                    <a:solidFill>
                      <a:srgbClr val="EDF7F9"/>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Bedrijven en Industrie</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264</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8,5</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316</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6,8</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337</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6,5</a:t>
                      </a:r>
                      <a:r>
                        <a:rPr lang="nl-BE" sz="900" baseline="30000" dirty="0">
                          <a:solidFill>
                            <a:srgbClr val="008000"/>
                          </a:solidFill>
                          <a:latin typeface="Arial" pitchFamily="34" charset="0"/>
                          <a:ea typeface="Times New Roman"/>
                          <a:cs typeface="Arial" pitchFamily="34" charset="0"/>
                        </a:rPr>
                        <a:t>0</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266</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5,1</a:t>
                      </a:r>
                      <a:r>
                        <a:rPr lang="nl-BE" sz="900" baseline="30000" dirty="0">
                          <a:solidFill>
                            <a:srgbClr val="008000"/>
                          </a:solidFill>
                          <a:latin typeface="Arial" pitchFamily="34" charset="0"/>
                          <a:ea typeface="Times New Roman"/>
                          <a:cs typeface="Arial" pitchFamily="34" charset="0"/>
                        </a:rPr>
                        <a:t>012</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278</a:t>
                      </a:r>
                    </a:p>
                  </a:txBody>
                  <a:tcPr marL="66071" marR="66071"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5,5</a:t>
                      </a:r>
                      <a:r>
                        <a:rPr lang="nl-BE" sz="900" baseline="30000" dirty="0">
                          <a:solidFill>
                            <a:srgbClr val="008000"/>
                          </a:solidFill>
                          <a:latin typeface="Arial" pitchFamily="34" charset="0"/>
                          <a:ea typeface="Times New Roman"/>
                          <a:cs typeface="Arial" pitchFamily="34" charset="0"/>
                        </a:rPr>
                        <a:t>01</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D6EDF2"/>
                    </a:solidFill>
                  </a:tcPr>
                </a:tc>
              </a:tr>
              <a:tr h="243813">
                <a:tc>
                  <a:txBody>
                    <a:bodyPr/>
                    <a:lstStyle/>
                    <a:p>
                      <a:pPr marL="46990">
                        <a:lnSpc>
                          <a:spcPts val="1200"/>
                        </a:lnSpc>
                        <a:spcAft>
                          <a:spcPts val="0"/>
                        </a:spcAft>
                      </a:pPr>
                      <a:r>
                        <a:rPr lang="nl-BE" sz="1000" b="1" dirty="0" smtClean="0">
                          <a:latin typeface="Arial" pitchFamily="34" charset="0"/>
                          <a:ea typeface="Times New Roman"/>
                          <a:cs typeface="Arial" pitchFamily="34" charset="0"/>
                        </a:rPr>
                        <a:t>Water en Zuivering</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176</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5,7</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238</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5,3</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281</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5,5</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234</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4,8</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269</a:t>
                      </a:r>
                    </a:p>
                  </a:txBody>
                  <a:tcPr marL="66071" marR="66071"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5,4</a:t>
                      </a:r>
                    </a:p>
                  </a:txBody>
                  <a:tcPr marL="66071" marR="66071" marT="0" marB="0" anchor="ctr">
                    <a:lnL>
                      <a:noFill/>
                    </a:lnL>
                    <a:lnR>
                      <a:noFill/>
                    </a:lnR>
                    <a:lnT>
                      <a:noFill/>
                    </a:lnT>
                    <a:lnB>
                      <a:noFill/>
                    </a:lnB>
                    <a:solidFill>
                      <a:srgbClr val="EDF7F9"/>
                    </a:solidFill>
                  </a:tcPr>
                </a:tc>
              </a:tr>
              <a:tr h="243813">
                <a:tc>
                  <a:txBody>
                    <a:bodyPr/>
                    <a:lstStyle/>
                    <a:p>
                      <a:pPr marL="46990">
                        <a:lnSpc>
                          <a:spcPts val="1200"/>
                        </a:lnSpc>
                        <a:spcAft>
                          <a:spcPts val="0"/>
                        </a:spcAft>
                      </a:pPr>
                      <a:r>
                        <a:rPr lang="nl-BE" sz="1000" b="1" dirty="0">
                          <a:latin typeface="Arial" pitchFamily="34" charset="0"/>
                          <a:ea typeface="Times New Roman"/>
                          <a:cs typeface="Arial" pitchFamily="34" charset="0"/>
                        </a:rPr>
                        <a:t>Recreatie en Toerisme</a:t>
                      </a:r>
                      <a:endParaRPr lang="nl-BE" sz="1000" dirty="0">
                        <a:latin typeface="Arial" pitchFamily="34" charset="0"/>
                        <a:ea typeface="Times New Roman"/>
                        <a:cs typeface="Arial" pitchFamily="34" charset="0"/>
                      </a:endParaRP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41</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1,3</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67</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1,4</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79</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1,6</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57</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0,9</a:t>
                      </a:r>
                      <a:r>
                        <a:rPr lang="nl-BE" sz="900" baseline="30000" dirty="0">
                          <a:solidFill>
                            <a:srgbClr val="008000"/>
                          </a:solidFill>
                          <a:latin typeface="Arial" pitchFamily="34" charset="0"/>
                          <a:ea typeface="Times New Roman"/>
                          <a:cs typeface="Arial" pitchFamily="34" charset="0"/>
                        </a:rPr>
                        <a:t>2</a:t>
                      </a:r>
                      <a:endParaRPr lang="nl-BE" sz="900" dirty="0">
                        <a:latin typeface="Arial" pitchFamily="34" charset="0"/>
                        <a:ea typeface="Times New Roman"/>
                        <a:cs typeface="Arial" pitchFamily="34" charset="0"/>
                      </a:endParaRP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58</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pitchFamily="34" charset="0"/>
                          <a:ea typeface="Times New Roman"/>
                          <a:cs typeface="Arial" pitchFamily="34" charset="0"/>
                        </a:rPr>
                        <a:t>1,1</a:t>
                      </a:r>
                    </a:p>
                  </a:txBody>
                  <a:tcPr marL="66071" marR="66071" marT="0" marB="0" anchor="ctr">
                    <a:lnL>
                      <a:noFill/>
                    </a:lnL>
                    <a:lnR>
                      <a:noFill/>
                    </a:lnR>
                    <a:lnT>
                      <a:noFill/>
                    </a:lnT>
                    <a:lnB w="12700" cap="flat" cmpd="sng" algn="ctr">
                      <a:solidFill>
                        <a:srgbClr val="215868"/>
                      </a:solidFill>
                      <a:prstDash val="solid"/>
                      <a:round/>
                      <a:headEnd type="none" w="med" len="med"/>
                      <a:tailEnd type="none" w="med" len="med"/>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3530" y="364946"/>
            <a:ext cx="3088410" cy="369332"/>
          </a:xfrm>
          <a:prstGeom prst="rect">
            <a:avLst/>
          </a:prstGeom>
        </p:spPr>
        <p:txBody>
          <a:bodyPr wrap="none">
            <a:spAutoFit/>
          </a:bodyPr>
          <a:lstStyle/>
          <a:p>
            <a:r>
              <a:rPr lang="nl-BE" b="1" dirty="0" smtClean="0">
                <a:solidFill>
                  <a:srgbClr val="6D8B2B"/>
                </a:solidFill>
              </a:rPr>
              <a:t>Achtergrond en objectieven (I)</a:t>
            </a:r>
            <a:endParaRPr lang="nl-BE" b="1" dirty="0">
              <a:solidFill>
                <a:srgbClr val="6D8B2B"/>
              </a:solidFill>
            </a:endParaRPr>
          </a:p>
        </p:txBody>
      </p:sp>
      <p:grpSp>
        <p:nvGrpSpPr>
          <p:cNvPr id="5" name="Groep 4"/>
          <p:cNvGrpSpPr/>
          <p:nvPr/>
        </p:nvGrpSpPr>
        <p:grpSpPr>
          <a:xfrm>
            <a:off x="434214" y="1088131"/>
            <a:ext cx="8547955" cy="2780484"/>
            <a:chOff x="14546" y="432048"/>
            <a:chExt cx="8547955" cy="2610149"/>
          </a:xfrm>
        </p:grpSpPr>
        <p:sp>
          <p:nvSpPr>
            <p:cNvPr id="9" name="Rechthoek 8"/>
            <p:cNvSpPr/>
            <p:nvPr/>
          </p:nvSpPr>
          <p:spPr>
            <a:xfrm>
              <a:off x="14546" y="432048"/>
              <a:ext cx="8547955" cy="261014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chthoek 9"/>
            <p:cNvSpPr/>
            <p:nvPr/>
          </p:nvSpPr>
          <p:spPr>
            <a:xfrm>
              <a:off x="14546" y="432048"/>
              <a:ext cx="8547955" cy="2610149"/>
            </a:xfrm>
            <a:prstGeom prst="rect">
              <a:avLst/>
            </a:prstGeom>
            <a:ln>
              <a:solidFill>
                <a:srgbClr val="6D8B2B"/>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0106" tIns="208280" rIns="680106" bIns="99568" numCol="1" spcCol="1270" anchor="t" anchorCtr="0">
              <a:noAutofit/>
            </a:bodyPr>
            <a:lstStyle/>
            <a:p>
              <a:pPr marL="114300" lvl="1" indent="-114300" algn="l" defTabSz="622300" rtl="0">
                <a:lnSpc>
                  <a:spcPct val="90000"/>
                </a:lnSpc>
                <a:spcBef>
                  <a:spcPct val="0"/>
                </a:spcBef>
                <a:spcAft>
                  <a:spcPct val="15000"/>
                </a:spcAft>
                <a:buChar char="••"/>
              </a:pPr>
              <a:endParaRPr lang="nl-BE" sz="1400" kern="1200" dirty="0"/>
            </a:p>
            <a:p>
              <a:pPr marL="114300" lvl="1" indent="-114300" algn="l" defTabSz="622300" rtl="0">
                <a:lnSpc>
                  <a:spcPct val="90000"/>
                </a:lnSpc>
                <a:spcBef>
                  <a:spcPct val="0"/>
                </a:spcBef>
                <a:spcAft>
                  <a:spcPct val="15000"/>
                </a:spcAft>
                <a:buChar char="••"/>
              </a:pPr>
              <a:r>
                <a:rPr lang="nl-NL" sz="1400" kern="1200" dirty="0" smtClean="0"/>
                <a:t>Het Departement </a:t>
              </a:r>
              <a:r>
                <a:rPr lang="nl-NL" sz="1400" kern="1200" dirty="0" smtClean="0"/>
                <a:t>Omgeving </a:t>
              </a:r>
              <a:r>
                <a:rPr lang="nl-NL" sz="1400" kern="1200" dirty="0" smtClean="0"/>
                <a:t>van de Vlaamse overheid </a:t>
              </a:r>
              <a:r>
                <a:rPr lang="nl-NL" sz="1400" kern="1200" dirty="0" smtClean="0"/>
                <a:t>heeft </a:t>
              </a:r>
              <a:r>
                <a:rPr lang="nl-NL" sz="1400" kern="1200" dirty="0" smtClean="0"/>
                <a:t>als missie de milieuhinder in Vlaanderen te voorkomen, te </a:t>
              </a:r>
              <a:r>
                <a:rPr lang="nl-NL" sz="1400" kern="1200" dirty="0" smtClean="0"/>
                <a:t>verminderen </a:t>
              </a:r>
              <a:r>
                <a:rPr lang="nl-NL" sz="1400" kern="1200" dirty="0" smtClean="0"/>
                <a:t>en te behouden </a:t>
              </a:r>
              <a:r>
                <a:rPr lang="nl-NL" sz="1400" kern="1200" dirty="0" smtClean="0"/>
                <a:t>tot op </a:t>
              </a:r>
              <a:r>
                <a:rPr lang="nl-NL" sz="1400" kern="1200" dirty="0" smtClean="0"/>
                <a:t>een niveau waarbij mens en milieu op een duurzame wijze worden beschermd.</a:t>
              </a:r>
              <a:endParaRPr lang="nl-BE" sz="1400" kern="1200" dirty="0"/>
            </a:p>
            <a:p>
              <a:pPr marL="114300" lvl="1" indent="-114300" algn="l" defTabSz="533400" rtl="0">
                <a:lnSpc>
                  <a:spcPct val="90000"/>
                </a:lnSpc>
                <a:spcBef>
                  <a:spcPct val="0"/>
                </a:spcBef>
                <a:spcAft>
                  <a:spcPct val="15000"/>
                </a:spcAft>
                <a:buChar char="••"/>
              </a:pPr>
              <a:endParaRPr lang="nl-BE" sz="1200" kern="1200" dirty="0"/>
            </a:p>
            <a:p>
              <a:pPr marL="114300" lvl="1" indent="-114300" algn="l" defTabSz="622300" rtl="0">
                <a:lnSpc>
                  <a:spcPct val="90000"/>
                </a:lnSpc>
                <a:spcBef>
                  <a:spcPct val="0"/>
                </a:spcBef>
                <a:spcAft>
                  <a:spcPct val="15000"/>
                </a:spcAft>
                <a:buChar char="••"/>
              </a:pPr>
              <a:r>
                <a:rPr lang="nl-NL" sz="1400" kern="1200" dirty="0" smtClean="0"/>
                <a:t>In het kader van het beleid inzake milieuhinder bewaakt en evalueert </a:t>
              </a:r>
              <a:r>
                <a:rPr lang="nl-NL" sz="1400" kern="1200" dirty="0" smtClean="0"/>
                <a:t>het Departement Omgeving </a:t>
              </a:r>
              <a:r>
                <a:rPr lang="nl-NL" sz="1400" kern="1200" dirty="0" smtClean="0"/>
                <a:t>de milieuhinder in Vlaanderen en informeert zij de bevolking hierover.  Een instrument dat hiervoor onder meer wordt toegepast is het [S]chriftelijk [L]eefomgevings[O]nderzoek, een regelmatig terugkerende schriftelijke peiling naar geluidshinder, geurhinder en lichthinder bij de Vlaamse bevolking. </a:t>
              </a:r>
              <a:endParaRPr lang="nl-BE" sz="1400" kern="1200" dirty="0"/>
            </a:p>
            <a:p>
              <a:pPr marL="114300" lvl="1" indent="-114300" algn="l" defTabSz="533400" rtl="0">
                <a:lnSpc>
                  <a:spcPct val="90000"/>
                </a:lnSpc>
                <a:spcBef>
                  <a:spcPct val="0"/>
                </a:spcBef>
                <a:spcAft>
                  <a:spcPct val="15000"/>
                </a:spcAft>
                <a:buChar char="••"/>
              </a:pPr>
              <a:endParaRPr lang="nl-BE" sz="1200" kern="1200" dirty="0"/>
            </a:p>
            <a:p>
              <a:pPr marL="114300" lvl="1" indent="-114300" algn="l" defTabSz="622300" rtl="0">
                <a:lnSpc>
                  <a:spcPct val="90000"/>
                </a:lnSpc>
                <a:spcBef>
                  <a:spcPct val="0"/>
                </a:spcBef>
                <a:spcAft>
                  <a:spcPct val="15000"/>
                </a:spcAft>
                <a:buChar char="••"/>
              </a:pPr>
              <a:r>
                <a:rPr lang="nl-NL" sz="1400" kern="1200" dirty="0" smtClean="0"/>
                <a:t>SLO werd een eerste maal uitgevoerd in 2001, en daarna nog in </a:t>
              </a:r>
              <a:r>
                <a:rPr lang="nl-NL" sz="1400" kern="1200" dirty="0" smtClean="0"/>
                <a:t>2004, 2008 en 2013.</a:t>
              </a:r>
              <a:endParaRPr lang="nl-BE" sz="1400" kern="1200" dirty="0"/>
            </a:p>
          </p:txBody>
        </p:sp>
      </p:grpSp>
      <p:grpSp>
        <p:nvGrpSpPr>
          <p:cNvPr id="6" name="Groep 5"/>
          <p:cNvGrpSpPr/>
          <p:nvPr/>
        </p:nvGrpSpPr>
        <p:grpSpPr>
          <a:xfrm>
            <a:off x="448761" y="4196719"/>
            <a:ext cx="8539601" cy="1634694"/>
            <a:chOff x="29093" y="3479092"/>
            <a:chExt cx="7821065" cy="1634694"/>
          </a:xfrm>
        </p:grpSpPr>
        <p:sp>
          <p:nvSpPr>
            <p:cNvPr id="7" name="Rechthoek 6"/>
            <p:cNvSpPr/>
            <p:nvPr/>
          </p:nvSpPr>
          <p:spPr>
            <a:xfrm>
              <a:off x="29093" y="3479092"/>
              <a:ext cx="7821065" cy="1634694"/>
            </a:xfrm>
            <a:prstGeom prst="rect">
              <a:avLst/>
            </a:prstGeom>
            <a:ln>
              <a:solidFill>
                <a:srgbClr val="6D8B2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hthoek 7"/>
            <p:cNvSpPr/>
            <p:nvPr/>
          </p:nvSpPr>
          <p:spPr>
            <a:xfrm>
              <a:off x="29093" y="3479092"/>
              <a:ext cx="7821065" cy="1634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0106" tIns="208280" rIns="680106"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r>
                <a:rPr lang="nl-BE" sz="1400" kern="1200" dirty="0" smtClean="0"/>
                <a:t>Wat is de mate waarin de burgers van het Vlaamse Gewest hinder ervaren van geluid, geur en licht anno </a:t>
              </a:r>
              <a:r>
                <a:rPr lang="nl-BE" sz="1400" kern="1200" dirty="0" smtClean="0"/>
                <a:t>2018?</a:t>
              </a: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r>
                <a:rPr lang="nl-BE" sz="1400" kern="1200" dirty="0" smtClean="0"/>
                <a:t>Welke tendensen kunnen vastgesteld worden in vergelijking met voorgaande SLO-metingen? Wat is opmerkelijk aan de resultaten?</a:t>
              </a:r>
              <a:endParaRPr lang="en-US" sz="1400" kern="1200" dirty="0"/>
            </a:p>
          </p:txBody>
        </p:sp>
      </p:grpSp>
      <p:grpSp>
        <p:nvGrpSpPr>
          <p:cNvPr id="11" name="Groep 10"/>
          <p:cNvGrpSpPr/>
          <p:nvPr/>
        </p:nvGrpSpPr>
        <p:grpSpPr>
          <a:xfrm>
            <a:off x="1370733" y="986462"/>
            <a:ext cx="6134100" cy="446682"/>
            <a:chOff x="374578" y="205821"/>
            <a:chExt cx="6134100" cy="446682"/>
          </a:xfrm>
        </p:grpSpPr>
        <p:sp>
          <p:nvSpPr>
            <p:cNvPr id="15" name="Afgeronde rechthoek 14"/>
            <p:cNvSpPr/>
            <p:nvPr/>
          </p:nvSpPr>
          <p:spPr>
            <a:xfrm>
              <a:off x="374578" y="205821"/>
              <a:ext cx="6134100" cy="446682"/>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fgeronde rechthoek 4"/>
            <p:cNvSpPr/>
            <p:nvPr/>
          </p:nvSpPr>
          <p:spPr>
            <a:xfrm>
              <a:off x="396383" y="227626"/>
              <a:ext cx="6090490" cy="40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1854" tIns="0" rIns="231854" bIns="0" numCol="1" spcCol="1270" anchor="ctr" anchorCtr="0">
              <a:noAutofit/>
            </a:bodyPr>
            <a:lstStyle/>
            <a:p>
              <a:pPr lvl="0" algn="l" defTabSz="889000" rtl="0">
                <a:lnSpc>
                  <a:spcPct val="90000"/>
                </a:lnSpc>
                <a:spcBef>
                  <a:spcPct val="0"/>
                </a:spcBef>
                <a:spcAft>
                  <a:spcPct val="35000"/>
                </a:spcAft>
              </a:pPr>
              <a:r>
                <a:rPr lang="nl-BE" sz="2000" kern="1200" dirty="0" smtClean="0">
                  <a:solidFill>
                    <a:schemeClr val="bg1"/>
                  </a:solidFill>
                </a:rPr>
                <a:t>Situering</a:t>
              </a:r>
              <a:endParaRPr lang="en-US" sz="2000" kern="1200" dirty="0">
                <a:solidFill>
                  <a:schemeClr val="bg1"/>
                </a:solidFill>
              </a:endParaRPr>
            </a:p>
          </p:txBody>
        </p:sp>
      </p:grpSp>
      <p:grpSp>
        <p:nvGrpSpPr>
          <p:cNvPr id="17" name="Groep 10"/>
          <p:cNvGrpSpPr/>
          <p:nvPr/>
        </p:nvGrpSpPr>
        <p:grpSpPr>
          <a:xfrm>
            <a:off x="1377213" y="4070155"/>
            <a:ext cx="6134100" cy="446682"/>
            <a:chOff x="374578" y="205821"/>
            <a:chExt cx="6134100" cy="446682"/>
          </a:xfrm>
        </p:grpSpPr>
        <p:sp>
          <p:nvSpPr>
            <p:cNvPr id="18" name="Afgeronde rechthoek 17"/>
            <p:cNvSpPr/>
            <p:nvPr/>
          </p:nvSpPr>
          <p:spPr>
            <a:xfrm>
              <a:off x="374578" y="205821"/>
              <a:ext cx="6134100" cy="446682"/>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fgeronde rechthoek 4"/>
            <p:cNvSpPr/>
            <p:nvPr/>
          </p:nvSpPr>
          <p:spPr>
            <a:xfrm>
              <a:off x="396383" y="227626"/>
              <a:ext cx="6090490" cy="40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1854" tIns="0" rIns="231854" bIns="0" numCol="1" spcCol="1270" anchor="ctr" anchorCtr="0">
              <a:noAutofit/>
            </a:bodyPr>
            <a:lstStyle/>
            <a:p>
              <a:pPr lvl="0"/>
              <a:r>
                <a:rPr lang="nl-BE" sz="2000" dirty="0" smtClean="0">
                  <a:solidFill>
                    <a:schemeClr val="bg1"/>
                  </a:solidFill>
                </a:rPr>
                <a:t>Wat willen we weten?</a:t>
              </a:r>
              <a:endParaRPr lang="en-US" sz="2000" dirty="0">
                <a:solidFill>
                  <a:schemeClr val="bg1"/>
                </a:solidFill>
              </a:endParaRPr>
            </a:p>
          </p:txBody>
        </p:sp>
      </p:grpSp>
    </p:spTree>
    <p:extLst>
      <p:ext uri="{BB962C8B-B14F-4D97-AF65-F5344CB8AC3E}">
        <p14:creationId xmlns="" xmlns:p14="http://schemas.microsoft.com/office/powerpoint/2010/main" val="1895366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8186857"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ernstige geurhinder</a:t>
            </a:r>
            <a:r>
              <a:rPr lang="nl-BE" sz="2700" b="1" dirty="0" smtClean="0">
                <a:solidFill>
                  <a:srgbClr val="6D8B2B"/>
                </a:solidFill>
                <a:latin typeface="Arial" pitchFamily="34" charset="0"/>
                <a:cs typeface="Arial" pitchFamily="34" charset="0"/>
              </a:rPr>
              <a:t> per subcategorie (I)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5687111"/>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9" name="Tabel 8"/>
          <p:cNvGraphicFramePr>
            <a:graphicFrameLocks noGrp="1"/>
          </p:cNvGraphicFramePr>
          <p:nvPr/>
        </p:nvGraphicFramePr>
        <p:xfrm>
          <a:off x="671209" y="1332711"/>
          <a:ext cx="8025318" cy="4136288"/>
        </p:xfrm>
        <a:graphic>
          <a:graphicData uri="http://schemas.openxmlformats.org/drawingml/2006/table">
            <a:tbl>
              <a:tblPr/>
              <a:tblGrid>
                <a:gridCol w="3528755"/>
                <a:gridCol w="441143"/>
                <a:gridCol w="441143"/>
                <a:gridCol w="441143"/>
                <a:gridCol w="441143"/>
                <a:gridCol w="441143"/>
                <a:gridCol w="441143"/>
                <a:gridCol w="441143"/>
                <a:gridCol w="526276"/>
                <a:gridCol w="441143"/>
                <a:gridCol w="441143"/>
              </a:tblGrid>
              <a:tr h="239344">
                <a:tc>
                  <a:txBody>
                    <a:bodyPr/>
                    <a:lstStyle/>
                    <a:p>
                      <a:pPr marL="46990">
                        <a:spcAft>
                          <a:spcPts val="0"/>
                        </a:spcAft>
                      </a:pPr>
                      <a:r>
                        <a:rPr lang="nl-BE" sz="1000" b="1" dirty="0">
                          <a:solidFill>
                            <a:srgbClr val="FFFFFF"/>
                          </a:solidFill>
                          <a:latin typeface="Arial" pitchFamily="34" charset="0"/>
                          <a:ea typeface="Times New Roman"/>
                          <a:cs typeface="Arial" pitchFamily="34" charset="0"/>
                        </a:rPr>
                        <a:t>Bronnen van geurhinder</a:t>
                      </a:r>
                      <a:endParaRPr lang="nl-BE" sz="10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39344">
                <a:tc>
                  <a:txBody>
                    <a:bodyPr/>
                    <a:lstStyle/>
                    <a:p>
                      <a:pPr marL="46990">
                        <a:lnSpc>
                          <a:spcPts val="1200"/>
                        </a:lnSpc>
                        <a:spcAft>
                          <a:spcPts val="0"/>
                        </a:spcAft>
                      </a:pP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304800">
                <a:tc>
                  <a:txBody>
                    <a:bodyPr/>
                    <a:lstStyle/>
                    <a:p>
                      <a:pPr marL="46990">
                        <a:lnSpc>
                          <a:spcPts val="1200"/>
                        </a:lnSpc>
                        <a:spcAft>
                          <a:spcPts val="600"/>
                        </a:spcAft>
                      </a:pPr>
                      <a:r>
                        <a:rPr lang="nl-BE" sz="1100" b="1" u="sng" cap="small" dirty="0">
                          <a:latin typeface="Arial" pitchFamily="34" charset="0"/>
                          <a:ea typeface="Times New Roman"/>
                          <a:cs typeface="Arial" pitchFamily="34" charset="0"/>
                        </a:rPr>
                        <a:t>Verkeer en Vervoer</a:t>
                      </a:r>
                      <a:endParaRPr lang="nl-BE" sz="11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304800">
                <a:tc>
                  <a:txBody>
                    <a:bodyPr/>
                    <a:lstStyle/>
                    <a:p>
                      <a:pPr marL="46990">
                        <a:spcAft>
                          <a:spcPts val="0"/>
                        </a:spcAft>
                      </a:pPr>
                      <a:r>
                        <a:rPr lang="nl-BE" sz="1000" b="1" spc="-30" dirty="0">
                          <a:latin typeface="Arial" pitchFamily="34" charset="0"/>
                          <a:ea typeface="Times New Roman"/>
                          <a:cs typeface="Arial" pitchFamily="34" charset="0"/>
                        </a:rPr>
                        <a:t>Straatverkeer (uitlaatgassen van auto’s, vrachtwagens, bussen,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3,2</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a:t>
                      </a:r>
                      <a:r>
                        <a:rPr lang="nl-BE" sz="900" baseline="30000" dirty="0">
                          <a:solidFill>
                            <a:srgbClr val="008000"/>
                          </a:solidFill>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304800">
                <a:tc>
                  <a:txBody>
                    <a:bodyPr/>
                    <a:lstStyle/>
                    <a:p>
                      <a:pPr marL="46990">
                        <a:spcAft>
                          <a:spcPts val="0"/>
                        </a:spcAft>
                      </a:pPr>
                      <a:r>
                        <a:rPr lang="nl-BE" sz="1000" b="1" spc="-30" dirty="0">
                          <a:latin typeface="Arial" pitchFamily="34" charset="0"/>
                          <a:ea typeface="Times New Roman"/>
                          <a:cs typeface="Arial" pitchFamily="34" charset="0"/>
                        </a:rPr>
                        <a:t>Luchtvaart (militaire en burgervluchten, heli’s,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r>
                        <a:rPr lang="nl-BE" sz="900" baseline="30000" dirty="0">
                          <a:solidFill>
                            <a:srgbClr val="008000"/>
                          </a:solidFill>
                          <a:latin typeface="Arial"/>
                          <a:ea typeface="Times New Roman"/>
                          <a:cs typeface="Times New Roman"/>
                        </a:rPr>
                        <a:t>12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304800">
                <a:tc>
                  <a:txBody>
                    <a:bodyPr/>
                    <a:lstStyle/>
                    <a:p>
                      <a:pPr marL="46990">
                        <a:lnSpc>
                          <a:spcPts val="1200"/>
                        </a:lnSpc>
                        <a:spcAft>
                          <a:spcPts val="600"/>
                        </a:spcAft>
                      </a:pPr>
                      <a:r>
                        <a:rPr lang="nl-BE" sz="1100" b="1" u="sng" cap="small" dirty="0">
                          <a:latin typeface="Arial" pitchFamily="34" charset="0"/>
                          <a:ea typeface="Times New Roman"/>
                          <a:cs typeface="Arial" pitchFamily="34" charset="0"/>
                        </a:rPr>
                        <a:t>Bedrijven en Industrie</a:t>
                      </a:r>
                      <a:endParaRPr lang="nl-BE" sz="11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r>
              <a:tr h="304800">
                <a:tc>
                  <a:txBody>
                    <a:bodyPr/>
                    <a:lstStyle/>
                    <a:p>
                      <a:pPr marL="46990">
                        <a:spcAft>
                          <a:spcPts val="0"/>
                        </a:spcAft>
                      </a:pPr>
                      <a:r>
                        <a:rPr lang="nl-BE" sz="1000" b="1" spc="-30" dirty="0">
                          <a:latin typeface="Arial" pitchFamily="34" charset="0"/>
                          <a:ea typeface="Times New Roman"/>
                          <a:cs typeface="Arial" pitchFamily="34" charset="0"/>
                        </a:rPr>
                        <a:t>Slachterijen en verwerken van dierlijk afval, vetsmelterijen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304800">
                <a:tc>
                  <a:txBody>
                    <a:bodyPr/>
                    <a:lstStyle/>
                    <a:p>
                      <a:pPr marL="46990">
                        <a:spcAft>
                          <a:spcPts val="0"/>
                        </a:spcAft>
                      </a:pPr>
                      <a:r>
                        <a:rPr lang="nl-BE" sz="1000" b="1" dirty="0">
                          <a:latin typeface="Arial" pitchFamily="34" charset="0"/>
                          <a:ea typeface="Times New Roman"/>
                          <a:cs typeface="Arial" pitchFamily="34" charset="0"/>
                        </a:rPr>
                        <a:t>Verfspuitcabines</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304800">
                <a:tc>
                  <a:txBody>
                    <a:bodyPr/>
                    <a:lstStyle/>
                    <a:p>
                      <a:pPr marL="46990">
                        <a:spcAft>
                          <a:spcPts val="0"/>
                        </a:spcAft>
                      </a:pPr>
                      <a:r>
                        <a:rPr lang="nl-BE" sz="1000" b="1" dirty="0">
                          <a:latin typeface="Arial" pitchFamily="34" charset="0"/>
                          <a:ea typeface="Times New Roman"/>
                          <a:cs typeface="Arial" pitchFamily="34" charset="0"/>
                        </a:rPr>
                        <a:t>Chemische en petrochemische nijverheid</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r>
                        <a:rPr lang="nl-BE" sz="900" baseline="30000" dirty="0">
                          <a:solidFill>
                            <a:srgbClr val="008000"/>
                          </a:solidFill>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304800">
                <a:tc>
                  <a:txBody>
                    <a:bodyPr/>
                    <a:lstStyle/>
                    <a:p>
                      <a:pPr marL="46990">
                        <a:spcAft>
                          <a:spcPts val="0"/>
                        </a:spcAft>
                      </a:pPr>
                      <a:r>
                        <a:rPr lang="nl-BE" sz="1000" b="1" dirty="0">
                          <a:latin typeface="Arial" pitchFamily="34" charset="0"/>
                          <a:ea typeface="Times New Roman"/>
                          <a:cs typeface="Arial" pitchFamily="34" charset="0"/>
                        </a:rPr>
                        <a:t>Mestverwerkingsbedrijven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304800">
                <a:tc>
                  <a:txBody>
                    <a:bodyPr/>
                    <a:lstStyle/>
                    <a:p>
                      <a:pPr marL="46990">
                        <a:spcAft>
                          <a:spcPts val="0"/>
                        </a:spcAft>
                      </a:pPr>
                      <a:r>
                        <a:rPr lang="nl-BE" sz="1000" b="1" dirty="0">
                          <a:latin typeface="Arial" pitchFamily="34" charset="0"/>
                          <a:ea typeface="Times New Roman"/>
                          <a:cs typeface="Arial" pitchFamily="34" charset="0"/>
                        </a:rPr>
                        <a:t>Voedings- en drankenindustrie, inclusief brouwerijen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r>
                        <a:rPr lang="nl-BE" sz="900" baseline="30000" dirty="0">
                          <a:solidFill>
                            <a:srgbClr val="00B050"/>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304800">
                <a:tc>
                  <a:txBody>
                    <a:bodyPr/>
                    <a:lstStyle/>
                    <a:p>
                      <a:pPr marL="46990">
                        <a:spcAft>
                          <a:spcPts val="0"/>
                        </a:spcAft>
                      </a:pPr>
                      <a:r>
                        <a:rPr lang="nl-BE" sz="1000" b="1" spc="-30" dirty="0">
                          <a:latin typeface="Arial" pitchFamily="34" charset="0"/>
                          <a:ea typeface="Times New Roman"/>
                          <a:cs typeface="Arial" pitchFamily="34" charset="0"/>
                        </a:rPr>
                        <a:t>Composteringsinstallaties voor groenafval en GFT-afval</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304800">
                <a:tc>
                  <a:txBody>
                    <a:bodyPr/>
                    <a:lstStyle/>
                    <a:p>
                      <a:pPr marL="46990">
                        <a:spcAft>
                          <a:spcPts val="0"/>
                        </a:spcAft>
                      </a:pPr>
                      <a:r>
                        <a:rPr lang="nl-BE" sz="1000" b="1" dirty="0">
                          <a:latin typeface="Arial" pitchFamily="34" charset="0"/>
                          <a:ea typeface="Times New Roman"/>
                          <a:cs typeface="Arial" pitchFamily="34" charset="0"/>
                        </a:rPr>
                        <a:t>Veevoederbedrijven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304800">
                <a:tc>
                  <a:txBody>
                    <a:bodyPr/>
                    <a:lstStyle/>
                    <a:p>
                      <a:pPr marL="46990">
                        <a:spcAft>
                          <a:spcPts val="0"/>
                        </a:spcAft>
                      </a:pPr>
                      <a:r>
                        <a:rPr lang="nl-BE" sz="1000" b="1" dirty="0">
                          <a:latin typeface="Arial" pitchFamily="34" charset="0"/>
                          <a:ea typeface="Times New Roman"/>
                          <a:cs typeface="Arial" pitchFamily="34" charset="0"/>
                        </a:rPr>
                        <a:t>Metaal- en metaalverwerkende industrie</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43802" y="364946"/>
            <a:ext cx="8283037"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ernstige geurhinder</a:t>
            </a:r>
            <a:r>
              <a:rPr lang="nl-BE" sz="2700" b="1" dirty="0" smtClean="0">
                <a:solidFill>
                  <a:srgbClr val="6D8B2B"/>
                </a:solidFill>
                <a:latin typeface="Arial" pitchFamily="34" charset="0"/>
                <a:cs typeface="Arial" pitchFamily="34" charset="0"/>
              </a:rPr>
              <a:t> per subcategorie (II)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6533447"/>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
        <p:nvSpPr>
          <p:cNvPr id="10" name="Tekstvak 9"/>
          <p:cNvSpPr txBox="1"/>
          <p:nvPr/>
        </p:nvSpPr>
        <p:spPr>
          <a:xfrm>
            <a:off x="418289" y="5875506"/>
            <a:ext cx="2101174" cy="861774"/>
          </a:xfrm>
          <a:prstGeom prst="rect">
            <a:avLst/>
          </a:prstGeom>
          <a:solidFill>
            <a:schemeClr val="bg1"/>
          </a:solidFill>
        </p:spPr>
        <p:txBody>
          <a:bodyPr wrap="square" rtlCol="0">
            <a:spAutoFit/>
          </a:bodyPr>
          <a:lstStyle/>
          <a:p>
            <a:endParaRPr lang="nl-BE" sz="5000" dirty="0"/>
          </a:p>
        </p:txBody>
      </p:sp>
      <p:graphicFrame>
        <p:nvGraphicFramePr>
          <p:cNvPr id="11" name="Tabel 10"/>
          <p:cNvGraphicFramePr>
            <a:graphicFrameLocks noGrp="1"/>
          </p:cNvGraphicFramePr>
          <p:nvPr/>
        </p:nvGraphicFramePr>
        <p:xfrm>
          <a:off x="700392" y="1099216"/>
          <a:ext cx="8025318" cy="5338688"/>
        </p:xfrm>
        <a:graphic>
          <a:graphicData uri="http://schemas.openxmlformats.org/drawingml/2006/table">
            <a:tbl>
              <a:tblPr/>
              <a:tblGrid>
                <a:gridCol w="3528755"/>
                <a:gridCol w="441143"/>
                <a:gridCol w="441143"/>
                <a:gridCol w="441143"/>
                <a:gridCol w="441143"/>
                <a:gridCol w="441143"/>
                <a:gridCol w="441143"/>
                <a:gridCol w="441143"/>
                <a:gridCol w="526276"/>
                <a:gridCol w="441143"/>
                <a:gridCol w="441143"/>
              </a:tblGrid>
              <a:tr h="239344">
                <a:tc>
                  <a:txBody>
                    <a:bodyPr/>
                    <a:lstStyle/>
                    <a:p>
                      <a:pPr marL="46990">
                        <a:spcAft>
                          <a:spcPts val="0"/>
                        </a:spcAft>
                      </a:pPr>
                      <a:r>
                        <a:rPr lang="nl-BE" sz="1000" b="1" dirty="0">
                          <a:solidFill>
                            <a:srgbClr val="FFFFFF"/>
                          </a:solidFill>
                          <a:latin typeface="Arial" pitchFamily="34" charset="0"/>
                          <a:ea typeface="Times New Roman"/>
                          <a:cs typeface="Arial" pitchFamily="34" charset="0"/>
                        </a:rPr>
                        <a:t>Bronnen van geurhinder</a:t>
                      </a:r>
                      <a:endParaRPr lang="nl-BE" sz="10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39344">
                <a:tc>
                  <a:txBody>
                    <a:bodyPr/>
                    <a:lstStyle/>
                    <a:p>
                      <a:pPr marL="46990">
                        <a:lnSpc>
                          <a:spcPts val="1200"/>
                        </a:lnSpc>
                        <a:spcAft>
                          <a:spcPts val="0"/>
                        </a:spcAft>
                      </a:pP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70000">
                <a:tc gridSpan="2">
                  <a:txBody>
                    <a:bodyPr/>
                    <a:lstStyle/>
                    <a:p>
                      <a:pPr>
                        <a:lnSpc>
                          <a:spcPts val="1200"/>
                        </a:lnSpc>
                        <a:spcAft>
                          <a:spcPts val="600"/>
                        </a:spcAft>
                      </a:pPr>
                      <a:r>
                        <a:rPr lang="nl-BE" sz="1100" b="1" u="sng" cap="small" dirty="0">
                          <a:latin typeface="Arial" pitchFamily="34" charset="0"/>
                          <a:ea typeface="Times New Roman"/>
                          <a:cs typeface="Arial" pitchFamily="34" charset="0"/>
                        </a:rPr>
                        <a:t>Handel, Diensten, Recreatie en Toerisme</a:t>
                      </a:r>
                      <a:endParaRPr lang="nl-BE" sz="11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hMerge="1">
                  <a:txBody>
                    <a:bodyPr/>
                    <a:lstStyle/>
                    <a:p>
                      <a:endParaRPr lang="nl-BE"/>
                    </a:p>
                  </a:txBody>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70000">
                <a:tc>
                  <a:txBody>
                    <a:bodyPr/>
                    <a:lstStyle/>
                    <a:p>
                      <a:pPr marL="46990">
                        <a:spcAft>
                          <a:spcPts val="0"/>
                        </a:spcAft>
                      </a:pPr>
                      <a:r>
                        <a:rPr lang="nl-BE" sz="1000" b="1" spc="-30" dirty="0">
                          <a:latin typeface="Arial" pitchFamily="34" charset="0"/>
                          <a:ea typeface="Times New Roman"/>
                          <a:cs typeface="Arial" pitchFamily="34" charset="0"/>
                        </a:rPr>
                        <a:t>Horeca (café, restaurant, frituur, bakker, beenhouwer,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Benzinestations</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270000">
                <a:tc>
                  <a:txBody>
                    <a:bodyPr/>
                    <a:lstStyle/>
                    <a:p>
                      <a:pPr marL="46990">
                        <a:lnSpc>
                          <a:spcPts val="1200"/>
                        </a:lnSpc>
                        <a:spcAft>
                          <a:spcPts val="600"/>
                        </a:spcAft>
                      </a:pPr>
                      <a:r>
                        <a:rPr lang="nl-BE" sz="1100" b="1" u="sng" cap="small" dirty="0" smtClean="0">
                          <a:latin typeface="Arial" pitchFamily="34" charset="0"/>
                          <a:ea typeface="Times New Roman"/>
                          <a:cs typeface="Arial" pitchFamily="34" charset="0"/>
                        </a:rPr>
                        <a:t>Land- </a:t>
                      </a:r>
                      <a:r>
                        <a:rPr lang="nl-BE" sz="1100" b="1" u="sng" cap="small" dirty="0">
                          <a:latin typeface="Arial" pitchFamily="34" charset="0"/>
                          <a:ea typeface="Times New Roman"/>
                          <a:cs typeface="Arial" pitchFamily="34" charset="0"/>
                        </a:rPr>
                        <a:t>en Tuinbouw</a:t>
                      </a:r>
                      <a:endParaRPr lang="nl-BE" sz="11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Varkensstallen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Uitspreiden van dierlijke mest</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Stookinstallaties tuinbouw</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Pluimveehouderijen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Rundveekwekerijen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lnSpc>
                          <a:spcPts val="1200"/>
                        </a:lnSpc>
                        <a:spcAft>
                          <a:spcPts val="600"/>
                        </a:spcAft>
                      </a:pPr>
                      <a:r>
                        <a:rPr lang="nl-BE" sz="1100" b="1" u="sng" cap="small" dirty="0">
                          <a:latin typeface="Arial" pitchFamily="34" charset="0"/>
                          <a:ea typeface="Times New Roman"/>
                          <a:cs typeface="Arial" pitchFamily="34" charset="0"/>
                        </a:rPr>
                        <a:t>Water en Zuivering</a:t>
                      </a:r>
                      <a:endParaRPr lang="nl-BE" sz="11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Waterlopen (beek, rivier, kanaal,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Waterzuivering</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Riolering</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lnSpc>
                          <a:spcPts val="1200"/>
                        </a:lnSpc>
                        <a:spcAft>
                          <a:spcPts val="600"/>
                        </a:spcAft>
                      </a:pPr>
                      <a:r>
                        <a:rPr lang="nl-BE" sz="1100" b="1" u="sng" cap="small" dirty="0">
                          <a:latin typeface="Arial" pitchFamily="34" charset="0"/>
                          <a:ea typeface="Times New Roman"/>
                          <a:cs typeface="Arial" pitchFamily="34" charset="0"/>
                        </a:rPr>
                        <a:t>Buren</a:t>
                      </a:r>
                      <a:endParaRPr lang="nl-BE" sz="11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Verbranden van afval in open lucht</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90</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Rook uit schoorsteen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169</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241</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4,0</a:t>
                      </a:r>
                      <a:r>
                        <a:rPr lang="nl-BE" sz="900" baseline="30000" dirty="0">
                          <a:solidFill>
                            <a:srgbClr val="FF0000"/>
                          </a:solidFill>
                          <a:latin typeface="Arial"/>
                          <a:ea typeface="Times New Roman"/>
                          <a:cs typeface="Times New Roman"/>
                        </a:rPr>
                        <a:t>123</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Opslaan van afval (composthopen,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28</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37727" marR="37727"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Huisdieren (honden, kippen,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34</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59</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54</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58</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r>
                        <a:rPr lang="nl-BE" sz="900" baseline="30000" dirty="0">
                          <a:solidFill>
                            <a:srgbClr val="00B050"/>
                          </a:solidFill>
                          <a:latin typeface="Arial"/>
                          <a:ea typeface="Times New Roman"/>
                          <a:cs typeface="Times New Roman"/>
                        </a:rPr>
                        <a:t>13</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744154"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geurhinder</a:t>
            </a:r>
            <a:r>
              <a:rPr lang="nl-BE" sz="2700" b="1" dirty="0" smtClean="0">
                <a:solidFill>
                  <a:srgbClr val="6D8B2B"/>
                </a:solidFill>
                <a:latin typeface="Arial" pitchFamily="34" charset="0"/>
                <a:cs typeface="Arial" pitchFamily="34" charset="0"/>
              </a:rPr>
              <a:t> per subcategorie (I)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5687111"/>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9" name="Tabel 8"/>
          <p:cNvGraphicFramePr>
            <a:graphicFrameLocks noGrp="1"/>
          </p:cNvGraphicFramePr>
          <p:nvPr/>
        </p:nvGraphicFramePr>
        <p:xfrm>
          <a:off x="671209" y="1332711"/>
          <a:ext cx="8083685" cy="4136288"/>
        </p:xfrm>
        <a:graphic>
          <a:graphicData uri="http://schemas.openxmlformats.org/drawingml/2006/table">
            <a:tbl>
              <a:tblPr/>
              <a:tblGrid>
                <a:gridCol w="3528755"/>
                <a:gridCol w="441143"/>
                <a:gridCol w="441143"/>
                <a:gridCol w="441143"/>
                <a:gridCol w="441143"/>
                <a:gridCol w="441143"/>
                <a:gridCol w="441143"/>
                <a:gridCol w="441143"/>
                <a:gridCol w="526276"/>
                <a:gridCol w="441143"/>
                <a:gridCol w="499510"/>
              </a:tblGrid>
              <a:tr h="239344">
                <a:tc>
                  <a:txBody>
                    <a:bodyPr/>
                    <a:lstStyle/>
                    <a:p>
                      <a:pPr marL="46990">
                        <a:spcAft>
                          <a:spcPts val="0"/>
                        </a:spcAft>
                      </a:pPr>
                      <a:r>
                        <a:rPr lang="nl-BE" sz="1000" b="1" dirty="0">
                          <a:solidFill>
                            <a:srgbClr val="FFFFFF"/>
                          </a:solidFill>
                          <a:latin typeface="Arial" pitchFamily="34" charset="0"/>
                          <a:ea typeface="Times New Roman"/>
                          <a:cs typeface="Arial" pitchFamily="34" charset="0"/>
                        </a:rPr>
                        <a:t>Bronnen van geurhinder</a:t>
                      </a:r>
                      <a:endParaRPr lang="nl-BE" sz="10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39344">
                <a:tc>
                  <a:txBody>
                    <a:bodyPr/>
                    <a:lstStyle/>
                    <a:p>
                      <a:pPr marL="46990">
                        <a:lnSpc>
                          <a:spcPts val="1200"/>
                        </a:lnSpc>
                        <a:spcAft>
                          <a:spcPts val="0"/>
                        </a:spcAft>
                      </a:pP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304800">
                <a:tc>
                  <a:txBody>
                    <a:bodyPr/>
                    <a:lstStyle/>
                    <a:p>
                      <a:pPr marL="46990">
                        <a:lnSpc>
                          <a:spcPts val="1200"/>
                        </a:lnSpc>
                        <a:spcAft>
                          <a:spcPts val="600"/>
                        </a:spcAft>
                      </a:pPr>
                      <a:r>
                        <a:rPr lang="nl-BE" sz="1100" b="1" u="sng" cap="small" dirty="0">
                          <a:latin typeface="Arial"/>
                          <a:ea typeface="Times New Roman"/>
                          <a:cs typeface="Times New Roman"/>
                        </a:rPr>
                        <a:t>Verkeer en Vervoer</a:t>
                      </a:r>
                      <a:endParaRPr lang="nl-BE" sz="1100" dirty="0">
                        <a:latin typeface="Times New Roman"/>
                        <a:ea typeface="Times New Roman"/>
                        <a:cs typeface="Times New Roman"/>
                      </a:endParaRPr>
                    </a:p>
                  </a:txBody>
                  <a:tcPr marL="68580" marR="68580"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304800">
                <a:tc>
                  <a:txBody>
                    <a:bodyPr/>
                    <a:lstStyle/>
                    <a:p>
                      <a:pPr marL="46990">
                        <a:spcAft>
                          <a:spcPts val="0"/>
                        </a:spcAft>
                      </a:pPr>
                      <a:r>
                        <a:rPr lang="nl-BE" sz="1000" b="1" spc="-30" dirty="0">
                          <a:latin typeface="Arial"/>
                          <a:ea typeface="Times New Roman"/>
                          <a:cs typeface="Times New Roman"/>
                        </a:rPr>
                        <a:t>Straatverkeer (uitlaatgassen van auto’s, vrachtwagens, bussen, ...)</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527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8,2</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10,4</a:t>
                      </a:r>
                      <a:r>
                        <a:rPr lang="nl-BE" sz="900" baseline="30000" dirty="0">
                          <a:solidFill>
                            <a:srgbClr val="008000"/>
                          </a:solidFill>
                          <a:latin typeface="Arial"/>
                          <a:ea typeface="Times New Roman"/>
                          <a:cs typeface="Times New Roman"/>
                        </a:rPr>
                        <a:t>0</a:t>
                      </a:r>
                      <a:r>
                        <a:rPr lang="nl-BE" sz="900" baseline="30000" dirty="0">
                          <a:solidFill>
                            <a:srgbClr val="FF0000"/>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04800">
                <a:tc>
                  <a:txBody>
                    <a:bodyPr/>
                    <a:lstStyle/>
                    <a:p>
                      <a:pPr marL="46990">
                        <a:spcAft>
                          <a:spcPts val="0"/>
                        </a:spcAft>
                      </a:pPr>
                      <a:r>
                        <a:rPr lang="nl-BE" sz="1000" b="1" spc="-30" dirty="0">
                          <a:latin typeface="Arial"/>
                          <a:ea typeface="Times New Roman"/>
                          <a:cs typeface="Times New Roman"/>
                        </a:rPr>
                        <a:t>Luchtvaart (militaire en burgervluchten, heli’s, ...)</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r>
                        <a:rPr lang="nl-BE" sz="900" baseline="30000" dirty="0">
                          <a:solidFill>
                            <a:srgbClr val="008000"/>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r>
                        <a:rPr lang="nl-BE" sz="900" baseline="30000" dirty="0">
                          <a:solidFill>
                            <a:srgbClr val="008000"/>
                          </a:solidFill>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304800">
                <a:tc>
                  <a:txBody>
                    <a:bodyPr/>
                    <a:lstStyle/>
                    <a:p>
                      <a:pPr marL="46990">
                        <a:lnSpc>
                          <a:spcPts val="1200"/>
                        </a:lnSpc>
                        <a:spcAft>
                          <a:spcPts val="600"/>
                        </a:spcAft>
                      </a:pPr>
                      <a:r>
                        <a:rPr lang="nl-BE" sz="1100" b="1" u="sng" cap="small" dirty="0">
                          <a:latin typeface="Arial"/>
                          <a:ea typeface="Times New Roman"/>
                          <a:cs typeface="Times New Roman"/>
                        </a:rPr>
                        <a:t>Bedrijven en Industrie</a:t>
                      </a:r>
                      <a:endParaRPr lang="nl-BE" sz="11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304800">
                <a:tc>
                  <a:txBody>
                    <a:bodyPr/>
                    <a:lstStyle/>
                    <a:p>
                      <a:pPr marL="46990">
                        <a:spcAft>
                          <a:spcPts val="0"/>
                        </a:spcAft>
                      </a:pPr>
                      <a:r>
                        <a:rPr lang="nl-BE" sz="1000" b="1" spc="-30" dirty="0">
                          <a:latin typeface="Arial"/>
                          <a:ea typeface="Times New Roman"/>
                          <a:cs typeface="Times New Roman"/>
                        </a:rPr>
                        <a:t>Slachterijen en verwerken van dierlijk afval, vetsmelterijen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04800">
                <a:tc>
                  <a:txBody>
                    <a:bodyPr/>
                    <a:lstStyle/>
                    <a:p>
                      <a:pPr marL="46990">
                        <a:spcAft>
                          <a:spcPts val="0"/>
                        </a:spcAft>
                      </a:pPr>
                      <a:r>
                        <a:rPr lang="nl-BE" sz="1000" b="1" dirty="0">
                          <a:latin typeface="Arial"/>
                          <a:ea typeface="Times New Roman"/>
                          <a:cs typeface="Times New Roman"/>
                        </a:rPr>
                        <a:t>Verfspuitcabines</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r>
                        <a:rPr lang="nl-BE" sz="900" baseline="30000" dirty="0">
                          <a:solidFill>
                            <a:srgbClr val="008000"/>
                          </a:solidFill>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304800">
                <a:tc>
                  <a:txBody>
                    <a:bodyPr/>
                    <a:lstStyle/>
                    <a:p>
                      <a:pPr marL="46990">
                        <a:spcAft>
                          <a:spcPts val="0"/>
                        </a:spcAft>
                      </a:pPr>
                      <a:r>
                        <a:rPr lang="nl-BE" sz="1000" b="1" dirty="0">
                          <a:latin typeface="Arial"/>
                          <a:ea typeface="Times New Roman"/>
                          <a:cs typeface="Times New Roman"/>
                        </a:rPr>
                        <a:t>Chemische en petrochemische nijverheid</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a:t>
                      </a:r>
                      <a:r>
                        <a:rPr lang="nl-BE" sz="900" baseline="30000" dirty="0">
                          <a:solidFill>
                            <a:srgbClr val="008000"/>
                          </a:solidFill>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04800">
                <a:tc>
                  <a:txBody>
                    <a:bodyPr/>
                    <a:lstStyle/>
                    <a:p>
                      <a:pPr marL="46990">
                        <a:spcAft>
                          <a:spcPts val="0"/>
                        </a:spcAft>
                      </a:pPr>
                      <a:r>
                        <a:rPr lang="nl-BE" sz="1000" b="1" dirty="0">
                          <a:latin typeface="Arial"/>
                          <a:ea typeface="Times New Roman"/>
                          <a:cs typeface="Times New Roman"/>
                        </a:rPr>
                        <a:t>Mestverwerkingsbedrijven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304800">
                <a:tc>
                  <a:txBody>
                    <a:bodyPr/>
                    <a:lstStyle/>
                    <a:p>
                      <a:pPr marL="46990">
                        <a:spcAft>
                          <a:spcPts val="0"/>
                        </a:spcAft>
                      </a:pPr>
                      <a:r>
                        <a:rPr lang="nl-BE" sz="1000" b="1" dirty="0">
                          <a:latin typeface="Arial"/>
                          <a:ea typeface="Times New Roman"/>
                          <a:cs typeface="Times New Roman"/>
                        </a:rPr>
                        <a:t>Voedings- en drankenindustrie, inclusief brouwerijen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04800">
                <a:tc>
                  <a:txBody>
                    <a:bodyPr/>
                    <a:lstStyle/>
                    <a:p>
                      <a:pPr marL="46990">
                        <a:spcAft>
                          <a:spcPts val="0"/>
                        </a:spcAft>
                      </a:pPr>
                      <a:r>
                        <a:rPr lang="nl-BE" sz="1000" b="1" spc="-30" dirty="0">
                          <a:latin typeface="Arial"/>
                          <a:ea typeface="Times New Roman"/>
                          <a:cs typeface="Times New Roman"/>
                        </a:rPr>
                        <a:t>Composteringsinstallaties voor groenafval en GFT-afval</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304800">
                <a:tc>
                  <a:txBody>
                    <a:bodyPr/>
                    <a:lstStyle/>
                    <a:p>
                      <a:pPr marL="46990">
                        <a:spcAft>
                          <a:spcPts val="0"/>
                        </a:spcAft>
                      </a:pPr>
                      <a:r>
                        <a:rPr lang="nl-BE" sz="1000" b="1" dirty="0">
                          <a:latin typeface="Arial"/>
                          <a:ea typeface="Times New Roman"/>
                          <a:cs typeface="Times New Roman"/>
                        </a:rPr>
                        <a:t>Veevoederbedrijven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04800">
                <a:tc>
                  <a:txBody>
                    <a:bodyPr/>
                    <a:lstStyle/>
                    <a:p>
                      <a:pPr marL="46990">
                        <a:spcAft>
                          <a:spcPts val="0"/>
                        </a:spcAft>
                      </a:pPr>
                      <a:r>
                        <a:rPr lang="nl-BE" sz="1000" b="1" dirty="0">
                          <a:latin typeface="Arial"/>
                          <a:ea typeface="Times New Roman"/>
                          <a:cs typeface="Times New Roman"/>
                        </a:rPr>
                        <a:t>Metaal- en metaalverwerkende industrie</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7032694"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geurhinder</a:t>
            </a:r>
            <a:r>
              <a:rPr lang="nl-BE" sz="2700" b="1" dirty="0" smtClean="0">
                <a:solidFill>
                  <a:srgbClr val="6D8B2B"/>
                </a:solidFill>
                <a:latin typeface="Arial" pitchFamily="34" charset="0"/>
                <a:cs typeface="Arial" pitchFamily="34" charset="0"/>
              </a:rPr>
              <a:t> per subcategorie (II)</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6533447"/>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
        <p:nvSpPr>
          <p:cNvPr id="10" name="Tekstvak 9"/>
          <p:cNvSpPr txBox="1"/>
          <p:nvPr/>
        </p:nvSpPr>
        <p:spPr>
          <a:xfrm>
            <a:off x="418289" y="5875506"/>
            <a:ext cx="2101174" cy="861774"/>
          </a:xfrm>
          <a:prstGeom prst="rect">
            <a:avLst/>
          </a:prstGeom>
          <a:solidFill>
            <a:schemeClr val="bg1"/>
          </a:solidFill>
        </p:spPr>
        <p:txBody>
          <a:bodyPr wrap="square" rtlCol="0">
            <a:spAutoFit/>
          </a:bodyPr>
          <a:lstStyle/>
          <a:p>
            <a:endParaRPr lang="nl-BE" sz="5000" dirty="0"/>
          </a:p>
        </p:txBody>
      </p:sp>
      <p:graphicFrame>
        <p:nvGraphicFramePr>
          <p:cNvPr id="11" name="Tabel 10"/>
          <p:cNvGraphicFramePr>
            <a:graphicFrameLocks noGrp="1"/>
          </p:cNvGraphicFramePr>
          <p:nvPr/>
        </p:nvGraphicFramePr>
        <p:xfrm>
          <a:off x="739303" y="1108944"/>
          <a:ext cx="8083685" cy="5338688"/>
        </p:xfrm>
        <a:graphic>
          <a:graphicData uri="http://schemas.openxmlformats.org/drawingml/2006/table">
            <a:tbl>
              <a:tblPr/>
              <a:tblGrid>
                <a:gridCol w="3528755"/>
                <a:gridCol w="441143"/>
                <a:gridCol w="441143"/>
                <a:gridCol w="441143"/>
                <a:gridCol w="441143"/>
                <a:gridCol w="441143"/>
                <a:gridCol w="441143"/>
                <a:gridCol w="441143"/>
                <a:gridCol w="526276"/>
                <a:gridCol w="441143"/>
                <a:gridCol w="499510"/>
              </a:tblGrid>
              <a:tr h="239344">
                <a:tc>
                  <a:txBody>
                    <a:bodyPr/>
                    <a:lstStyle/>
                    <a:p>
                      <a:pPr marL="46990">
                        <a:spcAft>
                          <a:spcPts val="0"/>
                        </a:spcAft>
                      </a:pPr>
                      <a:r>
                        <a:rPr lang="nl-BE" sz="1000" b="1" dirty="0">
                          <a:solidFill>
                            <a:srgbClr val="FFFFFF"/>
                          </a:solidFill>
                          <a:latin typeface="Arial" pitchFamily="34" charset="0"/>
                          <a:ea typeface="Times New Roman"/>
                          <a:cs typeface="Arial" pitchFamily="34" charset="0"/>
                        </a:rPr>
                        <a:t>Bronnen van geurhinder</a:t>
                      </a:r>
                      <a:endParaRPr lang="nl-BE" sz="10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39344">
                <a:tc>
                  <a:txBody>
                    <a:bodyPr/>
                    <a:lstStyle/>
                    <a:p>
                      <a:pPr marL="46990">
                        <a:lnSpc>
                          <a:spcPts val="1200"/>
                        </a:lnSpc>
                        <a:spcAft>
                          <a:spcPts val="0"/>
                        </a:spcAft>
                      </a:pP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70000">
                <a:tc gridSpan="2">
                  <a:txBody>
                    <a:bodyPr/>
                    <a:lstStyle/>
                    <a:p>
                      <a:pPr>
                        <a:lnSpc>
                          <a:spcPts val="1200"/>
                        </a:lnSpc>
                        <a:spcAft>
                          <a:spcPts val="600"/>
                        </a:spcAft>
                      </a:pPr>
                      <a:r>
                        <a:rPr lang="nl-BE" sz="1100" b="1" u="sng" cap="small" dirty="0">
                          <a:latin typeface="Arial" pitchFamily="34" charset="0"/>
                          <a:ea typeface="Times New Roman"/>
                          <a:cs typeface="Arial" pitchFamily="34" charset="0"/>
                        </a:rPr>
                        <a:t>Handel, Diensten, Recreatie en Toerisme</a:t>
                      </a:r>
                      <a:endParaRPr lang="nl-BE" sz="11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hMerge="1">
                  <a:txBody>
                    <a:bodyPr/>
                    <a:lstStyle/>
                    <a:p>
                      <a:endParaRPr lang="nl-BE"/>
                    </a:p>
                  </a:txBody>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nSpc>
                          <a:spcPts val="1200"/>
                        </a:lnSpc>
                        <a:spcAft>
                          <a:spcPts val="600"/>
                        </a:spcAft>
                      </a:pPr>
                      <a:endParaRPr lang="nl-BE" sz="900" dirty="0">
                        <a:latin typeface="Times New Roman"/>
                        <a:ea typeface="Times New Roman"/>
                        <a:cs typeface="Times New Roman"/>
                      </a:endParaRPr>
                    </a:p>
                  </a:txBody>
                  <a:tcPr marL="37727" marR="37727" marT="0" marB="0">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70000">
                <a:tc>
                  <a:txBody>
                    <a:bodyPr/>
                    <a:lstStyle/>
                    <a:p>
                      <a:pPr marL="46990">
                        <a:spcAft>
                          <a:spcPts val="0"/>
                        </a:spcAft>
                      </a:pPr>
                      <a:r>
                        <a:rPr lang="nl-BE" sz="1000" b="1" spc="-30" dirty="0">
                          <a:latin typeface="Arial" pitchFamily="34" charset="0"/>
                          <a:ea typeface="Times New Roman"/>
                          <a:cs typeface="Arial" pitchFamily="34" charset="0"/>
                        </a:rPr>
                        <a:t>Horeca (café, restaurant, frituur, bakker, beenhouwer,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r>
                        <a:rPr lang="nl-BE" sz="900" baseline="30000" dirty="0">
                          <a:solidFill>
                            <a:srgbClr val="008000"/>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Benzinestations</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0000">
                <a:tc>
                  <a:txBody>
                    <a:bodyPr/>
                    <a:lstStyle/>
                    <a:p>
                      <a:pPr marL="46990">
                        <a:lnSpc>
                          <a:spcPts val="1200"/>
                        </a:lnSpc>
                        <a:spcAft>
                          <a:spcPts val="600"/>
                        </a:spcAft>
                      </a:pPr>
                      <a:r>
                        <a:rPr lang="nl-BE" sz="1100" b="1" u="sng" cap="small" dirty="0" smtClean="0">
                          <a:latin typeface="Arial" pitchFamily="34" charset="0"/>
                          <a:ea typeface="Times New Roman"/>
                          <a:cs typeface="Arial" pitchFamily="34" charset="0"/>
                        </a:rPr>
                        <a:t>Land- </a:t>
                      </a:r>
                      <a:r>
                        <a:rPr lang="nl-BE" sz="1100" b="1" u="sng" cap="small" dirty="0">
                          <a:latin typeface="Arial" pitchFamily="34" charset="0"/>
                          <a:ea typeface="Times New Roman"/>
                          <a:cs typeface="Arial" pitchFamily="34" charset="0"/>
                        </a:rPr>
                        <a:t>en Tuinbouw</a:t>
                      </a:r>
                      <a:endParaRPr lang="nl-BE" sz="11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Varkensstallen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r>
                        <a:rPr lang="nl-BE" sz="900" baseline="30000" dirty="0">
                          <a:solidFill>
                            <a:srgbClr val="008000"/>
                          </a:solidFill>
                          <a:latin typeface="Arial"/>
                          <a:ea typeface="Times New Roman"/>
                          <a:cs typeface="Times New Roman"/>
                        </a:rPr>
                        <a:t>1</a:t>
                      </a:r>
                      <a:r>
                        <a:rPr lang="nl-BE" sz="900" baseline="30000" dirty="0">
                          <a:solidFill>
                            <a:srgbClr val="00B050"/>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Uitspreiden van dierlijke mest</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271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278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Stookinstallaties tuinbouw</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Pluimveehouderijen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Rundveekwekerijen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lnSpc>
                          <a:spcPts val="1200"/>
                        </a:lnSpc>
                        <a:spcAft>
                          <a:spcPts val="600"/>
                        </a:spcAft>
                      </a:pPr>
                      <a:r>
                        <a:rPr lang="nl-BE" sz="1100" b="1" u="sng" cap="small" dirty="0">
                          <a:latin typeface="Arial" pitchFamily="34" charset="0"/>
                          <a:ea typeface="Times New Roman"/>
                          <a:cs typeface="Arial" pitchFamily="34" charset="0"/>
                        </a:rPr>
                        <a:t>Water en Zuivering</a:t>
                      </a:r>
                      <a:endParaRPr lang="nl-BE" sz="11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Waterlopen (beek, rivier, kanaal,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r>
                        <a:rPr lang="nl-BE" sz="900" baseline="30000" dirty="0">
                          <a:solidFill>
                            <a:srgbClr val="00800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Waterzuivering</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r>
                        <a:rPr lang="nl-BE" sz="900" baseline="30000" dirty="0">
                          <a:solidFill>
                            <a:srgbClr val="008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Riolering</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lnSpc>
                          <a:spcPts val="1200"/>
                        </a:lnSpc>
                        <a:spcAft>
                          <a:spcPts val="600"/>
                        </a:spcAft>
                      </a:pPr>
                      <a:r>
                        <a:rPr lang="nl-BE" sz="1100" b="1" u="sng" cap="small" dirty="0">
                          <a:latin typeface="Arial" pitchFamily="34" charset="0"/>
                          <a:ea typeface="Times New Roman"/>
                          <a:cs typeface="Arial" pitchFamily="34" charset="0"/>
                        </a:rPr>
                        <a:t>Buren</a:t>
                      </a:r>
                      <a:endParaRPr lang="nl-BE" sz="11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Verbranden van afval in open lucht</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4,6</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6,0</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287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5,2</a:t>
                      </a:r>
                      <a:r>
                        <a:rPr lang="nl-BE" sz="900" baseline="30000" dirty="0">
                          <a:solidFill>
                            <a:srgbClr val="00800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a:t>
                      </a:r>
                      <a:r>
                        <a:rPr lang="nl-BE" sz="900" baseline="30000" dirty="0">
                          <a:solidFill>
                            <a:srgbClr val="008000"/>
                          </a:solidFill>
                          <a:latin typeface="Arial"/>
                          <a:ea typeface="Times New Roman"/>
                          <a:cs typeface="Times New Roman"/>
                        </a:rPr>
                        <a:t>0</a:t>
                      </a:r>
                      <a:r>
                        <a:rPr lang="nl-BE" sz="900" baseline="30000" dirty="0">
                          <a:solidFill>
                            <a:srgbClr val="00B050"/>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Rook uit schoorsteen</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5,9</a:t>
                      </a:r>
                      <a:r>
                        <a:rPr lang="nl-BE" sz="900" baseline="30000" dirty="0">
                          <a:solidFill>
                            <a:srgbClr val="FF0000"/>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7,4</a:t>
                      </a:r>
                      <a:r>
                        <a:rPr lang="nl-BE" sz="900" baseline="30000" dirty="0">
                          <a:solidFill>
                            <a:srgbClr val="FF0000"/>
                          </a:solidFill>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588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10,4</a:t>
                      </a:r>
                      <a:r>
                        <a:rPr lang="nl-BE" sz="900" baseline="30000" dirty="0">
                          <a:solidFill>
                            <a:srgbClr val="FF0000"/>
                          </a:solidFill>
                          <a:latin typeface="Arial"/>
                          <a:ea typeface="Times New Roman"/>
                          <a:cs typeface="Times New Roman"/>
                        </a:rPr>
                        <a:t>123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0000">
                <a:tc>
                  <a:txBody>
                    <a:bodyPr/>
                    <a:lstStyle/>
                    <a:p>
                      <a:pPr marL="46990">
                        <a:spcAft>
                          <a:spcPts val="0"/>
                        </a:spcAft>
                      </a:pPr>
                      <a:r>
                        <a:rPr lang="nl-BE" sz="1000" b="1" dirty="0">
                          <a:latin typeface="Arial" pitchFamily="34" charset="0"/>
                          <a:ea typeface="Times New Roman"/>
                          <a:cs typeface="Arial" pitchFamily="34" charset="0"/>
                        </a:rPr>
                        <a:t>Opslaan van afval (composthopen,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0000">
                <a:tc>
                  <a:txBody>
                    <a:bodyPr/>
                    <a:lstStyle/>
                    <a:p>
                      <a:pPr marL="46990">
                        <a:spcAft>
                          <a:spcPts val="0"/>
                        </a:spcAft>
                      </a:pPr>
                      <a:r>
                        <a:rPr lang="nl-BE" sz="1000" b="1" dirty="0">
                          <a:latin typeface="Arial" pitchFamily="34" charset="0"/>
                          <a:ea typeface="Times New Roman"/>
                          <a:cs typeface="Arial" pitchFamily="34" charset="0"/>
                        </a:rPr>
                        <a:t>Huisdieren (honden, kippen, ...)</a:t>
                      </a: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111</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191</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157</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r>
                        <a:rPr lang="nl-BE" sz="900" baseline="30000" dirty="0">
                          <a:solidFill>
                            <a:srgbClr val="00B050"/>
                          </a:solidFill>
                          <a:latin typeface="Arial"/>
                          <a:ea typeface="Times New Roman"/>
                          <a:cs typeface="Times New Roman"/>
                        </a:rPr>
                        <a:t>012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266290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“Geurkaarten”</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5" name="Rectangle 3"/>
          <p:cNvSpPr>
            <a:spLocks noChangeArrowheads="1"/>
          </p:cNvSpPr>
          <p:nvPr/>
        </p:nvSpPr>
        <p:spPr bwMode="auto">
          <a:xfrm>
            <a:off x="53975" y="6038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81330" y="1038225"/>
            <a:ext cx="8646704" cy="5681662"/>
          </a:xfrm>
          <a:prstGeom prst="rect">
            <a:avLst/>
          </a:prstGeom>
          <a:noFill/>
          <a:ln w="9525">
            <a:noFill/>
            <a:miter lim="800000"/>
            <a:headEnd/>
            <a:tailEnd/>
          </a:ln>
        </p:spPr>
      </p:pic>
      <p:sp>
        <p:nvSpPr>
          <p:cNvPr id="11" name="Rechthoek 10"/>
          <p:cNvSpPr/>
          <p:nvPr/>
        </p:nvSpPr>
        <p:spPr>
          <a:xfrm>
            <a:off x="478054" y="1107505"/>
            <a:ext cx="5772594" cy="29997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nl-BE" sz="1200" b="1" dirty="0" smtClean="0">
                <a:solidFill>
                  <a:srgbClr val="6D8B2B"/>
                </a:solidFill>
                <a:latin typeface="Arial" pitchFamily="34" charset="0"/>
                <a:cs typeface="Arial" pitchFamily="34" charset="0"/>
              </a:rPr>
              <a:t>Geurhinder in Vlaanderen door bedrijven en industrie</a:t>
            </a:r>
            <a:endParaRPr lang="nl-BE" sz="1200" b="1" dirty="0">
              <a:solidFill>
                <a:srgbClr val="6D8B2B"/>
              </a:solidFill>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266290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“Geurkaarten”</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5" name="Rectangle 3"/>
          <p:cNvSpPr>
            <a:spLocks noChangeArrowheads="1"/>
          </p:cNvSpPr>
          <p:nvPr/>
        </p:nvSpPr>
        <p:spPr bwMode="auto">
          <a:xfrm>
            <a:off x="53975" y="6038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381001" y="1027432"/>
            <a:ext cx="8686799" cy="5716267"/>
          </a:xfrm>
          <a:prstGeom prst="rect">
            <a:avLst/>
          </a:prstGeom>
          <a:noFill/>
          <a:ln w="9525">
            <a:noFill/>
            <a:miter lim="800000"/>
            <a:headEnd/>
            <a:tailEnd/>
          </a:ln>
        </p:spPr>
      </p:pic>
      <p:sp>
        <p:nvSpPr>
          <p:cNvPr id="10" name="Rechthoek 9"/>
          <p:cNvSpPr/>
          <p:nvPr/>
        </p:nvSpPr>
        <p:spPr>
          <a:xfrm>
            <a:off x="483932" y="1132837"/>
            <a:ext cx="5772594" cy="29997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nl-BE" sz="1200" b="1" dirty="0" smtClean="0">
                <a:solidFill>
                  <a:srgbClr val="6D8B2B"/>
                </a:solidFill>
                <a:latin typeface="Arial" pitchFamily="34" charset="0"/>
                <a:cs typeface="Arial" pitchFamily="34" charset="0"/>
              </a:rPr>
              <a:t>Geurhinder in Vlaanderen door land- en tuinbouw</a:t>
            </a:r>
            <a:endParaRPr lang="nl-BE" sz="1200" b="1" dirty="0">
              <a:solidFill>
                <a:srgbClr val="6D8B2B"/>
              </a:solidFill>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357166"/>
            <a:ext cx="8083550" cy="946150"/>
          </a:xfrm>
        </p:spPr>
        <p:txBody>
          <a:bodyPr/>
          <a:lstStyle/>
          <a:p>
            <a:pPr algn="ctr"/>
            <a:r>
              <a:rPr lang="nl-BE" sz="4000" dirty="0">
                <a:solidFill>
                  <a:schemeClr val="bg1"/>
                </a:solidFill>
              </a:rPr>
              <a:t>L</a:t>
            </a:r>
            <a:r>
              <a:rPr lang="nl-BE" sz="4000" dirty="0" smtClean="0">
                <a:solidFill>
                  <a:schemeClr val="bg1"/>
                </a:solidFill>
              </a:rPr>
              <a:t>ichthinder</a:t>
            </a:r>
            <a:endParaRPr lang="en-US" sz="4000" dirty="0">
              <a:solidFill>
                <a:schemeClr val="bg1"/>
              </a:solidFill>
            </a:endParaRPr>
          </a:p>
        </p:txBody>
      </p:sp>
    </p:spTree>
    <p:extLst>
      <p:ext uri="{BB962C8B-B14F-4D97-AF65-F5344CB8AC3E}">
        <p14:creationId xmlns="" xmlns:p14="http://schemas.microsoft.com/office/powerpoint/2010/main" val="1033246118"/>
      </p:ext>
    </p:extLst>
  </p:cSld>
  <p:clrMapOvr>
    <a:masterClrMapping/>
  </p:clrMapOvr>
  <p:transition spd="slow">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518912"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lichthinder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0" name="Grafiek 9"/>
          <p:cNvGraphicFramePr>
            <a:graphicFrameLocks noChangeAspect="1"/>
          </p:cNvGraphicFramePr>
          <p:nvPr/>
        </p:nvGraphicFramePr>
        <p:xfrm>
          <a:off x="1302533" y="1641658"/>
          <a:ext cx="6959925" cy="32610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397905"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lichthinder laatste twee jaar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7" name="Grafiek 6"/>
          <p:cNvGraphicFramePr>
            <a:graphicFrameLocks noChangeAspect="1"/>
          </p:cNvGraphicFramePr>
          <p:nvPr/>
        </p:nvGraphicFramePr>
        <p:xfrm>
          <a:off x="856034" y="1653703"/>
          <a:ext cx="7023484" cy="2908570"/>
        </p:xfrm>
        <a:graphic>
          <a:graphicData uri="http://schemas.openxmlformats.org/drawingml/2006/chart">
            <c:chart xmlns:c="http://schemas.openxmlformats.org/drawingml/2006/chart" xmlns:r="http://schemas.openxmlformats.org/officeDocument/2006/relationships" r:id="rId2"/>
          </a:graphicData>
        </a:graphic>
      </p:graphicFrame>
      <p:sp>
        <p:nvSpPr>
          <p:cNvPr id="38915" name="Rectangle 3"/>
          <p:cNvSpPr>
            <a:spLocks noChangeArrowheads="1"/>
          </p:cNvSpPr>
          <p:nvPr/>
        </p:nvSpPr>
        <p:spPr bwMode="auto">
          <a:xfrm>
            <a:off x="1595346" y="4778968"/>
            <a:ext cx="4494179"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Valide basis = 4.989; Geen antwoord = 4,8%</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467412"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Acties ondernomen i.v.m. lichthinder</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0" name="Grafiek 9"/>
          <p:cNvGraphicFramePr>
            <a:graphicFrameLocks noChangeAspect="1"/>
          </p:cNvGraphicFramePr>
          <p:nvPr/>
        </p:nvGraphicFramePr>
        <p:xfrm>
          <a:off x="1401796" y="1184134"/>
          <a:ext cx="6420272" cy="4448175"/>
        </p:xfrm>
        <a:graphic>
          <a:graphicData uri="http://schemas.openxmlformats.org/drawingml/2006/chart">
            <c:chart xmlns:c="http://schemas.openxmlformats.org/drawingml/2006/chart" xmlns:r="http://schemas.openxmlformats.org/officeDocument/2006/relationships" r:id="rId2"/>
          </a:graphicData>
        </a:graphic>
      </p:graphicFrame>
      <p:sp>
        <p:nvSpPr>
          <p:cNvPr id="45057" name="Rectangle 1"/>
          <p:cNvSpPr>
            <a:spLocks noChangeArrowheads="1"/>
          </p:cNvSpPr>
          <p:nvPr/>
        </p:nvSpPr>
        <p:spPr bwMode="auto">
          <a:xfrm>
            <a:off x="1498059" y="5674569"/>
            <a:ext cx="9144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nl-BE" sz="1000" i="1" dirty="0" smtClean="0">
                <a:ea typeface="Times New Roman" pitchFamily="18" charset="0"/>
                <a:cs typeface="Arial" pitchFamily="34" charset="0"/>
              </a:rPr>
              <a:t>Basis:</a:t>
            </a:r>
            <a:r>
              <a:rPr kumimoji="0" lang="nl-BE" sz="1000" b="0" i="1" u="none" strike="noStrike" cap="none" normalizeH="0" baseline="0" dirty="0" smtClean="0">
                <a:ln>
                  <a:noFill/>
                </a:ln>
                <a:solidFill>
                  <a:schemeClr val="tx1"/>
                </a:solidFill>
                <a:effectLst/>
                <a:ea typeface="Times New Roman" pitchFamily="18" charset="0"/>
                <a:cs typeface="Arial" pitchFamily="34" charset="0"/>
              </a:rPr>
              <a:t> respondenten die minstens een actie ondernomen hebben i.v.m. geluidshinder (N=441)</a:t>
            </a:r>
            <a:r>
              <a:rPr kumimoji="0" lang="nl-BE" sz="1000" b="0" i="1" u="none" strike="noStrike" cap="none" normalizeH="0" baseline="0" dirty="0" smtClean="0">
                <a:ln>
                  <a:noFill/>
                </a:ln>
                <a:solidFill>
                  <a:schemeClr val="tx1"/>
                </a:solidFill>
                <a:effectLst/>
                <a:cs typeface="Arial" pitchFamily="34" charset="0"/>
              </a:rPr>
              <a:t> </a:t>
            </a: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53530" y="364946"/>
            <a:ext cx="3149324" cy="369332"/>
          </a:xfrm>
          <a:prstGeom prst="rect">
            <a:avLst/>
          </a:prstGeom>
        </p:spPr>
        <p:txBody>
          <a:bodyPr wrap="none">
            <a:spAutoFit/>
          </a:bodyPr>
          <a:lstStyle/>
          <a:p>
            <a:r>
              <a:rPr lang="nl-BE" b="1" dirty="0" smtClean="0">
                <a:solidFill>
                  <a:srgbClr val="6D8B2B"/>
                </a:solidFill>
              </a:rPr>
              <a:t>Achtergrond en objectieven (II)</a:t>
            </a:r>
            <a:endParaRPr lang="nl-BE" b="1" dirty="0">
              <a:solidFill>
                <a:srgbClr val="6D8B2B"/>
              </a:solidFill>
            </a:endParaRPr>
          </a:p>
        </p:txBody>
      </p:sp>
      <p:grpSp>
        <p:nvGrpSpPr>
          <p:cNvPr id="2" name="Groep 4"/>
          <p:cNvGrpSpPr/>
          <p:nvPr/>
        </p:nvGrpSpPr>
        <p:grpSpPr>
          <a:xfrm>
            <a:off x="434214" y="1088131"/>
            <a:ext cx="8547955" cy="2610149"/>
            <a:chOff x="14546" y="432048"/>
            <a:chExt cx="8547955" cy="2610149"/>
          </a:xfrm>
        </p:grpSpPr>
        <p:sp>
          <p:nvSpPr>
            <p:cNvPr id="9" name="Rechthoek 8"/>
            <p:cNvSpPr/>
            <p:nvPr/>
          </p:nvSpPr>
          <p:spPr>
            <a:xfrm>
              <a:off x="14546" y="432048"/>
              <a:ext cx="8547955" cy="2610149"/>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chthoek 9"/>
            <p:cNvSpPr/>
            <p:nvPr/>
          </p:nvSpPr>
          <p:spPr>
            <a:xfrm>
              <a:off x="14546" y="432048"/>
              <a:ext cx="8547955" cy="2610149"/>
            </a:xfrm>
            <a:prstGeom prst="rect">
              <a:avLst/>
            </a:prstGeom>
            <a:ln>
              <a:solidFill>
                <a:srgbClr val="6D8B2B"/>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0106" tIns="208280" rIns="680106" bIns="99568" numCol="1" spcCol="1270" anchor="t" anchorCtr="0">
              <a:noAutofit/>
            </a:bodyPr>
            <a:lstStyle/>
            <a:p>
              <a:pPr marL="114300" lvl="1" indent="-114300" algn="l" defTabSz="622300" rtl="0">
                <a:lnSpc>
                  <a:spcPct val="90000"/>
                </a:lnSpc>
                <a:spcBef>
                  <a:spcPct val="0"/>
                </a:spcBef>
                <a:spcAft>
                  <a:spcPct val="15000"/>
                </a:spcAft>
                <a:buChar char="••"/>
              </a:pPr>
              <a:endParaRPr lang="nl-BE" sz="1400" kern="1200" dirty="0"/>
            </a:p>
            <a:p>
              <a:pPr marL="114300" lvl="1" indent="-114300" algn="l" defTabSz="622300" rtl="0">
                <a:lnSpc>
                  <a:spcPct val="90000"/>
                </a:lnSpc>
                <a:spcBef>
                  <a:spcPct val="0"/>
                </a:spcBef>
                <a:spcAft>
                  <a:spcPct val="15000"/>
                </a:spcAft>
                <a:buChar char="••"/>
              </a:pPr>
              <a:endParaRPr lang="nl-NL" sz="1400" dirty="0" smtClean="0"/>
            </a:p>
            <a:p>
              <a:pPr marL="114300" lvl="1" indent="-114300" algn="l" defTabSz="622300" rtl="0">
                <a:lnSpc>
                  <a:spcPct val="90000"/>
                </a:lnSpc>
                <a:spcBef>
                  <a:spcPct val="0"/>
                </a:spcBef>
                <a:spcAft>
                  <a:spcPct val="15000"/>
                </a:spcAft>
                <a:buChar char="••"/>
              </a:pPr>
              <a:r>
                <a:rPr lang="nl-NL" sz="1400" dirty="0" smtClean="0"/>
                <a:t>Resultaten van enquêtes dienen voorzichtig te worden geïnterpreteerd. De invloed van de methodiek, maar ook van de tijdsgeest of van mediabelangstelling voor een specifiek probleem kunnen de resultaten sterk beïnvloeden. Vooraleer conclusies worden getrokken moeten de resultaten dan ook grondig worden geanalyseerd.</a:t>
              </a:r>
              <a:endParaRPr lang="nl-BE" sz="1400" dirty="0" smtClean="0"/>
            </a:p>
            <a:p>
              <a:pPr marL="114300" lvl="1" indent="-114300" algn="l" defTabSz="533400" rtl="0">
                <a:lnSpc>
                  <a:spcPct val="90000"/>
                </a:lnSpc>
                <a:spcBef>
                  <a:spcPct val="0"/>
                </a:spcBef>
                <a:spcAft>
                  <a:spcPct val="15000"/>
                </a:spcAft>
                <a:buChar char="••"/>
              </a:pPr>
              <a:endParaRPr lang="nl-BE" sz="1200" kern="1200" dirty="0" smtClean="0"/>
            </a:p>
            <a:p>
              <a:pPr marL="114300" lvl="1" indent="-114300" defTabSz="622300">
                <a:lnSpc>
                  <a:spcPct val="90000"/>
                </a:lnSpc>
                <a:spcBef>
                  <a:spcPct val="0"/>
                </a:spcBef>
                <a:spcAft>
                  <a:spcPct val="15000"/>
                </a:spcAft>
                <a:buFontTx/>
                <a:buChar char="••"/>
              </a:pPr>
              <a:r>
                <a:rPr lang="nl-NL" sz="1400" dirty="0" smtClean="0"/>
                <a:t>Resultaten van SLO enquêtes worden in rekening gebracht bij de evaluatie van gevoerd beleid, maar evenzeer bij het bepalen van nieuwe doelstellingen en bij het in overweging nemen van nieuwe beleidsinitiatieven. </a:t>
              </a:r>
              <a:endParaRPr lang="nl-BE" sz="1200" kern="1200" dirty="0" smtClean="0"/>
            </a:p>
          </p:txBody>
        </p:sp>
      </p:grpSp>
      <p:grpSp>
        <p:nvGrpSpPr>
          <p:cNvPr id="3" name="Groep 5"/>
          <p:cNvGrpSpPr/>
          <p:nvPr/>
        </p:nvGrpSpPr>
        <p:grpSpPr>
          <a:xfrm>
            <a:off x="448761" y="4135175"/>
            <a:ext cx="8539601" cy="1634694"/>
            <a:chOff x="29093" y="3479092"/>
            <a:chExt cx="7821065" cy="1634694"/>
          </a:xfrm>
        </p:grpSpPr>
        <p:sp>
          <p:nvSpPr>
            <p:cNvPr id="7" name="Rechthoek 6"/>
            <p:cNvSpPr/>
            <p:nvPr/>
          </p:nvSpPr>
          <p:spPr>
            <a:xfrm>
              <a:off x="29093" y="3479092"/>
              <a:ext cx="7821065" cy="1634694"/>
            </a:xfrm>
            <a:prstGeom prst="rect">
              <a:avLst/>
            </a:prstGeom>
            <a:ln>
              <a:solidFill>
                <a:srgbClr val="6D8B2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hthoek 7"/>
            <p:cNvSpPr/>
            <p:nvPr/>
          </p:nvSpPr>
          <p:spPr>
            <a:xfrm>
              <a:off x="29093" y="3479092"/>
              <a:ext cx="7821065" cy="16346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0106" tIns="208280" rIns="680106"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defTabSz="622300">
                <a:lnSpc>
                  <a:spcPct val="90000"/>
                </a:lnSpc>
                <a:spcBef>
                  <a:spcPct val="0"/>
                </a:spcBef>
                <a:spcAft>
                  <a:spcPct val="15000"/>
                </a:spcAft>
                <a:buFontTx/>
                <a:buChar char="••"/>
              </a:pPr>
              <a:endParaRPr lang="nl-BE" sz="1400" dirty="0" smtClean="0"/>
            </a:p>
            <a:p>
              <a:pPr marL="114300" lvl="1" indent="-114300" defTabSz="622300">
                <a:lnSpc>
                  <a:spcPct val="90000"/>
                </a:lnSpc>
                <a:spcBef>
                  <a:spcPct val="0"/>
                </a:spcBef>
                <a:spcAft>
                  <a:spcPct val="15000"/>
                </a:spcAft>
                <a:buFontTx/>
                <a:buChar char="••"/>
              </a:pPr>
              <a:r>
                <a:rPr lang="nl-BE" sz="1400" dirty="0" smtClean="0"/>
                <a:t>De SLO enquêtes worden tegenwoordig uitgevoerd aan een ritme van een keer per legislatuur, of elke 5 jaar.  Een volgende herneming is m.a.w. voorzien in 2023.</a:t>
              </a:r>
              <a:endParaRPr lang="en-US" sz="1400" dirty="0" smtClean="0"/>
            </a:p>
          </p:txBody>
        </p:sp>
      </p:grpSp>
      <p:grpSp>
        <p:nvGrpSpPr>
          <p:cNvPr id="5" name="Groep 10"/>
          <p:cNvGrpSpPr/>
          <p:nvPr/>
        </p:nvGrpSpPr>
        <p:grpSpPr>
          <a:xfrm>
            <a:off x="1370733" y="986462"/>
            <a:ext cx="6134100" cy="446682"/>
            <a:chOff x="374578" y="205821"/>
            <a:chExt cx="6134100" cy="446682"/>
          </a:xfrm>
        </p:grpSpPr>
        <p:sp>
          <p:nvSpPr>
            <p:cNvPr id="15" name="Afgeronde rechthoek 14"/>
            <p:cNvSpPr/>
            <p:nvPr/>
          </p:nvSpPr>
          <p:spPr>
            <a:xfrm>
              <a:off x="374578" y="205821"/>
              <a:ext cx="6134100" cy="446682"/>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Afgeronde rechthoek 4"/>
            <p:cNvSpPr/>
            <p:nvPr/>
          </p:nvSpPr>
          <p:spPr>
            <a:xfrm>
              <a:off x="396383" y="227626"/>
              <a:ext cx="6090490" cy="40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1854" tIns="0" rIns="231854" bIns="0" numCol="1" spcCol="1270" anchor="ctr" anchorCtr="0">
              <a:noAutofit/>
            </a:bodyPr>
            <a:lstStyle/>
            <a:p>
              <a:pPr lvl="0"/>
              <a:r>
                <a:rPr lang="nl-BE" sz="2000" dirty="0" smtClean="0">
                  <a:solidFill>
                    <a:schemeClr val="bg1"/>
                  </a:solidFill>
                </a:rPr>
                <a:t>Wat gebeurt er met de resultaten?</a:t>
              </a:r>
              <a:endParaRPr lang="en-US" sz="2000" dirty="0">
                <a:solidFill>
                  <a:schemeClr val="bg1"/>
                </a:solidFill>
              </a:endParaRPr>
            </a:p>
          </p:txBody>
        </p:sp>
      </p:grpSp>
      <p:grpSp>
        <p:nvGrpSpPr>
          <p:cNvPr id="17" name="Groep 10"/>
          <p:cNvGrpSpPr/>
          <p:nvPr/>
        </p:nvGrpSpPr>
        <p:grpSpPr>
          <a:xfrm>
            <a:off x="1377213" y="3989155"/>
            <a:ext cx="6134100" cy="446682"/>
            <a:chOff x="374578" y="205821"/>
            <a:chExt cx="6134100" cy="446682"/>
          </a:xfrm>
        </p:grpSpPr>
        <p:sp>
          <p:nvSpPr>
            <p:cNvPr id="18" name="Afgeronde rechthoek 17"/>
            <p:cNvSpPr/>
            <p:nvPr/>
          </p:nvSpPr>
          <p:spPr>
            <a:xfrm>
              <a:off x="374578" y="205821"/>
              <a:ext cx="6134100" cy="446682"/>
            </a:xfrm>
            <a:prstGeom prst="round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fgeronde rechthoek 4"/>
            <p:cNvSpPr/>
            <p:nvPr/>
          </p:nvSpPr>
          <p:spPr>
            <a:xfrm>
              <a:off x="396383" y="227626"/>
              <a:ext cx="6090490" cy="403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1854" tIns="0" rIns="231854" bIns="0" numCol="1" spcCol="1270" anchor="ctr" anchorCtr="0">
              <a:noAutofit/>
            </a:bodyPr>
            <a:lstStyle/>
            <a:p>
              <a:pPr lvl="0"/>
              <a:r>
                <a:rPr lang="nl-BE" sz="2000" dirty="0" smtClean="0">
                  <a:solidFill>
                    <a:schemeClr val="bg1"/>
                  </a:solidFill>
                </a:rPr>
                <a:t>Wat is de meetfrequentie?</a:t>
              </a:r>
              <a:endParaRPr lang="en-US" sz="2000" dirty="0">
                <a:solidFill>
                  <a:schemeClr val="bg1"/>
                </a:solidFill>
              </a:endParaRPr>
            </a:p>
          </p:txBody>
        </p:sp>
      </p:grpSp>
    </p:spTree>
    <p:extLst>
      <p:ext uri="{BB962C8B-B14F-4D97-AF65-F5344CB8AC3E}">
        <p14:creationId xmlns="" xmlns:p14="http://schemas.microsoft.com/office/powerpoint/2010/main" val="1895366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599062"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Hinderbronnen licht</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2" name="Rectangle 2"/>
          <p:cNvSpPr>
            <a:spLocks noChangeArrowheads="1"/>
          </p:cNvSpPr>
          <p:nvPr/>
        </p:nvSpPr>
        <p:spPr bwMode="auto">
          <a:xfrm>
            <a:off x="1371601" y="4989652"/>
            <a:ext cx="11448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000" i="1" u="none" strike="noStrike" cap="none" normalizeH="0" baseline="0" dirty="0" smtClean="0" bmk="_Toc527107933">
                <a:ln>
                  <a:noFill/>
                </a:ln>
                <a:solidFill>
                  <a:schemeClr val="tx1"/>
                </a:solidFill>
                <a:effectLst/>
                <a:ea typeface="Times New Roman" pitchFamily="18" charset="0"/>
                <a:cs typeface="Arial" pitchFamily="34" charset="0"/>
              </a:rPr>
              <a:t>Valide</a:t>
            </a:r>
            <a:r>
              <a:rPr kumimoji="0" lang="nl-BE" sz="1000" i="1" u="none" strike="noStrike" cap="none" normalizeH="0" dirty="0" smtClean="0" bmk="_Toc527107933">
                <a:ln>
                  <a:noFill/>
                </a:ln>
                <a:solidFill>
                  <a:schemeClr val="tx1"/>
                </a:solidFill>
                <a:effectLst/>
                <a:ea typeface="Times New Roman" pitchFamily="18" charset="0"/>
                <a:cs typeface="Arial" pitchFamily="34" charset="0"/>
              </a:rPr>
              <a:t> basis 5.234</a:t>
            </a:r>
            <a:endParaRPr kumimoji="0" lang="nl-BE" sz="1000" i="1"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sz="1000" i="1" u="none" strike="noStrike" cap="none" normalizeH="0" baseline="0" dirty="0" smtClean="0">
              <a:ln>
                <a:noFill/>
              </a:ln>
              <a:solidFill>
                <a:schemeClr val="tx1"/>
              </a:solidFill>
              <a:effectLst/>
              <a:cs typeface="Arial" pitchFamily="34" charset="0"/>
            </a:endParaRPr>
          </a:p>
        </p:txBody>
      </p:sp>
      <p:graphicFrame>
        <p:nvGraphicFramePr>
          <p:cNvPr id="9" name="Object 118"/>
          <p:cNvGraphicFramePr>
            <a:graphicFrameLocks noChangeAspect="1"/>
          </p:cNvGraphicFramePr>
          <p:nvPr/>
        </p:nvGraphicFramePr>
        <p:xfrm>
          <a:off x="1313234" y="1643974"/>
          <a:ext cx="7096085" cy="3103123"/>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761618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Evolutie (ernstige) lichthinder per categorie</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el 9"/>
          <p:cNvGraphicFramePr>
            <a:graphicFrameLocks noGrp="1"/>
          </p:cNvGraphicFramePr>
          <p:nvPr/>
        </p:nvGraphicFramePr>
        <p:xfrm>
          <a:off x="1023120" y="1214872"/>
          <a:ext cx="6963289" cy="4446621"/>
        </p:xfrm>
        <a:graphic>
          <a:graphicData uri="http://schemas.openxmlformats.org/drawingml/2006/table">
            <a:tbl>
              <a:tblPr/>
              <a:tblGrid>
                <a:gridCol w="1628620"/>
                <a:gridCol w="530615"/>
                <a:gridCol w="529864"/>
                <a:gridCol w="530615"/>
                <a:gridCol w="530615"/>
                <a:gridCol w="530615"/>
                <a:gridCol w="530615"/>
                <a:gridCol w="530615"/>
                <a:gridCol w="546376"/>
                <a:gridCol w="528363"/>
                <a:gridCol w="546376"/>
              </a:tblGrid>
              <a:tr h="258879">
                <a:tc>
                  <a:txBody>
                    <a:bodyPr/>
                    <a:lstStyle/>
                    <a:p>
                      <a:pPr marL="46990">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c gridSpan="2">
                  <a:txBody>
                    <a:bodyPr/>
                    <a:lstStyle/>
                    <a:p>
                      <a:pPr indent="-1460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hMerge="1">
                  <a:txBody>
                    <a:bodyPr/>
                    <a:lstStyle/>
                    <a:p>
                      <a:endParaRPr lang="nl-BE"/>
                    </a:p>
                  </a:txBody>
                  <a:tcPr/>
                </a:tc>
              </a:tr>
              <a:tr h="219285">
                <a:tc>
                  <a:txBody>
                    <a:bodyPr/>
                    <a:lstStyle/>
                    <a:p>
                      <a:pPr marL="46990">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marL="45720"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r>
              <a:tr h="345679">
                <a:tc gridSpan="3">
                  <a:txBody>
                    <a:bodyPr/>
                    <a:lstStyle/>
                    <a:p>
                      <a:pPr>
                        <a:lnSpc>
                          <a:spcPts val="1200"/>
                        </a:lnSpc>
                        <a:spcAft>
                          <a:spcPts val="0"/>
                        </a:spcAft>
                      </a:pPr>
                      <a:r>
                        <a:rPr lang="nl-BE" sz="1100" b="1" u="sng" cap="small" dirty="0">
                          <a:latin typeface="Arial"/>
                          <a:ea typeface="Times New Roman"/>
                          <a:cs typeface="Times New Roman"/>
                        </a:rPr>
                        <a:t>Ernstig </a:t>
                      </a:r>
                      <a:r>
                        <a:rPr lang="nl-BE" sz="1100" b="1" u="sng" cap="small" dirty="0" smtClean="0">
                          <a:latin typeface="Arial"/>
                          <a:ea typeface="Times New Roman"/>
                          <a:cs typeface="Times New Roman"/>
                        </a:rPr>
                        <a:t>tot extreem </a:t>
                      </a:r>
                      <a:r>
                        <a:rPr lang="nl-BE" sz="1100" b="1" u="sng" cap="small" dirty="0">
                          <a:latin typeface="Arial"/>
                          <a:ea typeface="Times New Roman"/>
                          <a:cs typeface="Times New Roman"/>
                        </a:rPr>
                        <a:t>gehinderd</a:t>
                      </a:r>
                      <a:endParaRPr lang="nl-BE" sz="11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hMerge="1">
                  <a:txBody>
                    <a:bodyPr/>
                    <a:lstStyle/>
                    <a:p>
                      <a:endParaRPr lang="nl-BE"/>
                    </a:p>
                  </a:txBody>
                  <a:tcPr/>
                </a:tc>
                <a:tc hMerge="1">
                  <a:txBody>
                    <a:bodyPr/>
                    <a:lstStyle/>
                    <a:p>
                      <a:endParaRPr lang="nl-BE"/>
                    </a:p>
                  </a:txBody>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8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37559">
                <a:tc>
                  <a:txBody>
                    <a:bodyPr/>
                    <a:lstStyle/>
                    <a:p>
                      <a:pPr marL="46990">
                        <a:lnSpc>
                          <a:spcPts val="1200"/>
                        </a:lnSpc>
                        <a:spcAft>
                          <a:spcPts val="0"/>
                        </a:spcAft>
                      </a:pPr>
                      <a:r>
                        <a:rPr lang="nl-BE" sz="1000" b="1" dirty="0">
                          <a:latin typeface="Arial"/>
                          <a:ea typeface="Times New Roman"/>
                          <a:cs typeface="Times New Roman"/>
                        </a:rPr>
                        <a:t>Verkeer en Vervoer</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65476">
                <a:tc>
                  <a:txBody>
                    <a:bodyPr/>
                    <a:lstStyle/>
                    <a:p>
                      <a:pPr marL="46990">
                        <a:lnSpc>
                          <a:spcPts val="1200"/>
                        </a:lnSpc>
                        <a:spcAft>
                          <a:spcPts val="0"/>
                        </a:spcAft>
                      </a:pPr>
                      <a:r>
                        <a:rPr lang="nl-BE" sz="1000" b="1" dirty="0">
                          <a:latin typeface="Arial"/>
                          <a:ea typeface="Times New Roman"/>
                          <a:cs typeface="Times New Roman"/>
                        </a:rPr>
                        <a:t>Recreatie en Toerisme</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7559">
                <a:tc>
                  <a:txBody>
                    <a:bodyPr/>
                    <a:lstStyle/>
                    <a:p>
                      <a:pPr marL="46990">
                        <a:lnSpc>
                          <a:spcPts val="1200"/>
                        </a:lnSpc>
                        <a:spcAft>
                          <a:spcPts val="0"/>
                        </a:spcAft>
                      </a:pPr>
                      <a:r>
                        <a:rPr lang="nl-BE" sz="1000" b="1" dirty="0">
                          <a:latin typeface="Arial"/>
                          <a:ea typeface="Times New Roman"/>
                          <a:cs typeface="Times New Roman"/>
                        </a:rPr>
                        <a:t>Buren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65476">
                <a:tc>
                  <a:txBody>
                    <a:bodyPr/>
                    <a:lstStyle/>
                    <a:p>
                      <a:pPr marL="46990">
                        <a:lnSpc>
                          <a:spcPts val="1200"/>
                        </a:lnSpc>
                        <a:spcAft>
                          <a:spcPts val="0"/>
                        </a:spcAft>
                      </a:pPr>
                      <a:r>
                        <a:rPr lang="nl-BE" sz="1000" b="1" dirty="0">
                          <a:latin typeface="Arial"/>
                          <a:ea typeface="Times New Roman"/>
                          <a:cs typeface="Times New Roman"/>
                        </a:rPr>
                        <a:t>Bedrijven en Industrie</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7559">
                <a:tc>
                  <a:txBody>
                    <a:bodyPr/>
                    <a:lstStyle/>
                    <a:p>
                      <a:pPr marL="46990">
                        <a:lnSpc>
                          <a:spcPts val="1200"/>
                        </a:lnSpc>
                        <a:spcAft>
                          <a:spcPts val="0"/>
                        </a:spcAft>
                      </a:pPr>
                      <a:r>
                        <a:rPr lang="nl-BE" sz="1000" b="1" dirty="0" smtClean="0">
                          <a:latin typeface="Arial"/>
                          <a:ea typeface="Times New Roman"/>
                          <a:cs typeface="Times New Roman"/>
                        </a:rPr>
                        <a:t>Landbouw</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19285">
                <a:tc>
                  <a:txBody>
                    <a:bodyPr/>
                    <a:lstStyle/>
                    <a:p>
                      <a:pPr marL="46990">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endParaRPr lang="nl-BE" sz="900" dirty="0">
                        <a:latin typeface="Times New Roman"/>
                        <a:ea typeface="Times New Roman"/>
                        <a:cs typeface="Times New Roman"/>
                      </a:endParaRPr>
                    </a:p>
                  </a:txBody>
                  <a:tcPr marL="68580" marR="68580" marT="0" marB="0" anchor="ctr">
                    <a:lnL>
                      <a:noFill/>
                    </a:lnL>
                    <a:lnR>
                      <a:noFill/>
                    </a:lnR>
                    <a:lnT>
                      <a:noFill/>
                    </a:lnT>
                    <a:lnB w="19050" cap="flat" cmpd="sng" algn="ctr">
                      <a:solidFill>
                        <a:srgbClr val="215868"/>
                      </a:solidFill>
                      <a:prstDash val="solid"/>
                      <a:round/>
                      <a:headEnd type="none" w="med" len="med"/>
                      <a:tailEnd type="none" w="med" len="med"/>
                    </a:lnB>
                    <a:solidFill>
                      <a:srgbClr val="EDF7F9"/>
                    </a:solidFill>
                  </a:tcPr>
                </a:tc>
              </a:tr>
              <a:tr h="388318">
                <a:tc gridSpan="3">
                  <a:txBody>
                    <a:bodyPr/>
                    <a:lstStyle/>
                    <a:p>
                      <a:pPr>
                        <a:lnSpc>
                          <a:spcPts val="1200"/>
                        </a:lnSpc>
                        <a:spcAft>
                          <a:spcPts val="0"/>
                        </a:spcAft>
                      </a:pPr>
                      <a:r>
                        <a:rPr lang="nl-BE" sz="1100" b="1" u="sng" cap="small" dirty="0">
                          <a:latin typeface="Arial"/>
                          <a:ea typeface="Times New Roman"/>
                          <a:cs typeface="Times New Roman"/>
                        </a:rPr>
                        <a:t>Tamelijk </a:t>
                      </a:r>
                      <a:r>
                        <a:rPr lang="nl-BE" sz="1100" b="1" u="sng" cap="small" dirty="0" smtClean="0">
                          <a:latin typeface="Arial"/>
                          <a:ea typeface="Times New Roman"/>
                          <a:cs typeface="Times New Roman"/>
                        </a:rPr>
                        <a:t>tot extreem </a:t>
                      </a:r>
                      <a:r>
                        <a:rPr lang="nl-BE" sz="1100" b="1" u="sng" cap="small" dirty="0">
                          <a:latin typeface="Arial"/>
                          <a:ea typeface="Times New Roman"/>
                          <a:cs typeface="Times New Roman"/>
                        </a:rPr>
                        <a:t>gehinderd</a:t>
                      </a:r>
                      <a:endParaRPr lang="nl-BE" sz="1100" dirty="0">
                        <a:latin typeface="Times New Roman"/>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hMerge="1">
                  <a:txBody>
                    <a:bodyPr/>
                    <a:lstStyle/>
                    <a:p>
                      <a:endParaRPr lang="nl-BE"/>
                    </a:p>
                  </a:txBody>
                  <a:tcPr/>
                </a:tc>
                <a:tc hMerge="1">
                  <a:txBody>
                    <a:bodyPr/>
                    <a:lstStyle/>
                    <a:p>
                      <a:endParaRPr lang="nl-BE"/>
                    </a:p>
                  </a:txBody>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c>
                  <a:txBody>
                    <a:bodyPr/>
                    <a:lstStyle/>
                    <a:p>
                      <a:pP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w="19050" cap="flat" cmpd="sng" algn="ctr">
                      <a:solidFill>
                        <a:srgbClr val="215868"/>
                      </a:solidFill>
                      <a:prstDash val="solid"/>
                      <a:round/>
                      <a:headEnd type="none" w="med" len="med"/>
                      <a:tailEnd type="none" w="med" len="med"/>
                    </a:lnT>
                    <a:lnB>
                      <a:noFill/>
                    </a:lnB>
                    <a:solidFill>
                      <a:srgbClr val="EDF7F9"/>
                    </a:solidFill>
                  </a:tcPr>
                </a:tc>
              </a:tr>
              <a:tr h="365476">
                <a:tc>
                  <a:txBody>
                    <a:bodyPr/>
                    <a:lstStyle/>
                    <a:p>
                      <a:pPr marL="46990">
                        <a:lnSpc>
                          <a:spcPts val="1200"/>
                        </a:lnSpc>
                        <a:spcAft>
                          <a:spcPts val="0"/>
                        </a:spcAft>
                      </a:pPr>
                      <a:r>
                        <a:rPr lang="nl-BE" sz="1000" b="1" dirty="0">
                          <a:latin typeface="Arial"/>
                          <a:ea typeface="Times New Roman"/>
                          <a:cs typeface="Times New Roman"/>
                        </a:rPr>
                        <a:t>Verkeer en Vervoer</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5,2</a:t>
                      </a:r>
                      <a:r>
                        <a:rPr lang="nl-BE" sz="900" baseline="30000" dirty="0">
                          <a:solidFill>
                            <a:srgbClr val="FF0000"/>
                          </a:solidFill>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37559">
                <a:tc>
                  <a:txBody>
                    <a:bodyPr/>
                    <a:lstStyle/>
                    <a:p>
                      <a:pPr marL="46990">
                        <a:lnSpc>
                          <a:spcPts val="1200"/>
                        </a:lnSpc>
                        <a:spcAft>
                          <a:spcPts val="0"/>
                        </a:spcAft>
                      </a:pPr>
                      <a:r>
                        <a:rPr lang="nl-BE" sz="1000" b="1" dirty="0">
                          <a:latin typeface="Arial"/>
                          <a:ea typeface="Times New Roman"/>
                          <a:cs typeface="Times New Roman"/>
                        </a:rPr>
                        <a:t>Recreatie en Toerisme</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81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365476">
                <a:tc>
                  <a:txBody>
                    <a:bodyPr/>
                    <a:lstStyle/>
                    <a:p>
                      <a:pPr marL="46990">
                        <a:lnSpc>
                          <a:spcPts val="1200"/>
                        </a:lnSpc>
                        <a:spcAft>
                          <a:spcPts val="0"/>
                        </a:spcAft>
                      </a:pPr>
                      <a:r>
                        <a:rPr lang="nl-BE" sz="1000" b="1" dirty="0">
                          <a:latin typeface="Arial"/>
                          <a:ea typeface="Times New Roman"/>
                          <a:cs typeface="Times New Roman"/>
                        </a:rPr>
                        <a:t>Buren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365476">
                <a:tc>
                  <a:txBody>
                    <a:bodyPr/>
                    <a:lstStyle/>
                    <a:p>
                      <a:pPr marL="46990">
                        <a:lnSpc>
                          <a:spcPts val="1200"/>
                        </a:lnSpc>
                        <a:spcAft>
                          <a:spcPts val="0"/>
                        </a:spcAft>
                      </a:pPr>
                      <a:r>
                        <a:rPr lang="nl-BE" sz="1000" b="1" dirty="0">
                          <a:latin typeface="Arial"/>
                          <a:ea typeface="Times New Roman"/>
                          <a:cs typeface="Times New Roman"/>
                        </a:rPr>
                        <a:t>Bedrijven en Industrie</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37559">
                <a:tc>
                  <a:txBody>
                    <a:bodyPr/>
                    <a:lstStyle/>
                    <a:p>
                      <a:pPr marL="46990">
                        <a:lnSpc>
                          <a:spcPts val="1200"/>
                        </a:lnSpc>
                        <a:spcAft>
                          <a:spcPts val="0"/>
                        </a:spcAft>
                      </a:pPr>
                      <a:r>
                        <a:rPr lang="nl-BE" sz="1000" b="1" dirty="0" smtClean="0">
                          <a:latin typeface="Arial"/>
                          <a:ea typeface="Times New Roman"/>
                          <a:cs typeface="Times New Roman"/>
                        </a:rPr>
                        <a:t>Landbouw</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r>
            </a:tbl>
          </a:graphicData>
        </a:graphic>
      </p:graphicFrame>
      <p:sp>
        <p:nvSpPr>
          <p:cNvPr id="47105" name="Rectangle 1"/>
          <p:cNvSpPr>
            <a:spLocks noChangeArrowheads="1"/>
          </p:cNvSpPr>
          <p:nvPr/>
        </p:nvSpPr>
        <p:spPr bwMode="auto">
          <a:xfrm>
            <a:off x="992222" y="5774682"/>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7821372"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ernstige lichthinder</a:t>
            </a:r>
            <a:r>
              <a:rPr lang="nl-BE" sz="2700" b="1" dirty="0" smtClean="0">
                <a:solidFill>
                  <a:srgbClr val="6D8B2B"/>
                </a:solidFill>
                <a:latin typeface="Arial" pitchFamily="34" charset="0"/>
                <a:cs typeface="Arial" pitchFamily="34" charset="0"/>
              </a:rPr>
              <a:t> per subcategorie</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5687111"/>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9" name="Tabel 8"/>
          <p:cNvGraphicFramePr>
            <a:graphicFrameLocks noGrp="1"/>
          </p:cNvGraphicFramePr>
          <p:nvPr/>
        </p:nvGraphicFramePr>
        <p:xfrm>
          <a:off x="593385" y="1332711"/>
          <a:ext cx="8180967" cy="5191088"/>
        </p:xfrm>
        <a:graphic>
          <a:graphicData uri="http://schemas.openxmlformats.org/drawingml/2006/table">
            <a:tbl>
              <a:tblPr/>
              <a:tblGrid>
                <a:gridCol w="3597193"/>
                <a:gridCol w="449699"/>
                <a:gridCol w="449699"/>
                <a:gridCol w="449699"/>
                <a:gridCol w="449699"/>
                <a:gridCol w="449699"/>
                <a:gridCol w="449699"/>
                <a:gridCol w="449699"/>
                <a:gridCol w="536483"/>
                <a:gridCol w="449699"/>
                <a:gridCol w="449699"/>
              </a:tblGrid>
              <a:tr h="239344">
                <a:tc>
                  <a:txBody>
                    <a:bodyPr/>
                    <a:lstStyle/>
                    <a:p>
                      <a:pPr marL="46990">
                        <a:spcAft>
                          <a:spcPts val="0"/>
                        </a:spcAft>
                      </a:pPr>
                      <a:r>
                        <a:rPr lang="nl-BE" sz="1000" b="1" dirty="0">
                          <a:solidFill>
                            <a:srgbClr val="FFFFFF"/>
                          </a:solidFill>
                          <a:latin typeface="Arial" pitchFamily="34" charset="0"/>
                          <a:ea typeface="Times New Roman"/>
                          <a:cs typeface="Arial" pitchFamily="34" charset="0"/>
                        </a:rPr>
                        <a:t>Bronnen van </a:t>
                      </a:r>
                      <a:r>
                        <a:rPr lang="nl-BE" sz="1000" b="1" dirty="0" smtClean="0">
                          <a:solidFill>
                            <a:srgbClr val="FFFFFF"/>
                          </a:solidFill>
                          <a:latin typeface="Arial" pitchFamily="34" charset="0"/>
                          <a:ea typeface="Times New Roman"/>
                          <a:cs typeface="Arial" pitchFamily="34" charset="0"/>
                        </a:rPr>
                        <a:t>lichthinder</a:t>
                      </a:r>
                      <a:endParaRPr lang="nl-BE" sz="10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39344">
                <a:tc>
                  <a:txBody>
                    <a:bodyPr/>
                    <a:lstStyle/>
                    <a:p>
                      <a:pPr marL="46990">
                        <a:lnSpc>
                          <a:spcPts val="1200"/>
                        </a:lnSpc>
                        <a:spcAft>
                          <a:spcPts val="0"/>
                        </a:spcAft>
                      </a:pP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Verkeer en Vervoer</a:t>
                      </a:r>
                      <a:endParaRPr lang="nl-BE" sz="1100" dirty="0">
                        <a:latin typeface="Times New Roman"/>
                        <a:ea typeface="Times New Roman"/>
                        <a:cs typeface="Times New Roman"/>
                      </a:endParaRPr>
                    </a:p>
                  </a:txBody>
                  <a:tcPr marL="68580" marR="68580"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endParaRPr lang="nl-BE" sz="850" dirty="0">
                        <a:latin typeface="Arial"/>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autosnelwegen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gemeente- en gewestwegen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parkeerterreinen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Bedrijven en Industrie</a:t>
                      </a:r>
                      <a:endParaRPr lang="nl-BE" sz="11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industrieterreinen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600"/>
                        </a:spcAft>
                      </a:pPr>
                      <a:r>
                        <a:rPr lang="nl-BE" sz="1000" b="1" u="sng" cap="small" dirty="0">
                          <a:latin typeface="Arial"/>
                          <a:ea typeface="Times New Roman"/>
                          <a:cs typeface="Times New Roman"/>
                        </a:rPr>
                        <a:t>Handel, Diensten, Recreatie en Toerisme</a:t>
                      </a:r>
                      <a:endParaRPr lang="nl-BE" sz="10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i="1"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600"/>
                        </a:spcAft>
                      </a:pP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Lichtreclame</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1000" dirty="0">
                          <a:latin typeface="Arial"/>
                          <a:ea typeface="Times New Roman"/>
                          <a:cs typeface="Times New Roman"/>
                        </a:rPr>
                        <a:t>Verlichte etalages</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spc="-30" dirty="0">
                          <a:latin typeface="Arial"/>
                          <a:ea typeface="Times New Roman"/>
                          <a:cs typeface="Times New Roman"/>
                        </a:rPr>
                        <a:t>Licht- en laserbundels van dancings, bioscopen, ...</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1000" dirty="0">
                          <a:latin typeface="Arial"/>
                          <a:ea typeface="Times New Roman"/>
                          <a:cs typeface="Times New Roman"/>
                        </a:rPr>
                        <a:t>Verlichting sport- en recreatieterreinen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Feestverlichting</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900" dirty="0">
                          <a:latin typeface="Arial"/>
                          <a:ea typeface="Times New Roman"/>
                          <a:cs typeface="Times New Roman"/>
                        </a:rPr>
                        <a:t>Verlichting van monumenten en/of gebouwen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Landbouw</a:t>
                      </a:r>
                      <a:endParaRPr lang="nl-BE" sz="11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serres</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Buren</a:t>
                      </a:r>
                      <a:endParaRPr lang="nl-BE" sz="11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tuinen en opritten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bl>
          </a:graphicData>
        </a:graphic>
      </p:graphicFrame>
      <p:sp>
        <p:nvSpPr>
          <p:cNvPr id="10" name="Rectangle 1"/>
          <p:cNvSpPr>
            <a:spLocks noChangeArrowheads="1"/>
          </p:cNvSpPr>
          <p:nvPr/>
        </p:nvSpPr>
        <p:spPr bwMode="auto">
          <a:xfrm>
            <a:off x="4734129" y="6627168"/>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282489"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Evolutie </a:t>
            </a:r>
            <a:r>
              <a:rPr lang="nl-BE" sz="2700" b="1" u="sng" dirty="0" smtClean="0">
                <a:solidFill>
                  <a:srgbClr val="6D8B2B"/>
                </a:solidFill>
                <a:latin typeface="Arial" pitchFamily="34" charset="0"/>
                <a:cs typeface="Arial" pitchFamily="34" charset="0"/>
              </a:rPr>
              <a:t>lichthinder</a:t>
            </a:r>
            <a:r>
              <a:rPr lang="nl-BE" sz="2700" b="1" dirty="0" smtClean="0">
                <a:solidFill>
                  <a:srgbClr val="6D8B2B"/>
                </a:solidFill>
                <a:latin typeface="Arial" pitchFamily="34" charset="0"/>
                <a:cs typeface="Arial" pitchFamily="34" charset="0"/>
              </a:rPr>
              <a:t> per subcategorie</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4581729" y="5687111"/>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graphicFrame>
        <p:nvGraphicFramePr>
          <p:cNvPr id="9" name="Tabel 8"/>
          <p:cNvGraphicFramePr>
            <a:graphicFrameLocks noGrp="1"/>
          </p:cNvGraphicFramePr>
          <p:nvPr/>
        </p:nvGraphicFramePr>
        <p:xfrm>
          <a:off x="593385" y="1332711"/>
          <a:ext cx="8180967" cy="5191088"/>
        </p:xfrm>
        <a:graphic>
          <a:graphicData uri="http://schemas.openxmlformats.org/drawingml/2006/table">
            <a:tbl>
              <a:tblPr/>
              <a:tblGrid>
                <a:gridCol w="3597193"/>
                <a:gridCol w="449699"/>
                <a:gridCol w="449699"/>
                <a:gridCol w="449699"/>
                <a:gridCol w="449699"/>
                <a:gridCol w="449699"/>
                <a:gridCol w="449699"/>
                <a:gridCol w="449699"/>
                <a:gridCol w="536483"/>
                <a:gridCol w="449699"/>
                <a:gridCol w="449699"/>
              </a:tblGrid>
              <a:tr h="239344">
                <a:tc>
                  <a:txBody>
                    <a:bodyPr/>
                    <a:lstStyle/>
                    <a:p>
                      <a:pPr marL="46990">
                        <a:spcAft>
                          <a:spcPts val="0"/>
                        </a:spcAft>
                      </a:pPr>
                      <a:r>
                        <a:rPr lang="nl-BE" sz="1000" b="1" dirty="0">
                          <a:solidFill>
                            <a:srgbClr val="FFFFFF"/>
                          </a:solidFill>
                          <a:latin typeface="Arial" pitchFamily="34" charset="0"/>
                          <a:ea typeface="Times New Roman"/>
                          <a:cs typeface="Arial" pitchFamily="34" charset="0"/>
                        </a:rPr>
                        <a:t>Bronnen van </a:t>
                      </a:r>
                      <a:r>
                        <a:rPr lang="nl-BE" sz="1000" b="1" dirty="0" smtClean="0">
                          <a:solidFill>
                            <a:srgbClr val="FFFFFF"/>
                          </a:solidFill>
                          <a:latin typeface="Arial" pitchFamily="34" charset="0"/>
                          <a:ea typeface="Times New Roman"/>
                          <a:cs typeface="Arial" pitchFamily="34" charset="0"/>
                        </a:rPr>
                        <a:t>lichthinder</a:t>
                      </a:r>
                      <a:endParaRPr lang="nl-BE" sz="1000" dirty="0">
                        <a:latin typeface="Arial" pitchFamily="34" charset="0"/>
                        <a:ea typeface="Times New Roman"/>
                        <a:cs typeface="Arial" pitchFamily="34" charset="0"/>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900" dirty="0">
                        <a:latin typeface="Times New Roman"/>
                        <a:ea typeface="Times New Roman"/>
                        <a:cs typeface="Times New Roman"/>
                      </a:endParaRPr>
                    </a:p>
                  </a:txBody>
                  <a:tcPr marL="37727" marR="37727"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39344">
                <a:tc>
                  <a:txBody>
                    <a:bodyPr/>
                    <a:lstStyle/>
                    <a:p>
                      <a:pPr marL="46990">
                        <a:lnSpc>
                          <a:spcPts val="1200"/>
                        </a:lnSpc>
                        <a:spcAft>
                          <a:spcPts val="0"/>
                        </a:spcAft>
                      </a:pPr>
                      <a:endParaRPr lang="nl-BE" sz="1000" dirty="0">
                        <a:latin typeface="Arial" pitchFamily="34" charset="0"/>
                        <a:ea typeface="Times New Roman"/>
                        <a:cs typeface="Arial" pitchFamily="34" charset="0"/>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N</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indent="-13335" algn="r">
                        <a:spcAft>
                          <a:spcPts val="0"/>
                        </a:spcAft>
                      </a:pPr>
                      <a:r>
                        <a:rPr lang="nl-BE" sz="900" b="1" dirty="0">
                          <a:solidFill>
                            <a:srgbClr val="FFFFFF"/>
                          </a:solidFill>
                          <a:latin typeface="Arial"/>
                          <a:ea typeface="Times New Roman"/>
                          <a:cs typeface="Times New Roman"/>
                        </a:rPr>
                        <a:t>%</a:t>
                      </a:r>
                      <a:endParaRPr lang="nl-BE" sz="900" dirty="0">
                        <a:latin typeface="Times New Roman"/>
                        <a:ea typeface="Times New Roman"/>
                        <a:cs typeface="Times New Roman"/>
                      </a:endParaRPr>
                    </a:p>
                  </a:txBody>
                  <a:tcPr marL="37727" marR="37727"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Verkeer en Vervoer</a:t>
                      </a:r>
                      <a:endParaRPr lang="nl-BE" sz="1100" dirty="0">
                        <a:latin typeface="Times New Roman"/>
                        <a:ea typeface="Times New Roman"/>
                        <a:cs typeface="Times New Roman"/>
                      </a:endParaRPr>
                    </a:p>
                  </a:txBody>
                  <a:tcPr marL="68580" marR="68580" marT="0" marB="0" anchor="b">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57</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autosnelwegen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4,4</a:t>
                      </a:r>
                      <a:r>
                        <a:rPr lang="nl-BE" sz="900" baseline="30000" dirty="0">
                          <a:solidFill>
                            <a:srgbClr val="FF0000"/>
                          </a:solidFill>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gemeente- en gewestwegen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parkeerterreinen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Bedrijven en Industrie</a:t>
                      </a:r>
                      <a:endParaRPr lang="nl-BE" sz="11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van industrieterreinen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gridSpan="10">
                  <a:txBody>
                    <a:bodyPr/>
                    <a:lstStyle/>
                    <a:p>
                      <a:pPr marL="46990">
                        <a:lnSpc>
                          <a:spcPts val="1200"/>
                        </a:lnSpc>
                        <a:spcAft>
                          <a:spcPts val="600"/>
                        </a:spcAft>
                      </a:pPr>
                      <a:endParaRPr lang="nl-BE" sz="900" dirty="0">
                        <a:latin typeface="Times New Roman"/>
                        <a:ea typeface="Times New Roman"/>
                        <a:cs typeface="Times New Roman"/>
                      </a:endParaRPr>
                    </a:p>
                  </a:txBody>
                  <a:tcPr marL="68580" marR="68580" marT="0" marB="0" anchor="b">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c hMerge="1">
                  <a:txBody>
                    <a:bodyPr/>
                    <a:lstStyle/>
                    <a:p>
                      <a:endParaRPr lang="nl-BE"/>
                    </a:p>
                  </a:txBody>
                  <a:tcPr>
                    <a:lnL>
                      <a:noFill/>
                    </a:lnL>
                    <a:lnR>
                      <a:noFill/>
                    </a:lnR>
                    <a:lnT>
                      <a:noFill/>
                    </a:lnT>
                    <a:lnB>
                      <a:noFill/>
                    </a:lnB>
                    <a:solidFill>
                      <a:srgbClr val="D6EDF2"/>
                    </a:solidFill>
                  </a:tcPr>
                </a:tc>
              </a:tr>
              <a:tr h="277200">
                <a:tc>
                  <a:txBody>
                    <a:bodyPr/>
                    <a:lstStyle/>
                    <a:p>
                      <a:pPr marL="46990">
                        <a:lnSpc>
                          <a:spcPts val="1200"/>
                        </a:lnSpc>
                        <a:spcAft>
                          <a:spcPts val="600"/>
                        </a:spcAft>
                      </a:pPr>
                      <a:r>
                        <a:rPr lang="nl-BE" sz="1000" b="1" u="sng" cap="small" dirty="0">
                          <a:latin typeface="Arial"/>
                          <a:ea typeface="Times New Roman"/>
                          <a:cs typeface="Times New Roman"/>
                        </a:rPr>
                        <a:t>Handel, Diensten, Recreatie en Toerisme</a:t>
                      </a:r>
                      <a:endParaRPr lang="nl-BE" sz="10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Lichtreclame</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1000" dirty="0">
                          <a:latin typeface="Arial"/>
                          <a:ea typeface="Times New Roman"/>
                          <a:cs typeface="Times New Roman"/>
                        </a:rPr>
                        <a:t>Verlichte etalages</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r>
                        <a:rPr lang="nl-BE" sz="900" baseline="30000" dirty="0">
                          <a:solidFill>
                            <a:srgbClr val="00B050"/>
                          </a:solidFill>
                          <a:latin typeface="Arial"/>
                          <a:ea typeface="Times New Roman"/>
                          <a:cs typeface="Times New Roman"/>
                        </a:rPr>
                        <a:t>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spc="-30" dirty="0">
                          <a:latin typeface="Arial"/>
                          <a:ea typeface="Times New Roman"/>
                          <a:cs typeface="Times New Roman"/>
                        </a:rPr>
                        <a:t>Licht- en laserbundels van dancings, bioscopen, ...</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1000" dirty="0">
                          <a:latin typeface="Arial"/>
                          <a:ea typeface="Times New Roman"/>
                          <a:cs typeface="Times New Roman"/>
                        </a:rPr>
                        <a:t>Verlichting sport- en recreatieterreinen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Feestverlichting</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0"/>
                        </a:spcAft>
                      </a:pPr>
                      <a:r>
                        <a:rPr lang="nl-BE" sz="900" dirty="0">
                          <a:latin typeface="Arial"/>
                          <a:ea typeface="Times New Roman"/>
                          <a:cs typeface="Times New Roman"/>
                        </a:rPr>
                        <a:t>Verlichting van monumenten en/of gebouwen</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Landbouw</a:t>
                      </a:r>
                      <a:endParaRPr lang="nl-BE" sz="11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0,5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serres</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endParaRPr lang="nl-BE" sz="900" dirty="0">
                        <a:latin typeface="Arial"/>
                        <a:ea typeface="Times New Roman"/>
                        <a:cs typeface="Times New Roman"/>
                      </a:endParaRPr>
                    </a:p>
                  </a:txBody>
                  <a:tcPr marL="68580" marR="68580" marT="0" marB="0" anchor="ctr">
                    <a:lnL>
                      <a:noFill/>
                    </a:lnL>
                    <a:lnR>
                      <a:noFill/>
                    </a:lnR>
                    <a:lnT>
                      <a:noFill/>
                    </a:lnT>
                    <a:lnB>
                      <a:noFill/>
                    </a:lnB>
                    <a:solidFill>
                      <a:srgbClr val="D6EDF2"/>
                    </a:solidFill>
                  </a:tcPr>
                </a:tc>
              </a:tr>
              <a:tr h="277200">
                <a:tc>
                  <a:txBody>
                    <a:bodyPr/>
                    <a:lstStyle/>
                    <a:p>
                      <a:pPr marL="46990">
                        <a:lnSpc>
                          <a:spcPts val="1200"/>
                        </a:lnSpc>
                        <a:spcAft>
                          <a:spcPts val="600"/>
                        </a:spcAft>
                      </a:pPr>
                      <a:r>
                        <a:rPr lang="nl-BE" sz="1100" b="1" u="sng" cap="small" dirty="0">
                          <a:latin typeface="Arial"/>
                          <a:ea typeface="Times New Roman"/>
                          <a:cs typeface="Times New Roman"/>
                        </a:rPr>
                        <a:t>Buren</a:t>
                      </a:r>
                      <a:endParaRPr lang="nl-BE" sz="1100" dirty="0">
                        <a:latin typeface="Times New Roman"/>
                        <a:ea typeface="Times New Roman"/>
                        <a:cs typeface="Times New Roman"/>
                      </a:endParaRPr>
                    </a:p>
                  </a:txBody>
                  <a:tcPr marL="68580" marR="68580" marT="0" marB="0" anchor="b">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65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77200">
                <a:tc>
                  <a:txBody>
                    <a:bodyPr/>
                    <a:lstStyle/>
                    <a:p>
                      <a:pPr marL="46990">
                        <a:lnSpc>
                          <a:spcPts val="1200"/>
                        </a:lnSpc>
                        <a:spcAft>
                          <a:spcPts val="0"/>
                        </a:spcAft>
                      </a:pPr>
                      <a:r>
                        <a:rPr lang="nl-BE" sz="1000" dirty="0">
                          <a:latin typeface="Arial"/>
                          <a:ea typeface="Times New Roman"/>
                          <a:cs typeface="Times New Roman"/>
                        </a:rPr>
                        <a:t>Verlichting tuinen en opritten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62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0,9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bl>
          </a:graphicData>
        </a:graphic>
      </p:graphicFrame>
      <p:sp>
        <p:nvSpPr>
          <p:cNvPr id="10" name="Rectangle 1"/>
          <p:cNvSpPr>
            <a:spLocks noChangeArrowheads="1"/>
          </p:cNvSpPr>
          <p:nvPr/>
        </p:nvSpPr>
        <p:spPr bwMode="auto">
          <a:xfrm>
            <a:off x="4734129" y="6627168"/>
            <a:ext cx="41148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127908"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Verlichting wegen</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1" name="Grafiek 10"/>
          <p:cNvGraphicFramePr>
            <a:graphicFrameLocks noChangeAspect="1"/>
          </p:cNvGraphicFramePr>
          <p:nvPr/>
        </p:nvGraphicFramePr>
        <p:xfrm>
          <a:off x="894943" y="1429950"/>
          <a:ext cx="7352343" cy="3560325"/>
        </p:xfrm>
        <a:graphic>
          <a:graphicData uri="http://schemas.openxmlformats.org/drawingml/2006/chart">
            <c:chart xmlns:c="http://schemas.openxmlformats.org/drawingml/2006/chart" xmlns:r="http://schemas.openxmlformats.org/officeDocument/2006/relationships" r:id="rId2"/>
          </a:graphicData>
        </a:graphic>
      </p:graphicFrame>
      <p:sp>
        <p:nvSpPr>
          <p:cNvPr id="66563" name="Rectangle 3"/>
          <p:cNvSpPr>
            <a:spLocks noChangeArrowheads="1"/>
          </p:cNvSpPr>
          <p:nvPr/>
        </p:nvSpPr>
        <p:spPr bwMode="auto">
          <a:xfrm>
            <a:off x="1147864" y="5268164"/>
            <a:ext cx="3064213"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0" dirty="0" smtClean="0">
                <a:ln>
                  <a:noFill/>
                </a:ln>
                <a:solidFill>
                  <a:srgbClr val="333333"/>
                </a:solidFill>
                <a:effectLst/>
                <a:ea typeface="Times New Roman" pitchFamily="18" charset="0"/>
                <a:cs typeface="Arial" pitchFamily="34" charset="0"/>
              </a:rPr>
              <a:t>Valide basis = 5.222; Geen antwoord = 0,2%</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127908"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Verlichting wegen</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0" name="Tabel 9"/>
          <p:cNvGraphicFramePr>
            <a:graphicFrameLocks noGrp="1"/>
          </p:cNvGraphicFramePr>
          <p:nvPr/>
        </p:nvGraphicFramePr>
        <p:xfrm>
          <a:off x="1601152" y="1673158"/>
          <a:ext cx="6570082" cy="3105534"/>
        </p:xfrm>
        <a:graphic>
          <a:graphicData uri="http://schemas.openxmlformats.org/drawingml/2006/table">
            <a:tbl>
              <a:tblPr/>
              <a:tblGrid>
                <a:gridCol w="1894523"/>
                <a:gridCol w="373839"/>
                <a:gridCol w="430361"/>
                <a:gridCol w="468983"/>
                <a:gridCol w="469673"/>
                <a:gridCol w="468983"/>
                <a:gridCol w="469673"/>
                <a:gridCol w="468983"/>
                <a:gridCol w="469673"/>
                <a:gridCol w="468983"/>
                <a:gridCol w="586408"/>
              </a:tblGrid>
              <a:tr h="248384">
                <a:tc>
                  <a:txBody>
                    <a:bodyPr/>
                    <a:lstStyle/>
                    <a:p>
                      <a:pPr marL="46990">
                        <a:spcAft>
                          <a:spcPts val="0"/>
                        </a:spcAft>
                      </a:pP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10396">
                <a:tc>
                  <a:txBody>
                    <a:bodyPr/>
                    <a:lstStyle/>
                    <a:p>
                      <a:pPr marL="46990">
                        <a:spcAft>
                          <a:spcPts val="0"/>
                        </a:spcAft>
                      </a:pP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350660">
                <a:tc>
                  <a:txBody>
                    <a:bodyPr/>
                    <a:lstStyle/>
                    <a:p>
                      <a:pPr marL="46990">
                        <a:lnSpc>
                          <a:spcPts val="1200"/>
                        </a:lnSpc>
                        <a:spcAft>
                          <a:spcPts val="0"/>
                        </a:spcAft>
                      </a:pPr>
                      <a:r>
                        <a:rPr lang="nl-BE" sz="1000" b="1" spc="-10" dirty="0">
                          <a:latin typeface="Arial"/>
                          <a:ea typeface="Times New Roman"/>
                          <a:cs typeface="Times New Roman"/>
                        </a:rPr>
                        <a:t>Steeds verlicht moeten zijn als het donker is</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2.122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43,4</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1.698</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36,0</a:t>
                      </a:r>
                      <a:r>
                        <a:rPr lang="nl-BE" sz="900" baseline="30000" dirty="0">
                          <a:solidFill>
                            <a:srgbClr val="333333"/>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1.773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35,1</a:t>
                      </a:r>
                      <a:r>
                        <a:rPr lang="nl-BE" sz="900" baseline="30000" dirty="0">
                          <a:solidFill>
                            <a:srgbClr val="333333"/>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1.443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29,3</a:t>
                      </a:r>
                      <a:r>
                        <a:rPr lang="nl-BE" sz="900" baseline="30000" dirty="0">
                          <a:solidFill>
                            <a:srgbClr val="333333"/>
                          </a:solidFill>
                          <a:latin typeface="Arial"/>
                          <a:ea typeface="Times New Roman"/>
                          <a:cs typeface="Times New Roman"/>
                        </a:rPr>
                        <a:t>123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701321">
                <a:tc>
                  <a:txBody>
                    <a:bodyPr/>
                    <a:lstStyle/>
                    <a:p>
                      <a:pPr marL="46990">
                        <a:lnSpc>
                          <a:spcPts val="1200"/>
                        </a:lnSpc>
                        <a:spcAft>
                          <a:spcPts val="0"/>
                        </a:spcAft>
                      </a:pPr>
                      <a:r>
                        <a:rPr lang="nl-BE" sz="1000" b="1" spc="-10" dirty="0">
                          <a:latin typeface="Arial"/>
                          <a:ea typeface="Times New Roman"/>
                          <a:cs typeface="Times New Roman"/>
                        </a:rPr>
                        <a:t>Verlicht moeten zijn als het donker is maar dat de verlichting </a:t>
                      </a:r>
                      <a:r>
                        <a:rPr lang="nl-BE" sz="1000" b="1" u="sng" spc="-10" dirty="0">
                          <a:latin typeface="Arial"/>
                          <a:ea typeface="Times New Roman"/>
                          <a:cs typeface="Times New Roman"/>
                        </a:rPr>
                        <a:t>gedimd</a:t>
                      </a:r>
                      <a:r>
                        <a:rPr lang="nl-BE" sz="1000" b="1" spc="-10" dirty="0">
                          <a:latin typeface="Arial"/>
                          <a:ea typeface="Times New Roman"/>
                          <a:cs typeface="Times New Roman"/>
                        </a:rPr>
                        <a:t> moet worden tijdens de </a:t>
                      </a:r>
                      <a:r>
                        <a:rPr lang="nl-BE" sz="1000" b="1" spc="-10" dirty="0" smtClean="0">
                          <a:latin typeface="Arial"/>
                          <a:ea typeface="Times New Roman"/>
                          <a:cs typeface="Times New Roman"/>
                        </a:rPr>
                        <a:t>nacht</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1.988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42,1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2.247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44,3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2.545</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45,7</a:t>
                      </a:r>
                      <a:r>
                        <a:rPr lang="nl-BE" sz="900" baseline="30000" dirty="0">
                          <a:solidFill>
                            <a:srgbClr val="333333"/>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2.700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51,1</a:t>
                      </a:r>
                      <a:r>
                        <a:rPr lang="nl-BE" sz="900" baseline="30000" dirty="0">
                          <a:solidFill>
                            <a:srgbClr val="333333"/>
                          </a:solidFill>
                          <a:latin typeface="Arial"/>
                          <a:ea typeface="Times New Roman"/>
                          <a:cs typeface="Times New Roman"/>
                        </a:rPr>
                        <a:t>123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870076">
                <a:tc>
                  <a:txBody>
                    <a:bodyPr/>
                    <a:lstStyle/>
                    <a:p>
                      <a:pPr marL="46990">
                        <a:lnSpc>
                          <a:spcPts val="1200"/>
                        </a:lnSpc>
                        <a:spcAft>
                          <a:spcPts val="0"/>
                        </a:spcAft>
                      </a:pPr>
                      <a:r>
                        <a:rPr lang="nl-BE" sz="1000" b="1" spc="-30" dirty="0">
                          <a:latin typeface="Arial"/>
                          <a:ea typeface="Times New Roman"/>
                          <a:cs typeface="Times New Roman"/>
                        </a:rPr>
                        <a:t>Verlicht moeten zijn als het donker is maar dat de verlichting </a:t>
                      </a:r>
                      <a:r>
                        <a:rPr lang="nl-BE" sz="1000" b="1" u="sng" spc="-30" dirty="0">
                          <a:latin typeface="Arial"/>
                          <a:ea typeface="Times New Roman"/>
                          <a:cs typeface="Times New Roman"/>
                        </a:rPr>
                        <a:t>uitgeschakeld</a:t>
                      </a:r>
                      <a:r>
                        <a:rPr lang="nl-BE" sz="1000" b="1" spc="-30" dirty="0">
                          <a:latin typeface="Arial"/>
                          <a:ea typeface="Times New Roman"/>
                          <a:cs typeface="Times New Roman"/>
                        </a:rPr>
                        <a:t> moet worden tijdens de </a:t>
                      </a:r>
                      <a:r>
                        <a:rPr lang="nl-BE" sz="1000" b="1" spc="-30" dirty="0" smtClean="0">
                          <a:latin typeface="Arial"/>
                          <a:ea typeface="Times New Roman"/>
                          <a:cs typeface="Times New Roman"/>
                        </a:rPr>
                        <a:t>nacht</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511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10,6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790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15,7</a:t>
                      </a:r>
                      <a:r>
                        <a:rPr lang="nl-BE" sz="900" baseline="30000" dirty="0">
                          <a:solidFill>
                            <a:srgbClr val="333333"/>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801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15,1</a:t>
                      </a:r>
                      <a:r>
                        <a:rPr lang="nl-BE" sz="900" baseline="30000" dirty="0">
                          <a:solidFill>
                            <a:srgbClr val="333333"/>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861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15,5</a:t>
                      </a:r>
                      <a:r>
                        <a:rPr lang="nl-BE" sz="900" baseline="30000" dirty="0">
                          <a:solidFill>
                            <a:srgbClr val="333333"/>
                          </a:solidFill>
                          <a:latin typeface="Arial"/>
                          <a:ea typeface="Times New Roman"/>
                          <a:cs typeface="Times New Roman"/>
                        </a:rPr>
                        <a:t>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48384">
                <a:tc>
                  <a:txBody>
                    <a:bodyPr/>
                    <a:lstStyle/>
                    <a:p>
                      <a:pPr marL="46990">
                        <a:lnSpc>
                          <a:spcPts val="1200"/>
                        </a:lnSpc>
                        <a:spcAft>
                          <a:spcPts val="0"/>
                        </a:spcAft>
                      </a:pPr>
                      <a:r>
                        <a:rPr lang="nl-BE" sz="1000" b="1" spc="-10" dirty="0">
                          <a:latin typeface="Arial"/>
                          <a:ea typeface="Times New Roman"/>
                          <a:cs typeface="Times New Roman"/>
                        </a:rPr>
                        <a:t>Niet verlicht moeten zijn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3,9</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224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218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4,1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48384">
                <a:tc>
                  <a:txBody>
                    <a:bodyPr/>
                    <a:lstStyle/>
                    <a:p>
                      <a:pPr marL="46990">
                        <a:spcAft>
                          <a:spcPts val="0"/>
                        </a:spcAft>
                      </a:pPr>
                      <a:r>
                        <a:rPr lang="nl-BE" sz="900" b="1" spc="-10" dirty="0">
                          <a:solidFill>
                            <a:srgbClr val="FFFFFF"/>
                          </a:solidFill>
                          <a:latin typeface="Arial"/>
                          <a:ea typeface="Times New Roman"/>
                          <a:cs typeface="Times New Roman"/>
                        </a:rPr>
                        <a:t>Totaal</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4.801</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4.928</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5.343</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5.222</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r>
              <a:tr h="227929">
                <a:tc>
                  <a:txBody>
                    <a:bodyPr/>
                    <a:lstStyle/>
                    <a:p>
                      <a:pPr marL="46990">
                        <a:lnSpc>
                          <a:spcPts val="1200"/>
                        </a:lnSpc>
                        <a:spcAft>
                          <a:spcPts val="0"/>
                        </a:spcAft>
                      </a:pPr>
                      <a:r>
                        <a:rPr lang="nl-BE" sz="900" i="1" spc="-10" dirty="0">
                          <a:latin typeface="Arial"/>
                          <a:ea typeface="Times New Roman"/>
                          <a:cs typeface="Times New Roman"/>
                        </a:rPr>
                        <a:t>Geen antwoord</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249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5,3</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365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7,2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85</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1,7</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r>
            </a:tbl>
          </a:graphicData>
        </a:graphic>
      </p:graphicFrame>
      <p:sp>
        <p:nvSpPr>
          <p:cNvPr id="82945" name="Rectangle 1"/>
          <p:cNvSpPr>
            <a:spLocks noChangeArrowheads="1"/>
          </p:cNvSpPr>
          <p:nvPr/>
        </p:nvSpPr>
        <p:spPr bwMode="auto">
          <a:xfrm>
            <a:off x="1653702" y="4977014"/>
            <a:ext cx="440663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3108543" cy="507831"/>
          </a:xfrm>
          <a:prstGeom prst="rect">
            <a:avLst/>
          </a:prstGeom>
        </p:spPr>
        <p:txBody>
          <a:bodyPr wrap="none">
            <a:spAutoFit/>
          </a:bodyPr>
          <a:lstStyle/>
          <a:p>
            <a:r>
              <a:rPr lang="nl-BE" sz="2700" b="1" dirty="0" smtClean="0">
                <a:solidFill>
                  <a:srgbClr val="6D8B2B"/>
                </a:solidFill>
                <a:latin typeface="Arial" pitchFamily="34" charset="0"/>
                <a:cs typeface="Arial" pitchFamily="34" charset="0"/>
              </a:rPr>
              <a:t>Nachtelijke hemel</a:t>
            </a:r>
            <a:endParaRPr lang="nl-BE" sz="27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839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11" name="Grafiek 10"/>
          <p:cNvGraphicFramePr/>
          <p:nvPr/>
        </p:nvGraphicFramePr>
        <p:xfrm>
          <a:off x="1050587" y="1108941"/>
          <a:ext cx="6760723" cy="2879400"/>
        </p:xfrm>
        <a:graphic>
          <a:graphicData uri="http://schemas.openxmlformats.org/drawingml/2006/chart">
            <c:chart xmlns:c="http://schemas.openxmlformats.org/drawingml/2006/chart" xmlns:r="http://schemas.openxmlformats.org/officeDocument/2006/relationships" r:id="rId2"/>
          </a:graphicData>
        </a:graphic>
      </p:graphicFrame>
      <p:sp>
        <p:nvSpPr>
          <p:cNvPr id="83971" name="Rectangle 3"/>
          <p:cNvSpPr>
            <a:spLocks noChangeArrowheads="1"/>
          </p:cNvSpPr>
          <p:nvPr/>
        </p:nvSpPr>
        <p:spPr bwMode="auto">
          <a:xfrm>
            <a:off x="1653702" y="3685446"/>
            <a:ext cx="490274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800" b="0" i="1" u="none" strike="noStrike" cap="none" normalizeH="0" baseline="0" dirty="0" smtClean="0">
                <a:ln>
                  <a:noFill/>
                </a:ln>
                <a:solidFill>
                  <a:srgbClr val="333333"/>
                </a:solidFill>
                <a:effectLst/>
                <a:ea typeface="Times New Roman" pitchFamily="18" charset="0"/>
                <a:cs typeface="Arial" pitchFamily="34" charset="0"/>
              </a:rPr>
              <a:t>Valide basis = 5.220; Geen antwoord = 0,2%</a:t>
            </a:r>
            <a:endParaRPr kumimoji="0" lang="nl-BE" sz="1800" b="0" i="0" u="none" strike="noStrike" cap="none" normalizeH="0" baseline="0" dirty="0" smtClean="0">
              <a:ln>
                <a:noFill/>
              </a:ln>
              <a:solidFill>
                <a:schemeClr val="tx1"/>
              </a:solidFill>
              <a:effectLst/>
              <a:cs typeface="Arial" pitchFamily="34" charset="0"/>
            </a:endParaRPr>
          </a:p>
        </p:txBody>
      </p:sp>
      <p:graphicFrame>
        <p:nvGraphicFramePr>
          <p:cNvPr id="13" name="Tabel 12"/>
          <p:cNvGraphicFramePr>
            <a:graphicFrameLocks noGrp="1"/>
          </p:cNvGraphicFramePr>
          <p:nvPr/>
        </p:nvGraphicFramePr>
        <p:xfrm>
          <a:off x="1352146" y="4145659"/>
          <a:ext cx="6867727" cy="1512000"/>
        </p:xfrm>
        <a:graphic>
          <a:graphicData uri="http://schemas.openxmlformats.org/drawingml/2006/table">
            <a:tbl>
              <a:tblPr/>
              <a:tblGrid>
                <a:gridCol w="2327423"/>
                <a:gridCol w="359787"/>
                <a:gridCol w="359787"/>
                <a:gridCol w="359787"/>
                <a:gridCol w="359787"/>
                <a:gridCol w="507584"/>
                <a:gridCol w="508331"/>
                <a:gridCol w="507584"/>
                <a:gridCol w="508331"/>
                <a:gridCol w="507584"/>
                <a:gridCol w="561742"/>
              </a:tblGrid>
              <a:tr h="216000">
                <a:tc>
                  <a:txBody>
                    <a:bodyPr/>
                    <a:lstStyle/>
                    <a:p>
                      <a:pPr>
                        <a:spcAft>
                          <a:spcPts val="0"/>
                        </a:spcAft>
                      </a:pP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0</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1</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2</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3</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900" b="1" dirty="0">
                          <a:solidFill>
                            <a:srgbClr val="FFFFFF"/>
                          </a:solidFill>
                          <a:latin typeface="Arial"/>
                          <a:ea typeface="Times New Roman"/>
                          <a:cs typeface="Times New Roman"/>
                        </a:rPr>
                        <a:t>SLO</a:t>
                      </a:r>
                      <a:r>
                        <a:rPr lang="nl-BE" sz="900" b="1" baseline="-25000" dirty="0">
                          <a:solidFill>
                            <a:srgbClr val="FFFFFF"/>
                          </a:solidFill>
                          <a:latin typeface="Arial"/>
                          <a:ea typeface="Times New Roman"/>
                          <a:cs typeface="Times New Roman"/>
                        </a:rPr>
                        <a:t>4</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216000">
                <a:tc>
                  <a:txBody>
                    <a:bodyPr/>
                    <a:lstStyle/>
                    <a:p>
                      <a:pPr>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N</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85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16000">
                <a:tc>
                  <a:txBody>
                    <a:bodyPr/>
                    <a:lstStyle/>
                    <a:p>
                      <a:pPr>
                        <a:lnSpc>
                          <a:spcPts val="1200"/>
                        </a:lnSpc>
                        <a:spcAft>
                          <a:spcPts val="0"/>
                        </a:spcAft>
                      </a:pPr>
                      <a:r>
                        <a:rPr lang="nl-BE" sz="1000" b="1" spc="-10" dirty="0">
                          <a:latin typeface="Arial"/>
                          <a:ea typeface="Times New Roman"/>
                          <a:cs typeface="Times New Roman"/>
                        </a:rPr>
                        <a:t>Zeer tot uiterst belangrijk</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1.149</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22,4</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981</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17,8</a:t>
                      </a:r>
                      <a:r>
                        <a:rPr lang="nl-BE" sz="900" baseline="30000" dirty="0">
                          <a:solidFill>
                            <a:srgbClr val="333333"/>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1.163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900" dirty="0">
                          <a:latin typeface="Arial"/>
                          <a:ea typeface="Times New Roman"/>
                          <a:cs typeface="Times New Roman"/>
                        </a:rPr>
                        <a:t>22,4</a:t>
                      </a:r>
                      <a:r>
                        <a:rPr lang="nl-BE" sz="900" baseline="30000" dirty="0">
                          <a:solidFill>
                            <a:srgbClr val="333333"/>
                          </a:solidFill>
                          <a:latin typeface="Arial"/>
                          <a:ea typeface="Times New Roman"/>
                          <a:cs typeface="Times New Roman"/>
                        </a:rPr>
                        <a:t>3</a:t>
                      </a:r>
                      <a:endParaRPr lang="nl-BE" sz="9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16000">
                <a:tc>
                  <a:txBody>
                    <a:bodyPr/>
                    <a:lstStyle/>
                    <a:p>
                      <a:pPr>
                        <a:lnSpc>
                          <a:spcPts val="1200"/>
                        </a:lnSpc>
                        <a:spcAft>
                          <a:spcPts val="0"/>
                        </a:spcAft>
                      </a:pPr>
                      <a:r>
                        <a:rPr lang="nl-BE" sz="1000" b="1" spc="-10" dirty="0">
                          <a:latin typeface="Arial"/>
                          <a:ea typeface="Times New Roman"/>
                          <a:cs typeface="Times New Roman"/>
                        </a:rPr>
                        <a:t>Belangrijk</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1.804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34,4</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1.971</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35,2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lnSpc>
                          <a:spcPts val="1200"/>
                        </a:lnSpc>
                        <a:spcAft>
                          <a:spcPts val="0"/>
                        </a:spcAft>
                      </a:pPr>
                      <a:r>
                        <a:rPr lang="nl-BE" sz="900" dirty="0">
                          <a:latin typeface="Arial"/>
                          <a:ea typeface="Times New Roman"/>
                          <a:cs typeface="Times New Roman"/>
                        </a:rPr>
                        <a:t>1.967</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900" dirty="0">
                          <a:latin typeface="Arial"/>
                          <a:ea typeface="Times New Roman"/>
                          <a:cs typeface="Times New Roman"/>
                        </a:rPr>
                        <a:t>36,8</a:t>
                      </a:r>
                      <a:r>
                        <a:rPr lang="nl-BE" sz="900" baseline="30000" dirty="0">
                          <a:solidFill>
                            <a:srgbClr val="333333"/>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16000">
                <a:tc>
                  <a:txBody>
                    <a:bodyPr/>
                    <a:lstStyle/>
                    <a:p>
                      <a:pPr>
                        <a:lnSpc>
                          <a:spcPts val="1200"/>
                        </a:lnSpc>
                        <a:spcAft>
                          <a:spcPts val="0"/>
                        </a:spcAft>
                      </a:pPr>
                      <a:r>
                        <a:rPr lang="nl-BE" sz="1000" b="1" spc="-20" dirty="0">
                          <a:latin typeface="Arial"/>
                          <a:ea typeface="Times New Roman"/>
                          <a:cs typeface="Times New Roman"/>
                        </a:rPr>
                        <a:t>Niet echt tot helemaal niet belangrijk</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800"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2.200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43,2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2.426</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47,0</a:t>
                      </a:r>
                      <a:r>
                        <a:rPr lang="nl-BE" sz="900" baseline="30000" dirty="0">
                          <a:solidFill>
                            <a:srgbClr val="333333"/>
                          </a:solidFill>
                          <a:latin typeface="Arial"/>
                          <a:ea typeface="Times New Roman"/>
                          <a:cs typeface="Times New Roman"/>
                        </a:rPr>
                        <a:t>2</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lnSpc>
                          <a:spcPts val="1200"/>
                        </a:lnSpc>
                        <a:spcAft>
                          <a:spcPts val="0"/>
                        </a:spcAft>
                      </a:pPr>
                      <a:r>
                        <a:rPr lang="nl-BE" sz="900" dirty="0">
                          <a:latin typeface="Arial"/>
                          <a:ea typeface="Times New Roman"/>
                          <a:cs typeface="Times New Roman"/>
                        </a:rPr>
                        <a:t>2.090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900" dirty="0">
                          <a:latin typeface="Arial"/>
                          <a:ea typeface="Times New Roman"/>
                          <a:cs typeface="Times New Roman"/>
                        </a:rPr>
                        <a:t>40,8</a:t>
                      </a:r>
                      <a:r>
                        <a:rPr lang="nl-BE" sz="900" baseline="30000" dirty="0">
                          <a:solidFill>
                            <a:srgbClr val="333333"/>
                          </a:solidFill>
                          <a:latin typeface="Arial"/>
                          <a:ea typeface="Times New Roman"/>
                          <a:cs typeface="Times New Roman"/>
                        </a:rPr>
                        <a:t>23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16000">
                <a:tc>
                  <a:txBody>
                    <a:bodyPr/>
                    <a:lstStyle/>
                    <a:p>
                      <a:pPr>
                        <a:spcAft>
                          <a:spcPts val="0"/>
                        </a:spcAft>
                      </a:pPr>
                      <a:r>
                        <a:rPr lang="nl-BE" sz="900" b="1" spc="-10" dirty="0">
                          <a:solidFill>
                            <a:srgbClr val="FFFFFF"/>
                          </a:solidFill>
                          <a:latin typeface="Arial"/>
                          <a:ea typeface="Times New Roman"/>
                          <a:cs typeface="Times New Roman"/>
                        </a:rPr>
                        <a:t>Totaal</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5.153</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5.378</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5.220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c>
                  <a:txBody>
                    <a:bodyPr/>
                    <a:lstStyle/>
                    <a:p>
                      <a:pPr algn="r">
                        <a:lnSpc>
                          <a:spcPts val="1200"/>
                        </a:lnSpc>
                        <a:spcAft>
                          <a:spcPts val="0"/>
                        </a:spcAft>
                      </a:pPr>
                      <a:r>
                        <a:rPr lang="nl-BE" sz="900" b="1" dirty="0">
                          <a:solidFill>
                            <a:srgbClr val="FFFFFF"/>
                          </a:solidFill>
                          <a:latin typeface="Arial"/>
                          <a:ea typeface="Times New Roman"/>
                          <a:cs typeface="Times New Roman"/>
                        </a:rPr>
                        <a:t>100,0</a:t>
                      </a:r>
                      <a:endParaRPr lang="nl-BE" sz="900" dirty="0">
                        <a:latin typeface="Times New Roman"/>
                        <a:ea typeface="Times New Roman"/>
                        <a:cs typeface="Times New Roman"/>
                      </a:endParaRPr>
                    </a:p>
                  </a:txBody>
                  <a:tcPr marL="68580" marR="68580" marT="0" marB="0" anchor="ctr">
                    <a:lnL>
                      <a:noFill/>
                    </a:lnL>
                    <a:lnR>
                      <a:noFill/>
                    </a:lnR>
                    <a:lnT>
                      <a:noFill/>
                    </a:lnT>
                    <a:lnB>
                      <a:noFill/>
                    </a:lnB>
                    <a:solidFill>
                      <a:srgbClr val="215868"/>
                    </a:solidFill>
                  </a:tcPr>
                </a:tc>
              </a:tr>
              <a:tr h="216000">
                <a:tc>
                  <a:txBody>
                    <a:bodyPr/>
                    <a:lstStyle/>
                    <a:p>
                      <a:pPr>
                        <a:lnSpc>
                          <a:spcPts val="1200"/>
                        </a:lnSpc>
                        <a:spcAft>
                          <a:spcPts val="0"/>
                        </a:spcAft>
                      </a:pPr>
                      <a:r>
                        <a:rPr lang="nl-BE" sz="900" i="1" spc="-10" dirty="0">
                          <a:latin typeface="Arial"/>
                          <a:ea typeface="Times New Roman"/>
                          <a:cs typeface="Times New Roman"/>
                        </a:rPr>
                        <a:t>Geen antwoord</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750" i="1"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750" i="1"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750" i="1"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750" i="1" dirty="0">
                          <a:latin typeface="Arial"/>
                          <a:ea typeface="Times New Roman"/>
                          <a:cs typeface="Times New Roman"/>
                        </a:rPr>
                        <a:t>--</a:t>
                      </a:r>
                      <a:endParaRPr lang="nl-BE"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140</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2,9</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50</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1,0</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14</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900" i="1" dirty="0">
                          <a:latin typeface="Arial"/>
                          <a:ea typeface="Times New Roman"/>
                          <a:cs typeface="Times New Roman"/>
                        </a:rPr>
                        <a:t>0,2</a:t>
                      </a:r>
                      <a:endParaRPr lang="nl-BE"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r>
            </a:tbl>
          </a:graphicData>
        </a:graphic>
      </p:graphicFrame>
      <p:sp>
        <p:nvSpPr>
          <p:cNvPr id="83972" name="Rectangle 4"/>
          <p:cNvSpPr>
            <a:spLocks noChangeArrowheads="1"/>
          </p:cNvSpPr>
          <p:nvPr/>
        </p:nvSpPr>
        <p:spPr bwMode="auto">
          <a:xfrm>
            <a:off x="4362044" y="5764955"/>
            <a:ext cx="3939702"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900" b="0" i="1" u="none" strike="noStrike" cap="none" normalizeH="0" baseline="30000" dirty="0" smtClean="0">
                <a:ln>
                  <a:noFill/>
                </a:ln>
                <a:solidFill>
                  <a:srgbClr val="333333"/>
                </a:solidFill>
                <a:effectLst/>
                <a:ea typeface="Times New Roman" pitchFamily="18" charset="0"/>
                <a:cs typeface="Arial" pitchFamily="34" charset="0"/>
              </a:rPr>
              <a:t>0 1 2 3 4</a:t>
            </a:r>
            <a:r>
              <a:rPr kumimoji="0" lang="nl-BE" sz="900" b="0" i="1" u="none" strike="noStrike" cap="none" normalizeH="0" baseline="0" dirty="0" smtClean="0">
                <a:ln>
                  <a:noFill/>
                </a:ln>
                <a:solidFill>
                  <a:srgbClr val="333333"/>
                </a:solidFill>
                <a:effectLst/>
                <a:ea typeface="Times New Roman" pitchFamily="18" charset="0"/>
                <a:cs typeface="Arial" pitchFamily="34" charset="0"/>
              </a:rPr>
              <a:t> = significant verschil (p&lt;0,05) t.o.v. aangegeven voorgaande SLO-metingen</a:t>
            </a:r>
            <a:endParaRPr kumimoji="0" lang="nl-BE" sz="9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268374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“Lichtkaarten”</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54275" name="Rectangle 3"/>
          <p:cNvSpPr>
            <a:spLocks noChangeArrowheads="1"/>
          </p:cNvSpPr>
          <p:nvPr/>
        </p:nvSpPr>
        <p:spPr bwMode="auto">
          <a:xfrm>
            <a:off x="53975" y="6038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342901" y="1078562"/>
            <a:ext cx="8677274" cy="5669901"/>
          </a:xfrm>
          <a:prstGeom prst="rect">
            <a:avLst/>
          </a:prstGeom>
          <a:noFill/>
          <a:ln w="9525">
            <a:noFill/>
            <a:miter lim="800000"/>
            <a:headEnd/>
            <a:tailEnd/>
          </a:ln>
        </p:spPr>
      </p:pic>
      <p:sp>
        <p:nvSpPr>
          <p:cNvPr id="10" name="Rechthoek 9"/>
          <p:cNvSpPr/>
          <p:nvPr/>
        </p:nvSpPr>
        <p:spPr>
          <a:xfrm>
            <a:off x="437706" y="1162020"/>
            <a:ext cx="5772594" cy="299979"/>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nl-BE" sz="1200" b="1" dirty="0" smtClean="0">
                <a:solidFill>
                  <a:srgbClr val="6D8B2B"/>
                </a:solidFill>
                <a:latin typeface="Arial" pitchFamily="34" charset="0"/>
                <a:cs typeface="Arial" pitchFamily="34" charset="0"/>
              </a:rPr>
              <a:t>Lichthinder in Vlaanderen</a:t>
            </a:r>
            <a:endParaRPr lang="nl-BE" sz="1200" b="1" dirty="0">
              <a:solidFill>
                <a:srgbClr val="6D8B2B"/>
              </a:solidFill>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320032" y="1642544"/>
            <a:ext cx="7231060" cy="707886"/>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Unicode MS"/>
                <a:ea typeface="Arial Unicode MS"/>
                <a:cs typeface="Arial Unicode MS"/>
              </a:rPr>
              <a:t>① </a:t>
            </a:r>
            <a:r>
              <a:rPr kumimoji="0" lang="nl-BE" sz="2200" b="1" i="0" u="none" strike="noStrike" kern="1200" cap="none" spc="0" normalizeH="0" baseline="0" noProof="0" dirty="0" smtClean="0">
                <a:ln>
                  <a:noFill/>
                </a:ln>
                <a:solidFill>
                  <a:schemeClr val="bg1"/>
                </a:solidFill>
                <a:effectLst/>
                <a:uLnTx/>
                <a:uFillTx/>
                <a:latin typeface="Arial" pitchFamily="34" charset="0"/>
                <a:cs typeface="Arial" pitchFamily="34" charset="0"/>
              </a:rPr>
              <a:t>Opzet onderzoek</a:t>
            </a:r>
            <a:endParaRPr kumimoji="0" lang="en-US" sz="22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5" name="Text Placeholder 5"/>
          <p:cNvSpPr txBox="1">
            <a:spLocks/>
          </p:cNvSpPr>
          <p:nvPr/>
        </p:nvSpPr>
        <p:spPr>
          <a:xfrm>
            <a:off x="322217" y="2761329"/>
            <a:ext cx="7231060" cy="371513"/>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pitchFamily="34" charset="0"/>
                <a:ea typeface="Arial Unicode MS"/>
                <a:cs typeface="Arial" pitchFamily="34" charset="0"/>
              </a:rPr>
              <a:t>② </a:t>
            </a:r>
            <a:r>
              <a:rPr kumimoji="0" lang="nl-BE" sz="2200" b="1" i="0" u="none" strike="noStrike" kern="1200" cap="none" spc="0" normalizeH="0" baseline="0" noProof="0" dirty="0" smtClean="0">
                <a:ln>
                  <a:noFill/>
                </a:ln>
                <a:solidFill>
                  <a:schemeClr val="bg1"/>
                </a:solidFill>
                <a:effectLst/>
                <a:uLnTx/>
                <a:uFillTx/>
                <a:latin typeface="Arial" pitchFamily="34" charset="0"/>
                <a:cs typeface="Arial" pitchFamily="34" charset="0"/>
              </a:rPr>
              <a:t>Resultaten</a:t>
            </a:r>
            <a:endParaRPr kumimoji="0" lang="en-US" sz="40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
        <p:nvSpPr>
          <p:cNvPr id="6" name="Text Placeholder 6"/>
          <p:cNvSpPr txBox="1">
            <a:spLocks/>
          </p:cNvSpPr>
          <p:nvPr/>
        </p:nvSpPr>
        <p:spPr>
          <a:xfrm>
            <a:off x="322217" y="3870549"/>
            <a:ext cx="7231060" cy="400110"/>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4000" b="1" i="0" u="none" strike="noStrike" kern="1200" cap="none" spc="0" normalizeH="0" baseline="0" noProof="0" dirty="0" smtClean="0">
                <a:ln>
                  <a:noFill/>
                </a:ln>
                <a:solidFill>
                  <a:schemeClr val="bg1"/>
                </a:solidFill>
                <a:effectLst/>
                <a:uLnTx/>
                <a:uFillTx/>
                <a:latin typeface="Arial Unicode MS"/>
                <a:ea typeface="Arial Unicode MS"/>
                <a:cs typeface="Arial Unicode MS"/>
              </a:rPr>
              <a:t>③ </a:t>
            </a:r>
            <a:r>
              <a:rPr kumimoji="0" lang="nl-BE" sz="4000" b="1" i="0" u="none" strike="noStrike" kern="1200" cap="none" spc="0" normalizeH="0" baseline="0" noProof="0" dirty="0" smtClean="0">
                <a:ln>
                  <a:noFill/>
                </a:ln>
                <a:solidFill>
                  <a:schemeClr val="bg1"/>
                </a:solidFill>
                <a:effectLst/>
                <a:uLnTx/>
                <a:uFillTx/>
                <a:latin typeface="Arial" pitchFamily="34" charset="0"/>
                <a:cs typeface="Arial" pitchFamily="34" charset="0"/>
              </a:rPr>
              <a:t>Besluiten</a:t>
            </a:r>
            <a:endParaRPr kumimoji="0" lang="en-US" sz="4000" b="1" i="0" u="none" strike="noStrike" kern="1200" cap="none" spc="0" normalizeH="0" baseline="0" noProof="0" dirty="0">
              <a:ln>
                <a:noFill/>
              </a:ln>
              <a:solidFill>
                <a:schemeClr val="bg1"/>
              </a:solidFill>
              <a:effectLst/>
              <a:uLnTx/>
              <a:uFillTx/>
              <a:latin typeface="Arial" pitchFamily="34" charset="0"/>
              <a:cs typeface="Arial" pitchFamily="34" charset="0"/>
            </a:endParaRPr>
          </a:p>
        </p:txBody>
      </p:sp>
    </p:spTree>
    <p:extLst>
      <p:ext uri="{BB962C8B-B14F-4D97-AF65-F5344CB8AC3E}">
        <p14:creationId xmlns="" xmlns:p14="http://schemas.microsoft.com/office/powerpoint/2010/main" val="17451261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2242922"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Besluiten (I)</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hthoek 9"/>
          <p:cNvSpPr/>
          <p:nvPr/>
        </p:nvSpPr>
        <p:spPr>
          <a:xfrm>
            <a:off x="963037" y="1278978"/>
            <a:ext cx="7923788" cy="4669612"/>
          </a:xfrm>
          <a:prstGeom prst="rect">
            <a:avLst/>
          </a:prstGeom>
        </p:spPr>
        <p:txBody>
          <a:bodyPr wrap="square">
            <a:spAutoFit/>
          </a:bodyPr>
          <a:lstStyle/>
          <a:p>
            <a:pPr marL="342900" indent="-342900">
              <a:lnSpc>
                <a:spcPct val="114000"/>
              </a:lnSpc>
              <a:spcAft>
                <a:spcPts val="600"/>
              </a:spcAft>
              <a:buFont typeface="Arial" panose="020B0604020202020204" pitchFamily="34" charset="0"/>
              <a:buChar char="•"/>
            </a:pPr>
            <a:r>
              <a:rPr lang="nl-BE" dirty="0" smtClean="0"/>
              <a:t>SLO-4 leverde 5.219 valide ingevulde enquêteformulieren op</a:t>
            </a:r>
          </a:p>
          <a:p>
            <a:pPr marL="342900" indent="-342900">
              <a:lnSpc>
                <a:spcPct val="114000"/>
              </a:lnSpc>
              <a:spcAft>
                <a:spcPts val="600"/>
              </a:spcAft>
              <a:buFont typeface="Arial" panose="020B0604020202020204" pitchFamily="34" charset="0"/>
              <a:buChar char="•"/>
            </a:pPr>
            <a:r>
              <a:rPr lang="nl-BE" dirty="0" smtClean="0"/>
              <a:t>SLO-4 evalueert situatie in en om de woning van maart 2017 tot april 2018</a:t>
            </a:r>
          </a:p>
          <a:p>
            <a:pPr marL="342900" indent="-342900">
              <a:lnSpc>
                <a:spcPct val="114000"/>
              </a:lnSpc>
              <a:spcAft>
                <a:spcPts val="600"/>
              </a:spcAft>
              <a:buFont typeface="Arial" panose="020B0604020202020204" pitchFamily="34" charset="0"/>
              <a:buChar char="•"/>
            </a:pPr>
            <a:r>
              <a:rPr lang="nl-BE" dirty="0" smtClean="0"/>
              <a:t>78% van de respondenten is (zeer) tevreden over de leefkwaliteit in hun buurt, wat het hoogst is sinds het begin van de metingen (van 60% in </a:t>
            </a:r>
            <a:r>
              <a:rPr lang="nl-BE" dirty="0" smtClean="0"/>
              <a:t>2001 </a:t>
            </a:r>
            <a:r>
              <a:rPr lang="nl-BE" dirty="0" smtClean="0"/>
              <a:t>tot 73% in </a:t>
            </a:r>
            <a:r>
              <a:rPr lang="nl-BE" dirty="0" smtClean="0"/>
              <a:t>2013).</a:t>
            </a:r>
            <a:endParaRPr lang="nl-BE" dirty="0" smtClean="0"/>
          </a:p>
          <a:p>
            <a:pPr marL="342900" indent="-342900">
              <a:lnSpc>
                <a:spcPct val="114000"/>
              </a:lnSpc>
              <a:spcAft>
                <a:spcPts val="600"/>
              </a:spcAft>
              <a:buFont typeface="Arial" panose="020B0604020202020204" pitchFamily="34" charset="0"/>
              <a:buChar char="•"/>
            </a:pPr>
            <a:r>
              <a:rPr lang="nl-BE" dirty="0" smtClean="0"/>
              <a:t>Hoewel </a:t>
            </a:r>
            <a:r>
              <a:rPr lang="nl-BE" dirty="0" smtClean="0"/>
              <a:t>slechts 8 % ontevreden is over de leefkwaliteit in hun buurt zou toch 14% de buurt afraden aan vrienden of kennissen om er te komen wonen</a:t>
            </a:r>
          </a:p>
          <a:p>
            <a:pPr marL="342900" indent="-342900">
              <a:lnSpc>
                <a:spcPct val="114000"/>
              </a:lnSpc>
              <a:buFont typeface="Arial" panose="020B0604020202020204" pitchFamily="34" charset="0"/>
              <a:buChar char="•"/>
            </a:pPr>
            <a:r>
              <a:rPr lang="nl-BE" dirty="0" smtClean="0"/>
              <a:t>3 op 10 (29%) werd tamelijk, ernstig tot extreem gehinderd door geluid </a:t>
            </a:r>
          </a:p>
          <a:p>
            <a:pPr marL="342900" indent="-342900">
              <a:lnSpc>
                <a:spcPct val="114000"/>
              </a:lnSpc>
            </a:pPr>
            <a:r>
              <a:rPr lang="nl-BE" dirty="0" smtClean="0"/>
              <a:t>	(ref. SLO-0: 31%)</a:t>
            </a:r>
          </a:p>
          <a:p>
            <a:pPr marL="342900" indent="-342900">
              <a:lnSpc>
                <a:spcPct val="114000"/>
              </a:lnSpc>
              <a:buFont typeface="Arial" panose="020B0604020202020204" pitchFamily="34" charset="0"/>
              <a:buChar char="•"/>
            </a:pPr>
            <a:endParaRPr lang="nl-BE" sz="600" dirty="0" smtClean="0"/>
          </a:p>
          <a:p>
            <a:pPr marL="342900" indent="-342900">
              <a:lnSpc>
                <a:spcPct val="114000"/>
              </a:lnSpc>
              <a:spcAft>
                <a:spcPts val="600"/>
              </a:spcAft>
              <a:buFont typeface="Arial" panose="020B0604020202020204" pitchFamily="34" charset="0"/>
              <a:buChar char="•"/>
            </a:pPr>
            <a:r>
              <a:rPr lang="nl-BE" dirty="0" smtClean="0"/>
              <a:t>1 </a:t>
            </a:r>
            <a:r>
              <a:rPr lang="nl-BE" dirty="0" smtClean="0"/>
              <a:t>op 6-7 (15%) ondervond tamelijke, ernstige tot extreme hinder door geur </a:t>
            </a:r>
            <a:r>
              <a:rPr lang="nl-BE" dirty="0" smtClean="0"/>
              <a:t> (</a:t>
            </a:r>
            <a:r>
              <a:rPr lang="nl-BE" dirty="0" smtClean="0"/>
              <a:t>ref. SLO-0: 19%)</a:t>
            </a:r>
          </a:p>
          <a:p>
            <a:pPr marL="342900" indent="-342900">
              <a:lnSpc>
                <a:spcPct val="114000"/>
              </a:lnSpc>
              <a:buFont typeface="Arial" panose="020B0604020202020204" pitchFamily="34" charset="0"/>
              <a:buChar char="•"/>
            </a:pPr>
            <a:r>
              <a:rPr lang="nl-BE" dirty="0" smtClean="0"/>
              <a:t>7% werd tamelijk, ernstig tot extreem gehinderd door licht </a:t>
            </a:r>
          </a:p>
          <a:p>
            <a:pPr marL="342900" indent="-342900">
              <a:lnSpc>
                <a:spcPct val="114000"/>
              </a:lnSpc>
            </a:pPr>
            <a:r>
              <a:rPr lang="nl-BE" dirty="0" smtClean="0"/>
              <a:t>	(ref. SLO-0: 5%)</a:t>
            </a:r>
            <a:endParaRPr lang="nl-BE" dirty="0"/>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609569" y="1398180"/>
            <a:ext cx="1039018" cy="1484312"/>
            <a:chOff x="1" y="1179"/>
            <a:chExt cx="1039018" cy="1484312"/>
          </a:xfrm>
          <a:solidFill>
            <a:srgbClr val="6D8B2B"/>
          </a:solidFill>
        </p:grpSpPr>
        <p:sp>
          <p:nvSpPr>
            <p:cNvPr id="22" name="Punthaak 21"/>
            <p:cNvSpPr/>
            <p:nvPr/>
          </p:nvSpPr>
          <p:spPr>
            <a:xfrm rot="5400000">
              <a:off x="-222646" y="223826"/>
              <a:ext cx="1484312" cy="1039018"/>
            </a:xfrm>
            <a:prstGeom prst="chevron">
              <a:avLst/>
            </a:prstGeom>
            <a:grpFill/>
            <a:ln>
              <a:solidFill>
                <a:srgbClr val="6D8B2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Punthaak 4"/>
            <p:cNvSpPr/>
            <p:nvPr/>
          </p:nvSpPr>
          <p:spPr>
            <a:xfrm>
              <a:off x="1" y="520688"/>
              <a:ext cx="1039018" cy="445294"/>
            </a:xfrm>
            <a:prstGeom prst="rect">
              <a:avLst/>
            </a:prstGeom>
            <a:grpFill/>
            <a:ln>
              <a:solidFill>
                <a:srgbClr val="6D8B2B"/>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BE" sz="1300" b="1" kern="1200" dirty="0" smtClean="0">
                  <a:solidFill>
                    <a:schemeClr val="bg1"/>
                  </a:solidFill>
                </a:rPr>
                <a:t>Telefonische screening</a:t>
              </a:r>
              <a:endParaRPr lang="nl-BE" sz="1300" b="1" kern="1200" dirty="0">
                <a:solidFill>
                  <a:schemeClr val="bg1"/>
                </a:solidFill>
              </a:endParaRPr>
            </a:p>
          </p:txBody>
        </p:sp>
      </p:grpSp>
      <p:grpSp>
        <p:nvGrpSpPr>
          <p:cNvPr id="5" name="Groep 4"/>
          <p:cNvGrpSpPr/>
          <p:nvPr/>
        </p:nvGrpSpPr>
        <p:grpSpPr>
          <a:xfrm>
            <a:off x="1648586" y="1398181"/>
            <a:ext cx="4599814" cy="964803"/>
            <a:chOff x="1039018" y="1180"/>
            <a:chExt cx="5056981" cy="964803"/>
          </a:xfrm>
        </p:grpSpPr>
        <p:sp>
          <p:nvSpPr>
            <p:cNvPr id="20" name="Rond hoek zelfde zijde rechthoek 19"/>
            <p:cNvSpPr/>
            <p:nvPr/>
          </p:nvSpPr>
          <p:spPr>
            <a:xfrm rot="5400000">
              <a:off x="3085107" y="-2044909"/>
              <a:ext cx="964803" cy="5056981"/>
            </a:xfrm>
            <a:prstGeom prst="round2SameRect">
              <a:avLst/>
            </a:prstGeom>
            <a:ln>
              <a:solidFill>
                <a:srgbClr val="6D8B2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nd hoek zelfde zijde rechthoek 6"/>
            <p:cNvSpPr/>
            <p:nvPr/>
          </p:nvSpPr>
          <p:spPr>
            <a:xfrm>
              <a:off x="1039018" y="48278"/>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nl-BE" sz="1400" kern="1200" dirty="0" smtClean="0"/>
                <a:t>16 jaar of ouder, eerste verjaardagsmethode</a:t>
              </a:r>
              <a:endParaRPr lang="nl-BE" sz="1400" kern="1200" dirty="0"/>
            </a:p>
            <a:p>
              <a:pPr marL="171450" lvl="1" indent="-171450" algn="l" defTabSz="755650">
                <a:lnSpc>
                  <a:spcPct val="90000"/>
                </a:lnSpc>
                <a:spcBef>
                  <a:spcPct val="0"/>
                </a:spcBef>
                <a:spcAft>
                  <a:spcPct val="15000"/>
                </a:spcAft>
                <a:buChar char="••"/>
              </a:pPr>
              <a:r>
                <a:rPr lang="nl-BE" sz="1400" kern="1200" dirty="0" smtClean="0"/>
                <a:t>quota-steekproef naar geslacht, leeftijd en provincie</a:t>
              </a:r>
              <a:endParaRPr lang="nl-BE" sz="1400" kern="1200" dirty="0"/>
            </a:p>
          </p:txBody>
        </p:sp>
      </p:grpSp>
      <p:grpSp>
        <p:nvGrpSpPr>
          <p:cNvPr id="6" name="Groep 5"/>
          <p:cNvGrpSpPr/>
          <p:nvPr/>
        </p:nvGrpSpPr>
        <p:grpSpPr>
          <a:xfrm>
            <a:off x="609569" y="2686844"/>
            <a:ext cx="1039018" cy="1484312"/>
            <a:chOff x="1" y="1289843"/>
            <a:chExt cx="1039018" cy="1484312"/>
          </a:xfrm>
          <a:solidFill>
            <a:srgbClr val="6D8B2B"/>
          </a:solidFill>
        </p:grpSpPr>
        <p:sp>
          <p:nvSpPr>
            <p:cNvPr id="18" name="Punthaak 17"/>
            <p:cNvSpPr/>
            <p:nvPr/>
          </p:nvSpPr>
          <p:spPr>
            <a:xfrm rot="5400000">
              <a:off x="-222646" y="1512490"/>
              <a:ext cx="1484312" cy="1039018"/>
            </a:xfrm>
            <a:prstGeom prst="chevron">
              <a:avLst/>
            </a:prstGeom>
            <a:grpFill/>
            <a:ln>
              <a:solidFill>
                <a:srgbClr val="6D8B2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unthaak 8"/>
            <p:cNvSpPr/>
            <p:nvPr/>
          </p:nvSpPr>
          <p:spPr>
            <a:xfrm>
              <a:off x="1" y="1809352"/>
              <a:ext cx="1039018" cy="445294"/>
            </a:xfrm>
            <a:prstGeom prst="rect">
              <a:avLst/>
            </a:prstGeom>
            <a:grpFill/>
            <a:ln>
              <a:solidFill>
                <a:srgbClr val="6D8B2B"/>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BE" sz="1300" b="1" kern="1200" dirty="0" smtClean="0">
                  <a:solidFill>
                    <a:schemeClr val="bg1"/>
                  </a:solidFill>
                </a:rPr>
                <a:t>Schriftelijke mailing</a:t>
              </a:r>
              <a:endParaRPr lang="nl-BE" sz="1300" b="1" kern="1200" dirty="0">
                <a:solidFill>
                  <a:schemeClr val="bg1"/>
                </a:solidFill>
              </a:endParaRPr>
            </a:p>
          </p:txBody>
        </p:sp>
      </p:grpSp>
      <p:grpSp>
        <p:nvGrpSpPr>
          <p:cNvPr id="7" name="Groep 6"/>
          <p:cNvGrpSpPr/>
          <p:nvPr/>
        </p:nvGrpSpPr>
        <p:grpSpPr>
          <a:xfrm>
            <a:off x="1648587" y="2686845"/>
            <a:ext cx="4572920" cy="964803"/>
            <a:chOff x="1039018" y="1289844"/>
            <a:chExt cx="5056981" cy="964803"/>
          </a:xfrm>
        </p:grpSpPr>
        <p:sp>
          <p:nvSpPr>
            <p:cNvPr id="16" name="Rond hoek zelfde zijde rechthoek 15"/>
            <p:cNvSpPr/>
            <p:nvPr/>
          </p:nvSpPr>
          <p:spPr>
            <a:xfrm rot="5400000">
              <a:off x="3085107" y="-756245"/>
              <a:ext cx="964803" cy="5056981"/>
            </a:xfrm>
            <a:prstGeom prst="round2SameRect">
              <a:avLst/>
            </a:prstGeom>
            <a:ln>
              <a:solidFill>
                <a:srgbClr val="6D8B2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nd hoek zelfde zijde rechthoek 10"/>
            <p:cNvSpPr/>
            <p:nvPr/>
          </p:nvSpPr>
          <p:spPr>
            <a:xfrm>
              <a:off x="1039018" y="1336942"/>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nl-BE" sz="1400" kern="1200" dirty="0" smtClean="0"/>
                <a:t>8955 </a:t>
              </a:r>
              <a:r>
                <a:rPr lang="nl-BE" sz="1400" kern="1200" dirty="0" smtClean="0"/>
                <a:t>vragenlijsten</a:t>
              </a:r>
              <a:endParaRPr lang="nl-BE" sz="1400" kern="1200" dirty="0"/>
            </a:p>
            <a:p>
              <a:pPr marL="171450" lvl="1" indent="-171450" algn="l" defTabSz="755650">
                <a:lnSpc>
                  <a:spcPct val="90000"/>
                </a:lnSpc>
                <a:spcBef>
                  <a:spcPct val="0"/>
                </a:spcBef>
                <a:spcAft>
                  <a:spcPct val="15000"/>
                </a:spcAft>
                <a:buChar char="••"/>
              </a:pPr>
              <a:r>
                <a:rPr lang="nl-BE" sz="1400" kern="1200" dirty="0" smtClean="0"/>
                <a:t>19 </a:t>
              </a:r>
              <a:r>
                <a:rPr lang="nl-BE" sz="1400" kern="1200" dirty="0" smtClean="0"/>
                <a:t>februari </a:t>
              </a:r>
              <a:r>
                <a:rPr lang="nl-BE" sz="1400" kern="1200" dirty="0" smtClean="0"/>
                <a:t>2018 </a:t>
              </a:r>
              <a:r>
                <a:rPr lang="nl-BE" sz="1400" kern="1200" dirty="0" smtClean="0"/>
                <a:t>– </a:t>
              </a:r>
              <a:r>
                <a:rPr lang="nl-BE" sz="1400" kern="1200" dirty="0" smtClean="0"/>
                <a:t>26 </a:t>
              </a:r>
              <a:r>
                <a:rPr lang="nl-BE" sz="1400" kern="1200" dirty="0" smtClean="0"/>
                <a:t>april </a:t>
              </a:r>
              <a:r>
                <a:rPr lang="nl-BE" sz="1400" kern="1200" dirty="0" smtClean="0"/>
                <a:t>2018</a:t>
              </a:r>
              <a:endParaRPr lang="nl-BE" sz="1400" kern="1200" dirty="0"/>
            </a:p>
          </p:txBody>
        </p:sp>
      </p:grpSp>
      <p:grpSp>
        <p:nvGrpSpPr>
          <p:cNvPr id="8" name="Groep 7"/>
          <p:cNvGrpSpPr/>
          <p:nvPr/>
        </p:nvGrpSpPr>
        <p:grpSpPr>
          <a:xfrm>
            <a:off x="609569" y="3975508"/>
            <a:ext cx="1039018" cy="1484312"/>
            <a:chOff x="1" y="2578507"/>
            <a:chExt cx="1039018" cy="1484312"/>
          </a:xfrm>
          <a:solidFill>
            <a:srgbClr val="6D8B2B"/>
          </a:solidFill>
        </p:grpSpPr>
        <p:sp>
          <p:nvSpPr>
            <p:cNvPr id="12" name="Punthaak 11"/>
            <p:cNvSpPr/>
            <p:nvPr/>
          </p:nvSpPr>
          <p:spPr>
            <a:xfrm rot="5400000">
              <a:off x="-222646" y="2801154"/>
              <a:ext cx="1484312" cy="1039018"/>
            </a:xfrm>
            <a:prstGeom prst="chevron">
              <a:avLst/>
            </a:prstGeom>
            <a:grpFill/>
            <a:ln>
              <a:solidFill>
                <a:srgbClr val="6D8B2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unthaak 12"/>
            <p:cNvSpPr/>
            <p:nvPr/>
          </p:nvSpPr>
          <p:spPr>
            <a:xfrm>
              <a:off x="1" y="3098016"/>
              <a:ext cx="1039018" cy="445294"/>
            </a:xfrm>
            <a:prstGeom prst="rect">
              <a:avLst/>
            </a:prstGeom>
            <a:grpFill/>
            <a:ln>
              <a:solidFill>
                <a:srgbClr val="6D8B2B"/>
              </a:solid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BE" sz="1300" b="1" kern="1200" dirty="0" smtClean="0">
                  <a:solidFill>
                    <a:schemeClr val="bg1"/>
                  </a:solidFill>
                </a:rPr>
                <a:t>Telefonische herinnering</a:t>
              </a:r>
              <a:endParaRPr lang="nl-BE" sz="1300" b="1" kern="1200" dirty="0">
                <a:solidFill>
                  <a:schemeClr val="bg1"/>
                </a:solidFill>
              </a:endParaRPr>
            </a:p>
          </p:txBody>
        </p:sp>
      </p:grpSp>
      <p:grpSp>
        <p:nvGrpSpPr>
          <p:cNvPr id="9" name="Groep 8"/>
          <p:cNvGrpSpPr/>
          <p:nvPr/>
        </p:nvGrpSpPr>
        <p:grpSpPr>
          <a:xfrm>
            <a:off x="1648586" y="3975508"/>
            <a:ext cx="4581885" cy="964803"/>
            <a:chOff x="1039018" y="2578507"/>
            <a:chExt cx="5056981" cy="964803"/>
          </a:xfrm>
        </p:grpSpPr>
        <p:sp>
          <p:nvSpPr>
            <p:cNvPr id="10" name="Rond hoek zelfde zijde rechthoek 9"/>
            <p:cNvSpPr/>
            <p:nvPr/>
          </p:nvSpPr>
          <p:spPr>
            <a:xfrm rot="5400000">
              <a:off x="3085107" y="532418"/>
              <a:ext cx="964803" cy="5056981"/>
            </a:xfrm>
            <a:prstGeom prst="round2SameRect">
              <a:avLst/>
            </a:prstGeom>
            <a:ln>
              <a:solidFill>
                <a:srgbClr val="6D8B2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nd hoek zelfde zijde rechthoek 14"/>
            <p:cNvSpPr/>
            <p:nvPr/>
          </p:nvSpPr>
          <p:spPr>
            <a:xfrm>
              <a:off x="1039018" y="2625605"/>
              <a:ext cx="5009883" cy="8706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nl-BE" sz="1400" kern="1200" dirty="0" smtClean="0"/>
                <a:t>Diegenen die vragenlijst (nog) niet teruggestuurd hebben of niet online hebben ingevuld</a:t>
              </a:r>
              <a:endParaRPr lang="nl-BE" sz="1400" kern="1200" dirty="0"/>
            </a:p>
            <a:p>
              <a:pPr marL="171450" lvl="1" indent="-171450" algn="l" defTabSz="755650">
                <a:lnSpc>
                  <a:spcPct val="90000"/>
                </a:lnSpc>
                <a:spcBef>
                  <a:spcPct val="0"/>
                </a:spcBef>
                <a:spcAft>
                  <a:spcPct val="15000"/>
                </a:spcAft>
                <a:buChar char="••"/>
              </a:pPr>
              <a:r>
                <a:rPr lang="nl-BE" sz="1400" kern="1200" dirty="0" smtClean="0"/>
                <a:t>16 </a:t>
              </a:r>
              <a:r>
                <a:rPr lang="nl-BE" sz="1400" kern="1200" dirty="0" smtClean="0"/>
                <a:t>maart </a:t>
              </a:r>
              <a:r>
                <a:rPr lang="nl-BE" sz="1400" kern="1200" dirty="0" smtClean="0"/>
                <a:t>2018 </a:t>
              </a:r>
              <a:r>
                <a:rPr lang="nl-BE" sz="1400" kern="1200" dirty="0" smtClean="0"/>
                <a:t>– </a:t>
              </a:r>
              <a:r>
                <a:rPr lang="nl-BE" sz="1400" kern="1200" dirty="0" smtClean="0"/>
                <a:t>13 </a:t>
              </a:r>
              <a:r>
                <a:rPr lang="nl-BE" sz="1400" kern="1200" dirty="0" smtClean="0"/>
                <a:t>april </a:t>
              </a:r>
              <a:r>
                <a:rPr lang="nl-BE" sz="1400" kern="1200" dirty="0" smtClean="0"/>
                <a:t>2018</a:t>
              </a:r>
              <a:endParaRPr lang="nl-BE" sz="1400" kern="1200" dirty="0"/>
            </a:p>
          </p:txBody>
        </p:sp>
      </p:grpSp>
      <p:sp>
        <p:nvSpPr>
          <p:cNvPr id="24" name="Rechthoek 23"/>
          <p:cNvSpPr/>
          <p:nvPr/>
        </p:nvSpPr>
        <p:spPr>
          <a:xfrm>
            <a:off x="453530" y="364946"/>
            <a:ext cx="2521844"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Methodologie</a:t>
            </a:r>
            <a:endParaRPr lang="nl-BE" sz="2800" b="1" dirty="0">
              <a:solidFill>
                <a:srgbClr val="6D8B2B"/>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6317265" y="1347122"/>
            <a:ext cx="2756395" cy="3945847"/>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234230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Besluiten (II)</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hthoek 9"/>
          <p:cNvSpPr/>
          <p:nvPr/>
        </p:nvSpPr>
        <p:spPr>
          <a:xfrm>
            <a:off x="963037" y="1498053"/>
            <a:ext cx="7626485" cy="3446456"/>
          </a:xfrm>
          <a:prstGeom prst="rect">
            <a:avLst/>
          </a:prstGeom>
        </p:spPr>
        <p:txBody>
          <a:bodyPr wrap="square">
            <a:spAutoFit/>
          </a:bodyPr>
          <a:lstStyle/>
          <a:p>
            <a:pPr marL="342900" indent="-342900">
              <a:lnSpc>
                <a:spcPct val="120000"/>
              </a:lnSpc>
              <a:spcAft>
                <a:spcPts val="1000"/>
              </a:spcAft>
              <a:buFont typeface="Arial" panose="020B0604020202020204" pitchFamily="34" charset="0"/>
              <a:buChar char="•"/>
            </a:pPr>
            <a:r>
              <a:rPr lang="nl-BE" dirty="0" smtClean="0"/>
              <a:t>Hinder leidt in eerste instantie tot sluiten van deuren, ramen, gordijnen of rolluiken. In tweede instantie wordt eraan gedacht om klacht in te dienen. </a:t>
            </a:r>
            <a:endParaRPr lang="nl-BE" dirty="0" smtClean="0">
              <a:solidFill>
                <a:srgbClr val="FF0000"/>
              </a:solidFill>
            </a:endParaRPr>
          </a:p>
          <a:p>
            <a:pPr marL="342900" indent="-342900">
              <a:lnSpc>
                <a:spcPct val="120000"/>
              </a:lnSpc>
              <a:spcAft>
                <a:spcPts val="1000"/>
              </a:spcAft>
              <a:buFont typeface="Arial" panose="020B0604020202020204" pitchFamily="34" charset="0"/>
              <a:buChar char="•"/>
            </a:pPr>
            <a:r>
              <a:rPr lang="nl-BE" dirty="0" smtClean="0"/>
              <a:t>Verkeer </a:t>
            </a:r>
            <a:r>
              <a:rPr lang="nl-BE" dirty="0" smtClean="0"/>
              <a:t>is de voornaamste bron van geluidshinder (31%), gevolgd door buren (17%), industrie (15%) en recreatie (13%). </a:t>
            </a:r>
            <a:endParaRPr lang="nl-BE" dirty="0" smtClean="0"/>
          </a:p>
          <a:p>
            <a:pPr marL="342900" indent="-342900">
              <a:lnSpc>
                <a:spcPct val="120000"/>
              </a:lnSpc>
              <a:spcAft>
                <a:spcPts val="1000"/>
              </a:spcAft>
              <a:buFont typeface="Arial" panose="020B0604020202020204" pitchFamily="34" charset="0"/>
              <a:buChar char="•"/>
            </a:pPr>
            <a:r>
              <a:rPr lang="nl-BE" dirty="0" smtClean="0"/>
              <a:t>Buren </a:t>
            </a:r>
            <a:r>
              <a:rPr lang="nl-BE" dirty="0" smtClean="0"/>
              <a:t>zijn de voornaamste bron geurhinder (14%), gevolgd door verkeer (11%). De sectoren landbouw, industrie en waterzuivering veroorzaken elk </a:t>
            </a:r>
            <a:r>
              <a:rPr lang="nl-BE" dirty="0" smtClean="0"/>
              <a:t>5 tot </a:t>
            </a:r>
            <a:r>
              <a:rPr lang="nl-BE" dirty="0" smtClean="0"/>
              <a:t>6% geurgehinderden. </a:t>
            </a:r>
            <a:endParaRPr lang="nl-BE" dirty="0" smtClean="0"/>
          </a:p>
          <a:p>
            <a:pPr marL="342900" indent="-342900">
              <a:lnSpc>
                <a:spcPct val="120000"/>
              </a:lnSpc>
              <a:spcAft>
                <a:spcPts val="1000"/>
              </a:spcAft>
              <a:buFont typeface="Arial" panose="020B0604020202020204" pitchFamily="34" charset="0"/>
              <a:buChar char="•"/>
            </a:pPr>
            <a:r>
              <a:rPr lang="nl-BE" dirty="0" smtClean="0"/>
              <a:t>Verlichting van wegen en parkeerterreinen is de voornaamste lichthinderbron (5%) gevolgd door recreatie en toerisme (2%).</a:t>
            </a:r>
            <a:endParaRPr lang="nl-BE" dirty="0"/>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2441694"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Besluiten (III)</a:t>
            </a:r>
            <a:endParaRPr lang="nl-BE" sz="2800" b="1" dirty="0">
              <a:solidFill>
                <a:srgbClr val="6D8B2B"/>
              </a:solidFill>
              <a:latin typeface="Arial" pitchFamily="34" charset="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BE" dirty="0"/>
          </a:p>
        </p:txBody>
      </p:sp>
      <p:sp>
        <p:nvSpPr>
          <p:cNvPr id="46083" name="Rectangle 3"/>
          <p:cNvSpPr>
            <a:spLocks noChangeArrowheads="1"/>
          </p:cNvSpPr>
          <p:nvPr/>
        </p:nvSpPr>
        <p:spPr bwMode="auto">
          <a:xfrm>
            <a:off x="0" y="2981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hthoek 9"/>
          <p:cNvSpPr/>
          <p:nvPr/>
        </p:nvSpPr>
        <p:spPr>
          <a:xfrm>
            <a:off x="963037" y="1278978"/>
            <a:ext cx="7626485" cy="4542782"/>
          </a:xfrm>
          <a:prstGeom prst="rect">
            <a:avLst/>
          </a:prstGeom>
        </p:spPr>
        <p:txBody>
          <a:bodyPr wrap="square">
            <a:spAutoFit/>
          </a:bodyPr>
          <a:lstStyle/>
          <a:p>
            <a:pPr marL="342900" indent="-342900">
              <a:lnSpc>
                <a:spcPct val="120000"/>
              </a:lnSpc>
              <a:spcAft>
                <a:spcPts val="600"/>
              </a:spcAft>
              <a:buFont typeface="Arial" panose="020B0604020202020204" pitchFamily="34" charset="0"/>
              <a:buChar char="•"/>
            </a:pPr>
            <a:r>
              <a:rPr lang="nl-BE" dirty="0" smtClean="0"/>
              <a:t>Bronnen waarvoor een significant stijgende tendens is vastgesteld:</a:t>
            </a:r>
          </a:p>
          <a:p>
            <a:pPr marL="800100" lvl="1" indent="-342900">
              <a:lnSpc>
                <a:spcPct val="120000"/>
              </a:lnSpc>
              <a:spcAft>
                <a:spcPts val="600"/>
              </a:spcAft>
              <a:buFont typeface="Arial" panose="020B0604020202020204" pitchFamily="34" charset="0"/>
              <a:buChar char="•"/>
            </a:pPr>
            <a:r>
              <a:rPr lang="nl-BE" dirty="0" smtClean="0"/>
              <a:t>voor geluidshinder: </a:t>
            </a:r>
            <a:r>
              <a:rPr lang="nl-BE" dirty="0" smtClean="0"/>
              <a:t>verkeer en vervoer</a:t>
            </a:r>
            <a:endParaRPr lang="nl-BE" dirty="0" smtClean="0"/>
          </a:p>
          <a:p>
            <a:pPr marL="800100" lvl="1" indent="-342900">
              <a:lnSpc>
                <a:spcPct val="120000"/>
              </a:lnSpc>
              <a:spcAft>
                <a:spcPts val="600"/>
              </a:spcAft>
              <a:buFont typeface="Arial" panose="020B0604020202020204" pitchFamily="34" charset="0"/>
              <a:buChar char="•"/>
            </a:pPr>
            <a:r>
              <a:rPr lang="nl-BE" dirty="0" smtClean="0"/>
              <a:t>voor geurhinder: rook uit schoorsteen buren</a:t>
            </a:r>
          </a:p>
          <a:p>
            <a:pPr marL="800100" lvl="1" indent="-342900">
              <a:lnSpc>
                <a:spcPct val="120000"/>
              </a:lnSpc>
              <a:spcAft>
                <a:spcPts val="600"/>
              </a:spcAft>
              <a:buFont typeface="Arial" panose="020B0604020202020204" pitchFamily="34" charset="0"/>
              <a:buChar char="•"/>
            </a:pPr>
            <a:r>
              <a:rPr lang="nl-BE" dirty="0" smtClean="0"/>
              <a:t>Voor lichthinder: geen</a:t>
            </a:r>
          </a:p>
          <a:p>
            <a:pPr marL="361950" lvl="1" indent="-342900">
              <a:lnSpc>
                <a:spcPct val="120000"/>
              </a:lnSpc>
              <a:spcAft>
                <a:spcPts val="600"/>
              </a:spcAft>
              <a:buFont typeface="Arial" panose="020B0604020202020204" pitchFamily="34" charset="0"/>
              <a:buChar char="•"/>
            </a:pPr>
            <a:r>
              <a:rPr lang="nl-BE" dirty="0" smtClean="0"/>
              <a:t>Een </a:t>
            </a:r>
            <a:r>
              <a:rPr lang="nl-BE" dirty="0" smtClean="0"/>
              <a:t>op vier wordt ‘s nachts </a:t>
            </a:r>
            <a:r>
              <a:rPr lang="nl-BE" dirty="0" smtClean="0"/>
              <a:t>wel eens wakker </a:t>
            </a:r>
            <a:r>
              <a:rPr lang="nl-BE" dirty="0" smtClean="0"/>
              <a:t>door geluid van straatverkeer, </a:t>
            </a:r>
            <a:r>
              <a:rPr lang="nl-BE" dirty="0" smtClean="0"/>
              <a:t>een op zes </a:t>
            </a:r>
            <a:r>
              <a:rPr lang="nl-BE" dirty="0" smtClean="0"/>
              <a:t>wordt </a:t>
            </a:r>
            <a:r>
              <a:rPr lang="nl-BE" dirty="0" smtClean="0"/>
              <a:t>‘s nachts wel eens wakker </a:t>
            </a:r>
            <a:r>
              <a:rPr lang="nl-BE" dirty="0" smtClean="0"/>
              <a:t>van burengeluid.</a:t>
            </a:r>
          </a:p>
          <a:p>
            <a:pPr marL="361950" lvl="1" indent="-342900">
              <a:lnSpc>
                <a:spcPct val="120000"/>
              </a:lnSpc>
              <a:spcAft>
                <a:spcPts val="600"/>
              </a:spcAft>
              <a:buFont typeface="Arial" panose="020B0604020202020204" pitchFamily="34" charset="0"/>
              <a:buChar char="•"/>
            </a:pPr>
            <a:r>
              <a:rPr lang="nl-BE" dirty="0" smtClean="0"/>
              <a:t>Zes op tien van </a:t>
            </a:r>
            <a:r>
              <a:rPr lang="nl-BE" dirty="0" smtClean="0"/>
              <a:t>de respondenten </a:t>
            </a:r>
            <a:r>
              <a:rPr lang="nl-BE" dirty="0" smtClean="0"/>
              <a:t>hecht </a:t>
            </a:r>
            <a:r>
              <a:rPr lang="nl-BE" dirty="0" smtClean="0"/>
              <a:t>belang aan een donkere nachtelijke </a:t>
            </a:r>
            <a:r>
              <a:rPr lang="nl-BE" dirty="0" smtClean="0"/>
              <a:t>hemel</a:t>
            </a:r>
          </a:p>
          <a:p>
            <a:pPr marL="361950" lvl="1" indent="-342900">
              <a:lnSpc>
                <a:spcPct val="120000"/>
              </a:lnSpc>
              <a:spcAft>
                <a:spcPts val="600"/>
              </a:spcAft>
              <a:buFont typeface="Arial" panose="020B0604020202020204" pitchFamily="34" charset="0"/>
              <a:buChar char="•"/>
            </a:pPr>
            <a:r>
              <a:rPr lang="nl-BE" dirty="0" smtClean="0"/>
              <a:t>Iedereen is </a:t>
            </a:r>
            <a:r>
              <a:rPr lang="nl-BE" dirty="0" smtClean="0"/>
              <a:t>van mening dat de wegen in de onmiddellijke omgeving van hun woning verlicht moeten zijn als het donker is. </a:t>
            </a:r>
            <a:r>
              <a:rPr lang="nl-BE" dirty="0" smtClean="0"/>
              <a:t>Twee op drie nuanceren dit door te </a:t>
            </a:r>
            <a:r>
              <a:rPr lang="nl-BE" dirty="0" smtClean="0"/>
              <a:t>stellen dat ’s nachts de wegverlichting gedimd </a:t>
            </a:r>
            <a:r>
              <a:rPr lang="nl-BE" dirty="0" smtClean="0"/>
              <a:t>of uitgeschakeld moet </a:t>
            </a:r>
            <a:r>
              <a:rPr lang="nl-BE" dirty="0" smtClean="0"/>
              <a:t>worden.</a:t>
            </a:r>
            <a:endParaRPr lang="nl-BE" dirty="0" smtClean="0"/>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628853" y="4477696"/>
            <a:ext cx="8083550" cy="1031863"/>
          </a:xfrm>
          <a:prstGeom prst="rect">
            <a:avLst/>
          </a:prstGeom>
        </p:spPr>
        <p:txBody>
          <a:bodyPr/>
          <a:lstStyle/>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2000" b="1" i="0" u="none" strike="noStrike" kern="1200" cap="none" spc="0" normalizeH="0" baseline="0" noProof="0" dirty="0" smtClean="0">
                <a:ln>
                  <a:noFill/>
                </a:ln>
                <a:solidFill>
                  <a:srgbClr val="6D8B2B"/>
                </a:solidFill>
                <a:effectLst/>
                <a:uLnTx/>
                <a:uFillTx/>
                <a:latin typeface="Arial" pitchFamily="34" charset="0"/>
                <a:cs typeface="Arial" pitchFamily="34" charset="0"/>
              </a:rPr>
              <a:t>Sandra</a:t>
            </a:r>
            <a:r>
              <a:rPr kumimoji="0" lang="nl-BE" sz="2000" b="1" i="0" u="none" strike="noStrike" kern="1200" cap="none" spc="0" normalizeH="0" noProof="0" dirty="0" smtClean="0">
                <a:ln>
                  <a:noFill/>
                </a:ln>
                <a:solidFill>
                  <a:srgbClr val="6D8B2B"/>
                </a:solidFill>
                <a:effectLst/>
                <a:uLnTx/>
                <a:uFillTx/>
                <a:latin typeface="Arial" pitchFamily="34" charset="0"/>
                <a:cs typeface="Arial" pitchFamily="34" charset="0"/>
              </a:rPr>
              <a:t> Geerts</a:t>
            </a:r>
          </a:p>
          <a:p>
            <a:pPr marL="288000" marR="0" lvl="0" indent="-288000" algn="l" defTabSz="914400" rtl="0" eaLnBrk="1" fontAlgn="auto" latinLnBrk="0" hangingPunct="1">
              <a:lnSpc>
                <a:spcPct val="90000"/>
              </a:lnSpc>
              <a:spcBef>
                <a:spcPts val="300"/>
              </a:spcBef>
              <a:spcAft>
                <a:spcPts val="0"/>
              </a:spcAft>
              <a:buClrTx/>
              <a:buSzPct val="90000"/>
              <a:tabLst/>
              <a:defRPr/>
            </a:pPr>
            <a:r>
              <a:rPr lang="nl-BE" sz="2000" b="1" dirty="0" smtClean="0">
                <a:solidFill>
                  <a:srgbClr val="002060"/>
                </a:solidFill>
                <a:latin typeface="Arial" pitchFamily="34" charset="0"/>
                <a:cs typeface="Arial" pitchFamily="34" charset="0"/>
                <a:hlinkClick r:id="rId2"/>
              </a:rPr>
              <a:t>s</a:t>
            </a:r>
            <a:r>
              <a:rPr lang="nl-BE" sz="2000" b="1" baseline="0" dirty="0" smtClean="0">
                <a:solidFill>
                  <a:srgbClr val="002060"/>
                </a:solidFill>
                <a:latin typeface="Arial" pitchFamily="34" charset="0"/>
                <a:cs typeface="Arial" pitchFamily="34" charset="0"/>
                <a:hlinkClick r:id="rId2"/>
              </a:rPr>
              <a:t>andra.geerts@vlaanderen.be</a:t>
            </a:r>
            <a:r>
              <a:rPr kumimoji="0" lang="nl-BE" sz="2000" b="1" i="0" u="none" strike="noStrike" kern="1200" cap="none" spc="0" normalizeH="0" baseline="0" noProof="0" dirty="0" smtClean="0">
                <a:ln>
                  <a:noFill/>
                </a:ln>
                <a:solidFill>
                  <a:srgbClr val="002060"/>
                </a:solidFill>
                <a:effectLst/>
                <a:uLnTx/>
                <a:uFillTx/>
                <a:latin typeface="Arial" pitchFamily="34" charset="0"/>
                <a:cs typeface="Arial" pitchFamily="34" charset="0"/>
              </a:rPr>
              <a:t>	</a:t>
            </a:r>
          </a:p>
          <a:p>
            <a:pPr marL="288000" marR="0" lvl="0" indent="-288000" algn="l" defTabSz="914400" rtl="0" eaLnBrk="1" fontAlgn="auto" latinLnBrk="0" hangingPunct="1">
              <a:lnSpc>
                <a:spcPct val="90000"/>
              </a:lnSpc>
              <a:spcBef>
                <a:spcPts val="300"/>
              </a:spcBef>
              <a:spcAft>
                <a:spcPts val="0"/>
              </a:spcAft>
              <a:buClrTx/>
              <a:buSzPct val="90000"/>
              <a:tabLst/>
              <a:defRPr/>
            </a:pPr>
            <a:endParaRPr kumimoji="0" lang="nl-BE" sz="400" b="1" i="0" u="none" strike="noStrike" kern="1200" cap="none" spc="0" normalizeH="0" baseline="0" noProof="0" dirty="0" smtClean="0">
              <a:ln>
                <a:noFill/>
              </a:ln>
              <a:solidFill>
                <a:srgbClr val="6D8B2B"/>
              </a:solidFill>
              <a:effectLst/>
              <a:uLnTx/>
              <a:uFillTx/>
              <a:latin typeface="Arial" pitchFamily="34" charset="0"/>
              <a:cs typeface="Arial" pitchFamily="34" charset="0"/>
            </a:endParaRPr>
          </a:p>
          <a:p>
            <a:pPr marL="288000" marR="0" lvl="0" indent="-288000" algn="l" defTabSz="914400" rtl="0" eaLnBrk="1" fontAlgn="auto" latinLnBrk="0" hangingPunct="1">
              <a:lnSpc>
                <a:spcPct val="90000"/>
              </a:lnSpc>
              <a:spcBef>
                <a:spcPts val="300"/>
              </a:spcBef>
              <a:spcAft>
                <a:spcPts val="0"/>
              </a:spcAft>
              <a:buClrTx/>
              <a:buSzPct val="90000"/>
              <a:tabLst/>
              <a:defRPr/>
            </a:pPr>
            <a:r>
              <a:rPr kumimoji="0" lang="nl-BE" sz="2000" b="1" i="0" u="none" strike="noStrike" kern="1200" cap="none" spc="0" normalizeH="0" baseline="0" noProof="0" dirty="0" smtClean="0">
                <a:ln>
                  <a:noFill/>
                </a:ln>
                <a:solidFill>
                  <a:srgbClr val="6D8B2B"/>
                </a:solidFill>
                <a:effectLst/>
                <a:uLnTx/>
                <a:uFillTx/>
                <a:latin typeface="Arial" pitchFamily="34" charset="0"/>
                <a:cs typeface="Arial" pitchFamily="34" charset="0"/>
              </a:rPr>
              <a:t>02/553 82</a:t>
            </a:r>
            <a:r>
              <a:rPr kumimoji="0" lang="nl-BE" sz="2000" b="1" i="0" u="none" strike="noStrike" kern="1200" cap="none" spc="0" normalizeH="0" noProof="0" dirty="0" smtClean="0">
                <a:ln>
                  <a:noFill/>
                </a:ln>
                <a:solidFill>
                  <a:srgbClr val="6D8B2B"/>
                </a:solidFill>
                <a:effectLst/>
                <a:uLnTx/>
                <a:uFillTx/>
                <a:latin typeface="Arial" pitchFamily="34" charset="0"/>
                <a:cs typeface="Arial" pitchFamily="34" charset="0"/>
              </a:rPr>
              <a:t> 37</a:t>
            </a:r>
            <a:endParaRPr kumimoji="0" lang="en-US" sz="2000" b="1" i="0" u="none" strike="noStrike" kern="1200" cap="none" spc="0" normalizeH="0" baseline="0" noProof="0" dirty="0" smtClean="0">
              <a:ln>
                <a:noFill/>
              </a:ln>
              <a:solidFill>
                <a:srgbClr val="6D8B2B"/>
              </a:solidFill>
              <a:effectLst/>
              <a:uLnTx/>
              <a:uFillTx/>
              <a:latin typeface="Arial" pitchFamily="34" charset="0"/>
              <a:cs typeface="Arial" pitchFamily="34" charset="0"/>
            </a:endParaRPr>
          </a:p>
          <a:p>
            <a:pPr marL="288000" marR="0" lvl="0" indent="-288000" algn="l" defTabSz="914400" rtl="0" eaLnBrk="1" fontAlgn="auto" latinLnBrk="0" hangingPunct="1">
              <a:lnSpc>
                <a:spcPct val="90000"/>
              </a:lnSpc>
              <a:spcBef>
                <a:spcPts val="300"/>
              </a:spcBef>
              <a:spcAft>
                <a:spcPts val="0"/>
              </a:spcAft>
              <a:buClrTx/>
              <a:buSzPct val="90000"/>
              <a:buFontTx/>
              <a:buBlip>
                <a:blip r:embed="rId3"/>
              </a:buBlip>
              <a:tabLst/>
              <a:defRPr/>
            </a:pPr>
            <a:endParaRPr kumimoji="0" lang="en-US" sz="2200" b="1" i="0" u="none" strike="noStrike" kern="1200" cap="none" spc="0" normalizeH="0" baseline="0" noProof="0" dirty="0">
              <a:ln>
                <a:noFill/>
              </a:ln>
              <a:solidFill>
                <a:srgbClr val="9B9B9B"/>
              </a:solidFill>
              <a:effectLst/>
              <a:uLnTx/>
              <a:uFillTx/>
              <a:latin typeface="FlandersArtSans-Medium" panose="00000600000000000000" pitchFamily="2" charset="0"/>
              <a:ea typeface="+mn-ea"/>
              <a:cs typeface="+mn-cs"/>
            </a:endParaRPr>
          </a:p>
        </p:txBody>
      </p:sp>
      <p:pic>
        <p:nvPicPr>
          <p:cNvPr id="6" name="Picture 2" descr="http://www.kortom.be/file_uploads/Cache/size_907_450_650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21021" y="830053"/>
            <a:ext cx="4303006" cy="366040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hthoek 6"/>
          <p:cNvSpPr/>
          <p:nvPr/>
        </p:nvSpPr>
        <p:spPr>
          <a:xfrm>
            <a:off x="453530" y="364946"/>
            <a:ext cx="3185487"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Contactgegevens</a:t>
            </a:r>
            <a:endParaRPr lang="nl-BE" sz="2800" b="1" dirty="0">
              <a:solidFill>
                <a:srgbClr val="6D8B2B"/>
              </a:solidFill>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453530" y="364946"/>
            <a:ext cx="1582484"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Bijlagen</a:t>
            </a:r>
            <a:endParaRPr lang="nl-BE" sz="2800" b="1" dirty="0">
              <a:solidFill>
                <a:srgbClr val="6D8B2B"/>
              </a:solidFill>
              <a:latin typeface="Arial" pitchFamily="34" charset="0"/>
              <a:cs typeface="Arial" pitchFamily="34" charset="0"/>
            </a:endParaRPr>
          </a:p>
        </p:txBody>
      </p:sp>
      <p:pic>
        <p:nvPicPr>
          <p:cNvPr id="8" name="Picture 2" descr="http://www.vief.be/files/2012/01/clip400.jpg?9d7bd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1284050"/>
            <a:ext cx="5703706" cy="42996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1012673" y="2285625"/>
          <a:ext cx="7314179" cy="3161865"/>
        </p:xfrm>
        <a:graphic>
          <a:graphicData uri="http://schemas.openxmlformats.org/drawingml/2006/table">
            <a:tbl>
              <a:tblPr/>
              <a:tblGrid>
                <a:gridCol w="1067827"/>
                <a:gridCol w="1076151"/>
                <a:gridCol w="1051177"/>
                <a:gridCol w="1206319"/>
                <a:gridCol w="1706998"/>
                <a:gridCol w="1205707"/>
              </a:tblGrid>
              <a:tr h="751520">
                <a:tc>
                  <a:txBody>
                    <a:bodyPr/>
                    <a:lstStyle/>
                    <a:p>
                      <a:pPr marL="46990">
                        <a:lnSpc>
                          <a:spcPts val="1200"/>
                        </a:lnSpc>
                        <a:spcAft>
                          <a:spcPts val="0"/>
                        </a:spcAft>
                      </a:pPr>
                      <a:r>
                        <a:rPr lang="nl-BE" sz="1000" b="1" dirty="0">
                          <a:solidFill>
                            <a:srgbClr val="FFFFFF"/>
                          </a:solidFill>
                          <a:latin typeface="Arial"/>
                          <a:ea typeface="Times New Roman"/>
                          <a:cs typeface="Times New Roman"/>
                        </a:rPr>
                        <a:t>SLO-meting</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ctr">
                        <a:lnSpc>
                          <a:spcPts val="1200"/>
                        </a:lnSpc>
                        <a:spcAft>
                          <a:spcPts val="0"/>
                        </a:spcAft>
                      </a:pPr>
                      <a:r>
                        <a:rPr lang="nl-BE" sz="1000" b="1" dirty="0">
                          <a:solidFill>
                            <a:srgbClr val="FFFFFF"/>
                          </a:solidFill>
                          <a:latin typeface="Arial"/>
                          <a:ea typeface="Times New Roman"/>
                          <a:cs typeface="Times New Roman"/>
                        </a:rPr>
                        <a:t># personen uitgenodigd</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ctr">
                        <a:lnSpc>
                          <a:spcPts val="1200"/>
                        </a:lnSpc>
                        <a:spcAft>
                          <a:spcPts val="0"/>
                        </a:spcAft>
                      </a:pPr>
                      <a:r>
                        <a:rPr lang="nl-BE" sz="1000" b="1" dirty="0">
                          <a:solidFill>
                            <a:srgbClr val="FFFFFF"/>
                          </a:solidFill>
                          <a:latin typeface="Arial"/>
                          <a:ea typeface="Times New Roman"/>
                          <a:cs typeface="Times New Roman"/>
                        </a:rPr>
                        <a:t># personen die wilden meewerken</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ctr">
                        <a:lnSpc>
                          <a:spcPts val="1200"/>
                        </a:lnSpc>
                        <a:spcAft>
                          <a:spcPts val="0"/>
                        </a:spcAft>
                      </a:pPr>
                      <a:r>
                        <a:rPr lang="nl-BE" sz="1000" b="1" dirty="0">
                          <a:solidFill>
                            <a:srgbClr val="FFFFFF"/>
                          </a:solidFill>
                          <a:latin typeface="Arial"/>
                          <a:ea typeface="Times New Roman"/>
                          <a:cs typeface="Times New Roman"/>
                        </a:rPr>
                        <a:t>% Enquête teruggestuurd: Bruto-respons</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ctr">
                        <a:lnSpc>
                          <a:spcPts val="1200"/>
                        </a:lnSpc>
                        <a:spcAft>
                          <a:spcPts val="0"/>
                        </a:spcAft>
                      </a:pPr>
                      <a:r>
                        <a:rPr lang="nl-BE" sz="1000" b="1" dirty="0">
                          <a:solidFill>
                            <a:srgbClr val="FFFFFF"/>
                          </a:solidFill>
                          <a:latin typeface="Arial"/>
                          <a:ea typeface="Times New Roman"/>
                          <a:cs typeface="Times New Roman"/>
                        </a:rPr>
                        <a:t>% Valide enquête teruggestuurd:</a:t>
                      </a:r>
                      <a:endParaRPr lang="nl-BE" sz="1000" dirty="0">
                        <a:latin typeface="Times New Roman"/>
                        <a:ea typeface="Times New Roman"/>
                        <a:cs typeface="Times New Roman"/>
                      </a:endParaRPr>
                    </a:p>
                    <a:p>
                      <a:pPr marL="45720" indent="-13335" algn="ctr">
                        <a:lnSpc>
                          <a:spcPts val="1200"/>
                        </a:lnSpc>
                        <a:spcAft>
                          <a:spcPts val="0"/>
                        </a:spcAft>
                      </a:pPr>
                      <a:r>
                        <a:rPr lang="nl-BE" sz="1000" b="1" dirty="0">
                          <a:solidFill>
                            <a:srgbClr val="FFFFFF"/>
                          </a:solidFill>
                          <a:latin typeface="Arial"/>
                          <a:ea typeface="Times New Roman"/>
                          <a:cs typeface="Times New Roman"/>
                        </a:rPr>
                        <a:t>Netto-respons</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ctr">
                        <a:lnSpc>
                          <a:spcPts val="1200"/>
                        </a:lnSpc>
                        <a:spcAft>
                          <a:spcPts val="0"/>
                        </a:spcAft>
                      </a:pPr>
                      <a:r>
                        <a:rPr lang="nl-BE" sz="1000" b="1" dirty="0">
                          <a:solidFill>
                            <a:srgbClr val="FFFFFF"/>
                          </a:solidFill>
                          <a:latin typeface="Arial"/>
                          <a:ea typeface="Times New Roman"/>
                          <a:cs typeface="Times New Roman"/>
                        </a:rPr>
                        <a:t>Respons % t.o.v. # uitgenodigde personen</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r>
              <a:tr h="310785">
                <a:tc>
                  <a:txBody>
                    <a:bodyPr/>
                    <a:lstStyle/>
                    <a:p>
                      <a:pPr marL="46990">
                        <a:lnSpc>
                          <a:spcPts val="1200"/>
                        </a:lnSpc>
                        <a:spcAft>
                          <a:spcPts val="0"/>
                        </a:spcAft>
                      </a:pPr>
                      <a:r>
                        <a:rPr lang="nl-BE" sz="1000" b="1" dirty="0">
                          <a:latin typeface="Arial"/>
                          <a:ea typeface="Times New Roman"/>
                          <a:cs typeface="Times New Roman"/>
                        </a:rPr>
                        <a:t>SLO</a:t>
                      </a:r>
                      <a:r>
                        <a:rPr lang="nl-BE" sz="1000" b="1" baseline="-25000" dirty="0">
                          <a:latin typeface="Arial"/>
                          <a:ea typeface="Times New Roman"/>
                          <a:cs typeface="Times New Roman"/>
                        </a:rPr>
                        <a:t>0</a:t>
                      </a:r>
                      <a:endParaRPr lang="nl-BE" sz="1000" b="1"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b="1" i="1" dirty="0">
                          <a:solidFill>
                            <a:srgbClr val="333333"/>
                          </a:solidFill>
                          <a:latin typeface="Arial"/>
                          <a:ea typeface="Times New Roman"/>
                          <a:cs typeface="Times New Roman"/>
                        </a:rPr>
                        <a:t>Onbekend</a:t>
                      </a:r>
                      <a:endParaRPr lang="nl-BE" sz="1000" b="1"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b="1" dirty="0">
                          <a:latin typeface="Arial"/>
                          <a:ea typeface="Times New Roman"/>
                          <a:cs typeface="Times New Roman"/>
                        </a:rPr>
                        <a:t>5.016</a:t>
                      </a:r>
                      <a:endParaRPr lang="nl-BE" sz="1000" b="1"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b="1" i="1" dirty="0">
                          <a:solidFill>
                            <a:srgbClr val="333333"/>
                          </a:solidFill>
                          <a:latin typeface="Arial"/>
                          <a:ea typeface="Times New Roman"/>
                          <a:cs typeface="Times New Roman"/>
                        </a:rPr>
                        <a:t>Onbekend</a:t>
                      </a:r>
                      <a:endParaRPr lang="nl-BE" sz="1000" b="1"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marL="160020">
                        <a:lnSpc>
                          <a:spcPts val="1200"/>
                        </a:lnSpc>
                        <a:spcAft>
                          <a:spcPts val="0"/>
                        </a:spcAft>
                      </a:pPr>
                      <a:r>
                        <a:rPr lang="nl-BE" sz="1000" b="1" dirty="0">
                          <a:latin typeface="Arial"/>
                          <a:ea typeface="Times New Roman"/>
                          <a:cs typeface="Times New Roman"/>
                        </a:rPr>
                        <a:t>64% (N=3.209)</a:t>
                      </a:r>
                      <a:endParaRPr lang="nl-BE" sz="1000" b="1"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ctr">
                        <a:lnSpc>
                          <a:spcPts val="1200"/>
                        </a:lnSpc>
                        <a:spcAft>
                          <a:spcPts val="0"/>
                        </a:spcAft>
                      </a:pPr>
                      <a:r>
                        <a:rPr lang="nl-BE" sz="1000" b="1" i="1" dirty="0">
                          <a:solidFill>
                            <a:srgbClr val="333333"/>
                          </a:solidFill>
                          <a:latin typeface="Arial"/>
                          <a:ea typeface="Times New Roman"/>
                          <a:cs typeface="Times New Roman"/>
                        </a:rPr>
                        <a:t>Onbekend</a:t>
                      </a:r>
                      <a:endParaRPr lang="nl-BE" sz="1000" b="1"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310785">
                <a:tc>
                  <a:txBody>
                    <a:bodyPr/>
                    <a:lstStyle/>
                    <a:p>
                      <a:pPr marL="46990">
                        <a:lnSpc>
                          <a:spcPts val="1200"/>
                        </a:lnSpc>
                        <a:spcAft>
                          <a:spcPts val="0"/>
                        </a:spcAft>
                      </a:pPr>
                      <a:r>
                        <a:rPr lang="nl-BE" sz="1000" b="1" dirty="0">
                          <a:latin typeface="Arial"/>
                          <a:ea typeface="Times New Roman"/>
                          <a:cs typeface="Times New Roman"/>
                        </a:rPr>
                        <a:t>SLO</a:t>
                      </a:r>
                      <a:r>
                        <a:rPr lang="nl-BE" sz="1000" b="1" baseline="-25000" dirty="0">
                          <a:latin typeface="Arial"/>
                          <a:ea typeface="Times New Roman"/>
                          <a:cs typeface="Times New Roman"/>
                        </a:rPr>
                        <a:t>1</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b="1" i="1" dirty="0">
                          <a:solidFill>
                            <a:srgbClr val="333333"/>
                          </a:solidFill>
                          <a:latin typeface="Arial"/>
                          <a:ea typeface="Times New Roman"/>
                          <a:cs typeface="Times New Roman"/>
                        </a:rPr>
                        <a:t>Onbekend</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8.050</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b="1" i="1" dirty="0">
                          <a:solidFill>
                            <a:srgbClr val="333333"/>
                          </a:solidFill>
                          <a:latin typeface="Arial"/>
                          <a:ea typeface="Times New Roman"/>
                          <a:cs typeface="Times New Roman"/>
                        </a:rPr>
                        <a:t>Onbekend</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marL="160020">
                        <a:lnSpc>
                          <a:spcPts val="1200"/>
                        </a:lnSpc>
                        <a:spcAft>
                          <a:spcPts val="0"/>
                        </a:spcAft>
                      </a:pPr>
                      <a:r>
                        <a:rPr lang="nl-BE" sz="1000" b="1" dirty="0">
                          <a:latin typeface="Arial"/>
                          <a:ea typeface="Times New Roman"/>
                          <a:cs typeface="Times New Roman"/>
                        </a:rPr>
                        <a:t>63% (N=5.050)</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b="1" i="1" dirty="0">
                          <a:solidFill>
                            <a:srgbClr val="333333"/>
                          </a:solidFill>
                          <a:latin typeface="Arial"/>
                          <a:ea typeface="Times New Roman"/>
                          <a:cs typeface="Times New Roman"/>
                        </a:rPr>
                        <a:t>Onbekend</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310785">
                <a:tc>
                  <a:txBody>
                    <a:bodyPr/>
                    <a:lstStyle/>
                    <a:p>
                      <a:pPr marL="46990">
                        <a:lnSpc>
                          <a:spcPts val="1200"/>
                        </a:lnSpc>
                        <a:spcAft>
                          <a:spcPts val="0"/>
                        </a:spcAft>
                      </a:pPr>
                      <a:r>
                        <a:rPr lang="nl-BE" sz="1000" b="1" dirty="0">
                          <a:latin typeface="Arial"/>
                          <a:ea typeface="Times New Roman"/>
                          <a:cs typeface="Times New Roman"/>
                        </a:rPr>
                        <a:t>SLO</a:t>
                      </a:r>
                      <a:r>
                        <a:rPr lang="nl-BE" sz="1000" b="1" baseline="-25000" dirty="0">
                          <a:latin typeface="Arial"/>
                          <a:ea typeface="Times New Roman"/>
                          <a:cs typeface="Times New Roman"/>
                        </a:rPr>
                        <a:t>2</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b="1" dirty="0">
                          <a:latin typeface="Arial"/>
                          <a:ea typeface="Times New Roman"/>
                          <a:cs typeface="Times New Roman"/>
                        </a:rPr>
                        <a:t>21.648</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b="1" dirty="0">
                          <a:latin typeface="Arial"/>
                          <a:ea typeface="Times New Roman"/>
                          <a:cs typeface="Times New Roman"/>
                        </a:rPr>
                        <a:t>9.384 (43%)</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ctr">
                        <a:lnSpc>
                          <a:spcPts val="1200"/>
                        </a:lnSpc>
                        <a:spcAft>
                          <a:spcPts val="0"/>
                        </a:spcAft>
                      </a:pPr>
                      <a:r>
                        <a:rPr lang="nl-BE" sz="1000" b="1" i="1" dirty="0">
                          <a:solidFill>
                            <a:srgbClr val="333333"/>
                          </a:solidFill>
                          <a:latin typeface="Arial"/>
                          <a:ea typeface="Times New Roman"/>
                          <a:cs typeface="Times New Roman"/>
                        </a:rPr>
                        <a:t>Onbekend</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marL="160020">
                        <a:lnSpc>
                          <a:spcPts val="1200"/>
                        </a:lnSpc>
                        <a:spcAft>
                          <a:spcPts val="0"/>
                        </a:spcAft>
                      </a:pPr>
                      <a:r>
                        <a:rPr lang="nl-BE" sz="1000" b="1" dirty="0">
                          <a:latin typeface="Arial"/>
                          <a:ea typeface="Times New Roman"/>
                          <a:cs typeface="Times New Roman"/>
                        </a:rPr>
                        <a:t>56% (N=5.293)</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marL="160020" algn="ctr">
                        <a:lnSpc>
                          <a:spcPts val="1200"/>
                        </a:lnSpc>
                        <a:spcAft>
                          <a:spcPts val="0"/>
                        </a:spcAft>
                      </a:pPr>
                      <a:r>
                        <a:rPr lang="nl-BE" sz="1000" b="1" dirty="0">
                          <a:latin typeface="Arial"/>
                          <a:ea typeface="Times New Roman"/>
                          <a:cs typeface="Times New Roman"/>
                        </a:rPr>
                        <a:t>24%</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738995">
                <a:tc>
                  <a:txBody>
                    <a:bodyPr/>
                    <a:lstStyle/>
                    <a:p>
                      <a:pPr marL="46990">
                        <a:lnSpc>
                          <a:spcPts val="1200"/>
                        </a:lnSpc>
                        <a:spcAft>
                          <a:spcPts val="0"/>
                        </a:spcAft>
                      </a:pPr>
                      <a:r>
                        <a:rPr lang="nl-BE" sz="1000" b="1" dirty="0">
                          <a:latin typeface="Arial"/>
                          <a:ea typeface="Times New Roman"/>
                          <a:cs typeface="Times New Roman"/>
                        </a:rPr>
                        <a:t>SLO</a:t>
                      </a:r>
                      <a:r>
                        <a:rPr lang="nl-BE" sz="1000" b="1" baseline="-25000" dirty="0">
                          <a:latin typeface="Arial"/>
                          <a:ea typeface="Times New Roman"/>
                          <a:cs typeface="Times New Roman"/>
                        </a:rPr>
                        <a:t>3</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20.343</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8.347 (41%)</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ctr">
                        <a:lnSpc>
                          <a:spcPts val="1200"/>
                        </a:lnSpc>
                        <a:spcAft>
                          <a:spcPts val="0"/>
                        </a:spcAft>
                      </a:pPr>
                      <a:r>
                        <a:rPr lang="nl-BE" sz="1000" b="1" dirty="0">
                          <a:latin typeface="Arial"/>
                          <a:ea typeface="Times New Roman"/>
                          <a:cs typeface="Times New Roman"/>
                        </a:rPr>
                        <a:t>71% (N=5.959)</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marL="160020">
                        <a:lnSpc>
                          <a:spcPts val="1200"/>
                        </a:lnSpc>
                        <a:spcAft>
                          <a:spcPts val="0"/>
                        </a:spcAft>
                      </a:pPr>
                      <a:r>
                        <a:rPr lang="nl-BE" sz="1000" b="1" dirty="0">
                          <a:latin typeface="Arial"/>
                          <a:ea typeface="Times New Roman"/>
                          <a:cs typeface="Times New Roman"/>
                        </a:rPr>
                        <a:t>65% (N=5.428)</a:t>
                      </a:r>
                      <a:endParaRPr lang="nl-BE" sz="1000" b="1" dirty="0">
                        <a:latin typeface="Times New Roman"/>
                        <a:ea typeface="Times New Roman"/>
                        <a:cs typeface="Times New Roman"/>
                      </a:endParaRPr>
                    </a:p>
                    <a:p>
                      <a:pPr marL="160020">
                        <a:lnSpc>
                          <a:spcPts val="1200"/>
                        </a:lnSpc>
                        <a:spcAft>
                          <a:spcPts val="0"/>
                        </a:spcAft>
                      </a:pPr>
                      <a:r>
                        <a:rPr lang="nl-BE" sz="1000" b="1" dirty="0">
                          <a:latin typeface="Arial"/>
                          <a:ea typeface="Times New Roman"/>
                          <a:cs typeface="Times New Roman"/>
                        </a:rPr>
                        <a:t>  </a:t>
                      </a:r>
                      <a:r>
                        <a:rPr lang="nl-BE" sz="1000" b="1" dirty="0">
                          <a:latin typeface="Arial"/>
                          <a:ea typeface="Times New Roman"/>
                          <a:cs typeface="Arial"/>
                          <a:sym typeface="Wingdings 3"/>
                        </a:rPr>
                        <a:t></a:t>
                      </a:r>
                      <a:r>
                        <a:rPr lang="nl-BE" sz="1000" b="1" dirty="0">
                          <a:latin typeface="Arial"/>
                          <a:ea typeface="Times New Roman"/>
                          <a:cs typeface="Times New Roman"/>
                        </a:rPr>
                        <a:t>  Schriftelijk: 57%</a:t>
                      </a:r>
                      <a:endParaRPr lang="nl-BE" sz="1000" b="1" dirty="0">
                        <a:latin typeface="Times New Roman"/>
                        <a:ea typeface="Times New Roman"/>
                        <a:cs typeface="Times New Roman"/>
                      </a:endParaRPr>
                    </a:p>
                    <a:p>
                      <a:pPr marL="160020">
                        <a:lnSpc>
                          <a:spcPts val="1200"/>
                        </a:lnSpc>
                        <a:spcAft>
                          <a:spcPts val="0"/>
                        </a:spcAft>
                      </a:pPr>
                      <a:r>
                        <a:rPr lang="nl-BE" sz="1000" b="1" dirty="0">
                          <a:latin typeface="Arial"/>
                          <a:ea typeface="Times New Roman"/>
                          <a:cs typeface="Times New Roman"/>
                        </a:rPr>
                        <a:t>  </a:t>
                      </a:r>
                      <a:r>
                        <a:rPr lang="nl-BE" sz="1000" b="1" dirty="0">
                          <a:latin typeface="Arial"/>
                          <a:ea typeface="Times New Roman"/>
                          <a:cs typeface="Arial"/>
                          <a:sym typeface="Wingdings 3"/>
                        </a:rPr>
                        <a:t></a:t>
                      </a:r>
                      <a:r>
                        <a:rPr lang="nl-BE" sz="1000" b="1" dirty="0">
                          <a:latin typeface="Arial"/>
                          <a:ea typeface="Times New Roman"/>
                          <a:cs typeface="Times New Roman"/>
                        </a:rPr>
                        <a:t>  Online      :   </a:t>
                      </a:r>
                      <a:r>
                        <a:rPr lang="nl-BE" sz="1000" b="1" dirty="0" smtClean="0">
                          <a:latin typeface="Arial"/>
                          <a:ea typeface="Times New Roman"/>
                          <a:cs typeface="Times New Roman"/>
                        </a:rPr>
                        <a:t> 8</a:t>
                      </a:r>
                      <a:r>
                        <a:rPr lang="nl-BE" sz="1000" b="1" dirty="0">
                          <a:latin typeface="Arial"/>
                          <a:ea typeface="Times New Roman"/>
                          <a:cs typeface="Times New Roman"/>
                        </a:rPr>
                        <a:t>%</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marL="160020" algn="ctr">
                        <a:lnSpc>
                          <a:spcPts val="1200"/>
                        </a:lnSpc>
                        <a:spcAft>
                          <a:spcPts val="0"/>
                        </a:spcAft>
                      </a:pPr>
                      <a:r>
                        <a:rPr lang="nl-BE" sz="1000" b="1" dirty="0">
                          <a:latin typeface="Arial"/>
                          <a:ea typeface="Times New Roman"/>
                          <a:cs typeface="Times New Roman"/>
                        </a:rPr>
                        <a:t>27%</a:t>
                      </a:r>
                      <a:endParaRPr lang="nl-BE" sz="1000" b="1"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738995">
                <a:tc>
                  <a:txBody>
                    <a:bodyPr/>
                    <a:lstStyle/>
                    <a:p>
                      <a:pPr marL="46990">
                        <a:lnSpc>
                          <a:spcPts val="1200"/>
                        </a:lnSpc>
                        <a:spcAft>
                          <a:spcPts val="0"/>
                        </a:spcAft>
                      </a:pPr>
                      <a:r>
                        <a:rPr lang="nl-BE" sz="1000" b="1" dirty="0">
                          <a:latin typeface="Arial"/>
                          <a:ea typeface="Times New Roman"/>
                          <a:cs typeface="Times New Roman"/>
                        </a:rPr>
                        <a:t>SLO</a:t>
                      </a:r>
                      <a:r>
                        <a:rPr lang="nl-BE" sz="1000" b="1" baseline="-25000" dirty="0">
                          <a:latin typeface="Arial"/>
                          <a:ea typeface="Times New Roman"/>
                          <a:cs typeface="Times New Roman"/>
                        </a:rPr>
                        <a:t>4</a:t>
                      </a:r>
                      <a:endParaRPr lang="nl-BE" sz="1000" b="1"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b="1" dirty="0">
                          <a:latin typeface="Arial"/>
                          <a:ea typeface="Times New Roman"/>
                          <a:cs typeface="Times New Roman"/>
                        </a:rPr>
                        <a:t>22.318</a:t>
                      </a:r>
                      <a:endParaRPr lang="nl-BE" sz="1000" b="1"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b="1" dirty="0">
                          <a:latin typeface="Arial"/>
                          <a:ea typeface="Times New Roman"/>
                          <a:cs typeface="Times New Roman"/>
                        </a:rPr>
                        <a:t>8.955 (40%)</a:t>
                      </a:r>
                      <a:endParaRPr lang="nl-BE" sz="1000" b="1"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algn="ctr">
                        <a:lnSpc>
                          <a:spcPts val="1200"/>
                        </a:lnSpc>
                        <a:spcAft>
                          <a:spcPts val="0"/>
                        </a:spcAft>
                      </a:pPr>
                      <a:r>
                        <a:rPr lang="nl-BE" sz="1000" b="1" dirty="0">
                          <a:latin typeface="Arial"/>
                          <a:ea typeface="Times New Roman"/>
                          <a:cs typeface="Times New Roman"/>
                        </a:rPr>
                        <a:t>62% (N=5.519)</a:t>
                      </a:r>
                      <a:endParaRPr lang="nl-BE" sz="1000" b="1"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marL="160020">
                        <a:lnSpc>
                          <a:spcPts val="1200"/>
                        </a:lnSpc>
                        <a:spcAft>
                          <a:spcPts val="0"/>
                        </a:spcAft>
                      </a:pPr>
                      <a:r>
                        <a:rPr lang="nl-BE" sz="1000" b="1" dirty="0">
                          <a:latin typeface="Arial"/>
                          <a:ea typeface="Times New Roman"/>
                          <a:cs typeface="Times New Roman"/>
                        </a:rPr>
                        <a:t>58% (N=5.234)</a:t>
                      </a:r>
                      <a:endParaRPr lang="nl-BE" sz="1000" b="1" dirty="0">
                        <a:latin typeface="Times New Roman"/>
                        <a:ea typeface="Times New Roman"/>
                        <a:cs typeface="Times New Roman"/>
                      </a:endParaRPr>
                    </a:p>
                    <a:p>
                      <a:pPr marL="160020">
                        <a:lnSpc>
                          <a:spcPts val="1200"/>
                        </a:lnSpc>
                        <a:spcAft>
                          <a:spcPts val="0"/>
                        </a:spcAft>
                      </a:pPr>
                      <a:r>
                        <a:rPr lang="nl-BE" sz="1000" b="1" dirty="0">
                          <a:latin typeface="Arial"/>
                          <a:ea typeface="Times New Roman"/>
                          <a:cs typeface="Times New Roman"/>
                        </a:rPr>
                        <a:t>  </a:t>
                      </a:r>
                      <a:r>
                        <a:rPr lang="nl-BE" sz="1000" b="1" dirty="0">
                          <a:latin typeface="Arial"/>
                          <a:ea typeface="Times New Roman"/>
                          <a:cs typeface="Arial"/>
                          <a:sym typeface="Wingdings 3"/>
                        </a:rPr>
                        <a:t></a:t>
                      </a:r>
                      <a:r>
                        <a:rPr lang="nl-BE" sz="1000" b="1" dirty="0">
                          <a:latin typeface="Arial"/>
                          <a:ea typeface="Times New Roman"/>
                          <a:cs typeface="Times New Roman"/>
                        </a:rPr>
                        <a:t>  Schriftelijk: 49%</a:t>
                      </a:r>
                      <a:endParaRPr lang="nl-BE" sz="1000" b="1" dirty="0">
                        <a:latin typeface="Times New Roman"/>
                        <a:ea typeface="Times New Roman"/>
                        <a:cs typeface="Times New Roman"/>
                      </a:endParaRPr>
                    </a:p>
                    <a:p>
                      <a:pPr marL="160020">
                        <a:lnSpc>
                          <a:spcPts val="1200"/>
                        </a:lnSpc>
                        <a:spcAft>
                          <a:spcPts val="0"/>
                        </a:spcAft>
                      </a:pPr>
                      <a:r>
                        <a:rPr lang="nl-BE" sz="1000" b="1" dirty="0">
                          <a:latin typeface="Arial"/>
                          <a:ea typeface="Times New Roman"/>
                          <a:cs typeface="Times New Roman"/>
                        </a:rPr>
                        <a:t>  </a:t>
                      </a:r>
                      <a:r>
                        <a:rPr lang="nl-BE" sz="1000" b="1" dirty="0">
                          <a:latin typeface="Arial"/>
                          <a:ea typeface="Times New Roman"/>
                          <a:cs typeface="Arial"/>
                          <a:sym typeface="Wingdings 3"/>
                        </a:rPr>
                        <a:t></a:t>
                      </a:r>
                      <a:r>
                        <a:rPr lang="nl-BE" sz="1000" b="1" dirty="0">
                          <a:latin typeface="Arial"/>
                          <a:ea typeface="Times New Roman"/>
                          <a:cs typeface="Times New Roman"/>
                        </a:rPr>
                        <a:t>  Online      :   </a:t>
                      </a:r>
                      <a:r>
                        <a:rPr lang="nl-BE" sz="1000" b="1" dirty="0" smtClean="0">
                          <a:latin typeface="Arial"/>
                          <a:ea typeface="Times New Roman"/>
                          <a:cs typeface="Times New Roman"/>
                        </a:rPr>
                        <a:t> 9</a:t>
                      </a:r>
                      <a:r>
                        <a:rPr lang="nl-BE" sz="1000" b="1" dirty="0">
                          <a:latin typeface="Arial"/>
                          <a:ea typeface="Times New Roman"/>
                          <a:cs typeface="Times New Roman"/>
                        </a:rPr>
                        <a:t>%</a:t>
                      </a:r>
                      <a:endParaRPr lang="nl-BE" sz="1000" b="1"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c>
                  <a:txBody>
                    <a:bodyPr/>
                    <a:lstStyle/>
                    <a:p>
                      <a:pPr marL="160020" algn="ctr">
                        <a:lnSpc>
                          <a:spcPts val="1200"/>
                        </a:lnSpc>
                        <a:spcAft>
                          <a:spcPts val="0"/>
                        </a:spcAft>
                      </a:pPr>
                      <a:r>
                        <a:rPr lang="nl-BE" sz="1000" b="1" dirty="0">
                          <a:latin typeface="Arial"/>
                          <a:ea typeface="Times New Roman"/>
                          <a:cs typeface="Times New Roman"/>
                        </a:rPr>
                        <a:t>23%</a:t>
                      </a:r>
                      <a:endParaRPr lang="nl-BE" sz="1000" b="1" dirty="0">
                        <a:latin typeface="Times New Roman"/>
                        <a:ea typeface="Times New Roman"/>
                        <a:cs typeface="Times New Roman"/>
                      </a:endParaRPr>
                    </a:p>
                  </a:txBody>
                  <a:tcPr marL="68580" marR="68580" marT="0" marB="0" anchor="ctr">
                    <a:lnL>
                      <a:noFill/>
                    </a:lnL>
                    <a:lnR>
                      <a:noFill/>
                    </a:lnR>
                    <a:lnT>
                      <a:noFill/>
                    </a:lnT>
                    <a:lnB w="12700" cap="flat" cmpd="sng" algn="ctr">
                      <a:solidFill>
                        <a:srgbClr val="215868"/>
                      </a:solidFill>
                      <a:prstDash val="solid"/>
                      <a:round/>
                      <a:headEnd type="none" w="med" len="med"/>
                      <a:tailEnd type="none" w="med" len="med"/>
                    </a:lnB>
                    <a:solidFill>
                      <a:srgbClr val="EDF7F9"/>
                    </a:solidFill>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5822428"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Steekproef en responsanalyse (I)</a:t>
            </a:r>
            <a:endParaRPr lang="nl-BE" sz="2800" b="1" dirty="0">
              <a:solidFill>
                <a:srgbClr val="6D8B2B"/>
              </a:solidFill>
              <a:latin typeface="Arial" pitchFamily="34" charset="0"/>
              <a:cs typeface="Arial" pitchFamily="34" charset="0"/>
            </a:endParaRPr>
          </a:p>
        </p:txBody>
      </p:sp>
      <p:sp>
        <p:nvSpPr>
          <p:cNvPr id="9" name="TextBox 5"/>
          <p:cNvSpPr txBox="1"/>
          <p:nvPr/>
        </p:nvSpPr>
        <p:spPr>
          <a:xfrm>
            <a:off x="456663" y="1518669"/>
            <a:ext cx="7026282" cy="338554"/>
          </a:xfrm>
          <a:prstGeom prst="rect">
            <a:avLst/>
          </a:prstGeom>
          <a:noFill/>
        </p:spPr>
        <p:txBody>
          <a:bodyPr wrap="none" rtlCol="0">
            <a:spAutoFit/>
          </a:bodyPr>
          <a:lstStyle/>
          <a:p>
            <a:r>
              <a:rPr lang="nl-BE" sz="1600" b="1" dirty="0" smtClean="0">
                <a:solidFill>
                  <a:srgbClr val="6D8B2B"/>
                </a:solidFill>
                <a:latin typeface="Arial" pitchFamily="34" charset="0"/>
                <a:cs typeface="Arial" pitchFamily="34" charset="0"/>
              </a:rPr>
              <a:t>Respons SLO-enquêtes: ca. 1 op 4 van de gecontacteerden werkt mee</a:t>
            </a:r>
            <a:endParaRPr lang="en-US" sz="1600" b="1" dirty="0">
              <a:solidFill>
                <a:srgbClr val="6D8B2B"/>
              </a:solidFill>
              <a:latin typeface="Arial" pitchFamily="34" charset="0"/>
              <a:cs typeface="Arial" pitchFamily="34" charset="0"/>
            </a:endParaRPr>
          </a:p>
        </p:txBody>
      </p:sp>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5921814"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Steekproef en responsanalyse (II)</a:t>
            </a:r>
            <a:endParaRPr lang="nl-BE" sz="2800" b="1" dirty="0">
              <a:solidFill>
                <a:srgbClr val="6D8B2B"/>
              </a:solidFill>
              <a:latin typeface="Arial" pitchFamily="34" charset="0"/>
              <a:cs typeface="Arial" pitchFamily="34" charset="0"/>
            </a:endParaRPr>
          </a:p>
        </p:txBody>
      </p:sp>
      <p:sp>
        <p:nvSpPr>
          <p:cNvPr id="9" name="TextBox 5"/>
          <p:cNvSpPr txBox="1"/>
          <p:nvPr/>
        </p:nvSpPr>
        <p:spPr>
          <a:xfrm>
            <a:off x="456663" y="1061453"/>
            <a:ext cx="5865708" cy="338554"/>
          </a:xfrm>
          <a:prstGeom prst="rect">
            <a:avLst/>
          </a:prstGeom>
          <a:noFill/>
        </p:spPr>
        <p:txBody>
          <a:bodyPr wrap="none" rtlCol="0">
            <a:spAutoFit/>
          </a:bodyPr>
          <a:lstStyle/>
          <a:p>
            <a:r>
              <a:rPr lang="nl-BE" sz="1600" b="1" dirty="0" smtClean="0">
                <a:solidFill>
                  <a:srgbClr val="6D8B2B"/>
                </a:solidFill>
                <a:latin typeface="Arial" pitchFamily="34" charset="0"/>
                <a:cs typeface="Arial" pitchFamily="34" charset="0"/>
              </a:rPr>
              <a:t>Geslacht: ongewogen steekproef bevat iets meer vrouwen</a:t>
            </a:r>
            <a:endParaRPr lang="en-US" sz="1600" b="1" dirty="0">
              <a:solidFill>
                <a:srgbClr val="6D8B2B"/>
              </a:solidFill>
              <a:latin typeface="Arial" pitchFamily="34" charset="0"/>
              <a:cs typeface="Arial" pitchFamily="34" charset="0"/>
            </a:endParaRPr>
          </a:p>
        </p:txBody>
      </p:sp>
      <p:graphicFrame>
        <p:nvGraphicFramePr>
          <p:cNvPr id="6" name="Tabel 5"/>
          <p:cNvGraphicFramePr>
            <a:graphicFrameLocks noGrp="1"/>
          </p:cNvGraphicFramePr>
          <p:nvPr/>
        </p:nvGraphicFramePr>
        <p:xfrm>
          <a:off x="963038" y="1582548"/>
          <a:ext cx="4961107" cy="1297305"/>
        </p:xfrm>
        <a:graphic>
          <a:graphicData uri="http://schemas.openxmlformats.org/drawingml/2006/table">
            <a:tbl>
              <a:tblPr/>
              <a:tblGrid>
                <a:gridCol w="1203331"/>
                <a:gridCol w="751929"/>
                <a:gridCol w="914400"/>
                <a:gridCol w="972766"/>
                <a:gridCol w="1118681"/>
              </a:tblGrid>
              <a:tr h="215900">
                <a:tc>
                  <a:txBody>
                    <a:bodyPr/>
                    <a:lstStyle/>
                    <a:p>
                      <a:pPr marL="46990">
                        <a:spcAft>
                          <a:spcPts val="0"/>
                        </a:spcAft>
                      </a:pPr>
                      <a:r>
                        <a:rPr lang="nl-BE" sz="1000" b="1" dirty="0">
                          <a:solidFill>
                            <a:srgbClr val="FFFFFF"/>
                          </a:solidFill>
                          <a:latin typeface="Arial"/>
                          <a:ea typeface="Times New Roman"/>
                          <a:cs typeface="Times New Roman"/>
                        </a:rPr>
                        <a:t>Geslacht</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spcAft>
                          <a:spcPts val="0"/>
                        </a:spcAft>
                      </a:pPr>
                      <a:r>
                        <a:rPr lang="nl-BE" sz="1000" b="1" dirty="0">
                          <a:solidFill>
                            <a:srgbClr val="FFFFFF"/>
                          </a:solidFill>
                          <a:latin typeface="Arial"/>
                          <a:ea typeface="Times New Roman"/>
                          <a:cs typeface="Times New Roman"/>
                        </a:rPr>
                        <a:t>Populatie</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1000" b="1" dirty="0">
                          <a:solidFill>
                            <a:srgbClr val="FFFFFF"/>
                          </a:solidFill>
                          <a:latin typeface="Arial"/>
                          <a:ea typeface="Times New Roman"/>
                          <a:cs typeface="Times New Roman"/>
                        </a:rPr>
                        <a:t>Netto-steekproef</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180340">
                <a:tc>
                  <a:txBody>
                    <a:bodyPr/>
                    <a:lstStyle/>
                    <a:p>
                      <a:pPr marL="46990">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34315">
                <a:tc>
                  <a:txBody>
                    <a:bodyPr/>
                    <a:lstStyle/>
                    <a:p>
                      <a:pPr marL="46990">
                        <a:spcAft>
                          <a:spcPts val="0"/>
                        </a:spcAft>
                      </a:pPr>
                      <a:r>
                        <a:rPr lang="nl-BE" sz="1000" b="1" dirty="0">
                          <a:latin typeface="Arial"/>
                          <a:ea typeface="Times New Roman"/>
                          <a:cs typeface="Times New Roman"/>
                        </a:rPr>
                        <a:t>Man</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2.644.802</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49,1**</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2.659</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51,0**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34315">
                <a:tc>
                  <a:txBody>
                    <a:bodyPr/>
                    <a:lstStyle/>
                    <a:p>
                      <a:pPr marL="46990">
                        <a:spcAft>
                          <a:spcPts val="0"/>
                        </a:spcAft>
                      </a:pPr>
                      <a:r>
                        <a:rPr lang="nl-BE" sz="1000" b="1" dirty="0">
                          <a:latin typeface="Arial"/>
                          <a:ea typeface="Times New Roman"/>
                          <a:cs typeface="Times New Roman"/>
                        </a:rPr>
                        <a:t>Vrouw</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2.745.024</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50,9**</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2.550</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49,0**</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r>
              <a:tr h="234315">
                <a:tc>
                  <a:txBody>
                    <a:bodyPr/>
                    <a:lstStyle/>
                    <a:p>
                      <a:pPr marL="46990">
                        <a:spcAft>
                          <a:spcPts val="0"/>
                        </a:spcAft>
                      </a:pPr>
                      <a:r>
                        <a:rPr lang="nl-BE" sz="1000" b="1" dirty="0">
                          <a:solidFill>
                            <a:srgbClr val="FFFFFF"/>
                          </a:solidFill>
                          <a:latin typeface="Arial"/>
                          <a:ea typeface="Times New Roman"/>
                          <a:cs typeface="Times New Roman"/>
                        </a:rPr>
                        <a:t>Totaal</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5.389.826</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5.219</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r>
              <a:tr h="198120">
                <a:tc>
                  <a:txBody>
                    <a:bodyPr/>
                    <a:lstStyle/>
                    <a:p>
                      <a:pPr marL="46990">
                        <a:spcAft>
                          <a:spcPts val="0"/>
                        </a:spcAft>
                      </a:pPr>
                      <a:r>
                        <a:rPr lang="nl-BE" sz="1000" b="1" i="1" dirty="0">
                          <a:latin typeface="Arial"/>
                          <a:ea typeface="Times New Roman"/>
                          <a:cs typeface="Times New Roman"/>
                        </a:rPr>
                        <a:t>Geen antwoord</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25</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0,5</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r>
            </a:tbl>
          </a:graphicData>
        </a:graphic>
      </p:graphicFrame>
      <p:sp>
        <p:nvSpPr>
          <p:cNvPr id="21505" name="Rectangle 1"/>
          <p:cNvSpPr>
            <a:spLocks noChangeArrowheads="1"/>
          </p:cNvSpPr>
          <p:nvPr/>
        </p:nvSpPr>
        <p:spPr bwMode="auto">
          <a:xfrm>
            <a:off x="963038" y="2916755"/>
            <a:ext cx="532103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significantieniveau &lt;0,001; ** significantieniveau &lt;0,01; * significantieniveau &lt;0,05</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5"/>
          <p:cNvSpPr txBox="1"/>
          <p:nvPr/>
        </p:nvSpPr>
        <p:spPr>
          <a:xfrm>
            <a:off x="463143" y="3412381"/>
            <a:ext cx="8215711" cy="338554"/>
          </a:xfrm>
          <a:prstGeom prst="rect">
            <a:avLst/>
          </a:prstGeom>
          <a:noFill/>
        </p:spPr>
        <p:txBody>
          <a:bodyPr wrap="none" rtlCol="0">
            <a:spAutoFit/>
          </a:bodyPr>
          <a:lstStyle/>
          <a:p>
            <a:r>
              <a:rPr lang="nl-BE" sz="1600" b="1" dirty="0" smtClean="0">
                <a:solidFill>
                  <a:srgbClr val="6D8B2B"/>
                </a:solidFill>
                <a:latin typeface="Arial" pitchFamily="34" charset="0"/>
                <a:cs typeface="Arial" pitchFamily="34" charset="0"/>
              </a:rPr>
              <a:t>Leeftijd: ongewogen steekproef bevat minder jongeren, meer </a:t>
            </a:r>
            <a:r>
              <a:rPr lang="nl-BE" sz="1600" b="1" dirty="0" smtClean="0">
                <a:solidFill>
                  <a:srgbClr val="6D8B2B"/>
                </a:solidFill>
                <a:latin typeface="Arial" pitchFamily="34" charset="0"/>
                <a:cs typeface="Arial" pitchFamily="34" charset="0"/>
              </a:rPr>
              <a:t>46-jarigen en ouder</a:t>
            </a:r>
            <a:endParaRPr lang="en-US" sz="1600" b="1" dirty="0">
              <a:solidFill>
                <a:srgbClr val="6D8B2B"/>
              </a:solidFill>
              <a:latin typeface="Arial" pitchFamily="34" charset="0"/>
              <a:cs typeface="Arial" pitchFamily="34" charset="0"/>
            </a:endParaRPr>
          </a:p>
        </p:txBody>
      </p:sp>
      <p:sp>
        <p:nvSpPr>
          <p:cNvPr id="12" name="Rectangle 1"/>
          <p:cNvSpPr>
            <a:spLocks noChangeArrowheads="1"/>
          </p:cNvSpPr>
          <p:nvPr/>
        </p:nvSpPr>
        <p:spPr bwMode="auto">
          <a:xfrm>
            <a:off x="969518" y="5617891"/>
            <a:ext cx="532103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significantieniveau &lt;0,001; ** significantieniveau &lt;0,01; * significantieniveau &lt;0,05</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3" name="Tabel 12"/>
          <p:cNvGraphicFramePr>
            <a:graphicFrameLocks noGrp="1"/>
          </p:cNvGraphicFramePr>
          <p:nvPr/>
        </p:nvGraphicFramePr>
        <p:xfrm>
          <a:off x="965186" y="3865166"/>
          <a:ext cx="4956810" cy="1673860"/>
        </p:xfrm>
        <a:graphic>
          <a:graphicData uri="http://schemas.openxmlformats.org/drawingml/2006/table">
            <a:tbl>
              <a:tblPr/>
              <a:tblGrid>
                <a:gridCol w="1213810"/>
                <a:gridCol w="751515"/>
                <a:gridCol w="899795"/>
                <a:gridCol w="969010"/>
                <a:gridCol w="1122680"/>
              </a:tblGrid>
              <a:tr h="215900">
                <a:tc>
                  <a:txBody>
                    <a:bodyPr/>
                    <a:lstStyle/>
                    <a:p>
                      <a:pPr marL="46990">
                        <a:spcAft>
                          <a:spcPts val="0"/>
                        </a:spcAft>
                      </a:pPr>
                      <a:r>
                        <a:rPr lang="nl-BE" sz="1000" b="1" dirty="0">
                          <a:solidFill>
                            <a:srgbClr val="FFFFFF"/>
                          </a:solidFill>
                          <a:latin typeface="Arial"/>
                          <a:ea typeface="Times New Roman"/>
                          <a:cs typeface="Times New Roman"/>
                        </a:rPr>
                        <a:t>Leeftijd</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spcAft>
                          <a:spcPts val="0"/>
                        </a:spcAft>
                      </a:pPr>
                      <a:r>
                        <a:rPr lang="nl-BE" sz="1000" b="1" dirty="0">
                          <a:solidFill>
                            <a:srgbClr val="FFFFFF"/>
                          </a:solidFill>
                          <a:latin typeface="Arial"/>
                          <a:ea typeface="Times New Roman"/>
                          <a:cs typeface="Times New Roman"/>
                        </a:rPr>
                        <a:t>Populatie</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1000" b="1" dirty="0">
                          <a:solidFill>
                            <a:srgbClr val="FFFFFF"/>
                          </a:solidFill>
                          <a:latin typeface="Arial"/>
                          <a:ea typeface="Times New Roman"/>
                          <a:cs typeface="Times New Roman"/>
                        </a:rPr>
                        <a:t>Netto-steekproef</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180340">
                <a:tc>
                  <a:txBody>
                    <a:bodyPr/>
                    <a:lstStyle/>
                    <a:p>
                      <a:pPr marL="46990">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15900">
                <a:tc>
                  <a:txBody>
                    <a:bodyPr/>
                    <a:lstStyle/>
                    <a:p>
                      <a:pPr marL="46990">
                        <a:spcAft>
                          <a:spcPts val="0"/>
                        </a:spcAft>
                      </a:pPr>
                      <a:r>
                        <a:rPr lang="nl-BE" sz="1000" b="1" dirty="0">
                          <a:latin typeface="Arial"/>
                          <a:ea typeface="Times New Roman"/>
                          <a:cs typeface="Times New Roman"/>
                        </a:rPr>
                        <a:t>16-30 jaar</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1.137.199</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21,1***</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724</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13,9***</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15900">
                <a:tc>
                  <a:txBody>
                    <a:bodyPr/>
                    <a:lstStyle/>
                    <a:p>
                      <a:pPr marL="46990">
                        <a:spcAft>
                          <a:spcPts val="0"/>
                        </a:spcAft>
                      </a:pPr>
                      <a:r>
                        <a:rPr lang="nl-BE" sz="1000" b="1" dirty="0">
                          <a:latin typeface="Arial"/>
                          <a:ea typeface="Times New Roman"/>
                          <a:cs typeface="Times New Roman"/>
                        </a:rPr>
                        <a:t>31-45 jaar</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1.241.547</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23,0</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1.198</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22,9</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15900">
                <a:tc>
                  <a:txBody>
                    <a:bodyPr/>
                    <a:lstStyle/>
                    <a:p>
                      <a:pPr marL="46990">
                        <a:spcAft>
                          <a:spcPts val="0"/>
                        </a:spcAft>
                      </a:pPr>
                      <a:r>
                        <a:rPr lang="nl-BE" sz="1000" b="1" dirty="0">
                          <a:latin typeface="Arial"/>
                          <a:ea typeface="Times New Roman"/>
                          <a:cs typeface="Times New Roman"/>
                        </a:rPr>
                        <a:t>46-60 jaar</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1.401.438</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26,0***</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1.522</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29,1***</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15900">
                <a:tc>
                  <a:txBody>
                    <a:bodyPr/>
                    <a:lstStyle/>
                    <a:p>
                      <a:pPr marL="46990">
                        <a:spcAft>
                          <a:spcPts val="0"/>
                        </a:spcAft>
                      </a:pPr>
                      <a:r>
                        <a:rPr lang="nl-BE" sz="1000" b="1" dirty="0">
                          <a:latin typeface="Arial"/>
                          <a:ea typeface="Times New Roman"/>
                          <a:cs typeface="Times New Roman"/>
                        </a:rPr>
                        <a:t>61 jaar en ouder</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1.609.642</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29,9***</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1.779</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34,1***</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r>
              <a:tr h="215900">
                <a:tc>
                  <a:txBody>
                    <a:bodyPr/>
                    <a:lstStyle/>
                    <a:p>
                      <a:pPr marL="46990">
                        <a:spcAft>
                          <a:spcPts val="0"/>
                        </a:spcAft>
                      </a:pPr>
                      <a:r>
                        <a:rPr lang="nl-BE" sz="1000" b="1" dirty="0">
                          <a:solidFill>
                            <a:srgbClr val="FFFFFF"/>
                          </a:solidFill>
                          <a:latin typeface="Arial"/>
                          <a:ea typeface="Times New Roman"/>
                          <a:cs typeface="Times New Roman"/>
                        </a:rPr>
                        <a:t>Totaal</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5.389.826</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5.223</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r>
              <a:tr h="198120">
                <a:tc>
                  <a:txBody>
                    <a:bodyPr/>
                    <a:lstStyle/>
                    <a:p>
                      <a:pPr marL="46990">
                        <a:spcAft>
                          <a:spcPts val="0"/>
                        </a:spcAft>
                      </a:pPr>
                      <a:r>
                        <a:rPr lang="nl-BE" sz="1000" i="1" dirty="0">
                          <a:latin typeface="Arial"/>
                          <a:ea typeface="Times New Roman"/>
                          <a:cs typeface="Times New Roman"/>
                        </a:rPr>
                        <a:t>Geen antwoord</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dot"/>
                      <a:round/>
                      <a:headEnd type="none" w="med" len="med"/>
                      <a:tailEnd type="none" w="med" len="med"/>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11</a:t>
                      </a:r>
                      <a:endParaRPr lang="nl-BE" sz="1000" dirty="0">
                        <a:latin typeface="Times New Roman"/>
                        <a:ea typeface="Times New Roman"/>
                        <a:cs typeface="Times New Roman"/>
                      </a:endParaRPr>
                    </a:p>
                  </a:txBody>
                  <a:tcPr marL="68580" marR="68580" marT="0" marB="0" anchor="ctr">
                    <a:lnL w="12700" cap="flat" cmpd="sng" algn="ctr">
                      <a:solidFill>
                        <a:srgbClr val="000000"/>
                      </a:solidFill>
                      <a:prstDash val="dot"/>
                      <a:round/>
                      <a:headEnd type="none" w="med" len="med"/>
                      <a:tailEnd type="none" w="med" len="med"/>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0,2</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1800" b="0" i="0" u="none" strike="noStrike" cap="none" normalizeH="0" baseline="0" dirty="0" smtClean="0">
                <a:ln>
                  <a:noFill/>
                </a:ln>
                <a:solidFill>
                  <a:schemeClr val="tx1"/>
                </a:solidFill>
                <a:effectLst/>
                <a:latin typeface="Arial" pitchFamily="34" charset="0"/>
                <a:cs typeface="Arial" pitchFamily="34" charset="0"/>
              </a:rPr>
              <a:t/>
            </a:r>
            <a:br>
              <a:rPr kumimoji="0" lang="nl-BE" sz="1800" b="0" i="0" u="none" strike="noStrike" cap="none" normalizeH="0" baseline="0" dirty="0" smtClean="0">
                <a:ln>
                  <a:noFill/>
                </a:ln>
                <a:solidFill>
                  <a:schemeClr val="tx1"/>
                </a:solidFill>
                <a:effectLst/>
                <a:latin typeface="Arial" pitchFamily="34" charset="0"/>
                <a:cs typeface="Arial" pitchFamily="34" charset="0"/>
              </a:rPr>
            </a:br>
            <a:endParaRPr kumimoji="0" lang="nl-B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hthoek 7"/>
          <p:cNvSpPr/>
          <p:nvPr/>
        </p:nvSpPr>
        <p:spPr>
          <a:xfrm>
            <a:off x="453530" y="364946"/>
            <a:ext cx="6021200" cy="523220"/>
          </a:xfrm>
          <a:prstGeom prst="rect">
            <a:avLst/>
          </a:prstGeom>
        </p:spPr>
        <p:txBody>
          <a:bodyPr wrap="none">
            <a:spAutoFit/>
          </a:bodyPr>
          <a:lstStyle/>
          <a:p>
            <a:r>
              <a:rPr lang="nl-BE" sz="2800" b="1" dirty="0" smtClean="0">
                <a:solidFill>
                  <a:srgbClr val="6D8B2B"/>
                </a:solidFill>
                <a:latin typeface="Arial" pitchFamily="34" charset="0"/>
                <a:cs typeface="Arial" pitchFamily="34" charset="0"/>
              </a:rPr>
              <a:t>Steekproef en responsanalyse (III)</a:t>
            </a:r>
            <a:endParaRPr lang="nl-BE" sz="2800" b="1" dirty="0">
              <a:solidFill>
                <a:srgbClr val="6D8B2B"/>
              </a:solidFill>
              <a:latin typeface="Arial" pitchFamily="34" charset="0"/>
              <a:cs typeface="Arial" pitchFamily="34" charset="0"/>
            </a:endParaRPr>
          </a:p>
        </p:txBody>
      </p:sp>
      <p:sp>
        <p:nvSpPr>
          <p:cNvPr id="9" name="TextBox 5"/>
          <p:cNvSpPr txBox="1"/>
          <p:nvPr/>
        </p:nvSpPr>
        <p:spPr>
          <a:xfrm>
            <a:off x="456663" y="1022541"/>
            <a:ext cx="3467616" cy="338554"/>
          </a:xfrm>
          <a:prstGeom prst="rect">
            <a:avLst/>
          </a:prstGeom>
          <a:noFill/>
        </p:spPr>
        <p:txBody>
          <a:bodyPr wrap="none" rtlCol="0">
            <a:spAutoFit/>
          </a:bodyPr>
          <a:lstStyle/>
          <a:p>
            <a:r>
              <a:rPr lang="nl-BE" sz="1600" b="1" dirty="0" smtClean="0">
                <a:solidFill>
                  <a:srgbClr val="6D8B2B"/>
                </a:solidFill>
                <a:latin typeface="Arial" pitchFamily="34" charset="0"/>
                <a:cs typeface="Arial" pitchFamily="34" charset="0"/>
              </a:rPr>
              <a:t>Provincie: ongewogen steekproef</a:t>
            </a:r>
            <a:endParaRPr lang="en-US" sz="1600" b="1" dirty="0">
              <a:solidFill>
                <a:srgbClr val="6D8B2B"/>
              </a:solidFill>
              <a:latin typeface="Arial" pitchFamily="34" charset="0"/>
              <a:cs typeface="Arial" pitchFamily="34" charset="0"/>
            </a:endParaRPr>
          </a:p>
        </p:txBody>
      </p:sp>
      <p:sp>
        <p:nvSpPr>
          <p:cNvPr id="21505" name="Rectangle 1"/>
          <p:cNvSpPr>
            <a:spLocks noChangeArrowheads="1"/>
          </p:cNvSpPr>
          <p:nvPr/>
        </p:nvSpPr>
        <p:spPr bwMode="auto">
          <a:xfrm>
            <a:off x="963038" y="3284498"/>
            <a:ext cx="532103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significantieniveau &lt;0,001; ** significantieniveau &lt;0,01; * significantieniveau &lt;0,05</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5"/>
          <p:cNvSpPr txBox="1"/>
          <p:nvPr/>
        </p:nvSpPr>
        <p:spPr>
          <a:xfrm>
            <a:off x="463143" y="3626397"/>
            <a:ext cx="8792792" cy="338554"/>
          </a:xfrm>
          <a:prstGeom prst="rect">
            <a:avLst/>
          </a:prstGeom>
          <a:noFill/>
        </p:spPr>
        <p:txBody>
          <a:bodyPr wrap="none" rtlCol="0">
            <a:spAutoFit/>
          </a:bodyPr>
          <a:lstStyle/>
          <a:p>
            <a:r>
              <a:rPr lang="nl-BE" sz="1600" b="1" dirty="0" smtClean="0">
                <a:solidFill>
                  <a:srgbClr val="6D8B2B"/>
                </a:solidFill>
                <a:latin typeface="Arial" pitchFamily="34" charset="0"/>
                <a:cs typeface="Arial" pitchFamily="34" charset="0"/>
              </a:rPr>
              <a:t>Opleidingsniveau: ongewogen steekproef bevat minder laag- en meer hooggeschoolden</a:t>
            </a:r>
            <a:endParaRPr lang="en-US" sz="1600" b="1" dirty="0">
              <a:solidFill>
                <a:srgbClr val="6D8B2B"/>
              </a:solidFill>
              <a:latin typeface="Arial" pitchFamily="34" charset="0"/>
              <a:cs typeface="Arial" pitchFamily="34" charset="0"/>
            </a:endParaRPr>
          </a:p>
        </p:txBody>
      </p:sp>
      <p:sp>
        <p:nvSpPr>
          <p:cNvPr id="12" name="Rectangle 1"/>
          <p:cNvSpPr>
            <a:spLocks noChangeArrowheads="1"/>
          </p:cNvSpPr>
          <p:nvPr/>
        </p:nvSpPr>
        <p:spPr bwMode="auto">
          <a:xfrm>
            <a:off x="969518" y="5695715"/>
            <a:ext cx="532103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significantieniveau &lt;0,001; ** significantieniveau &lt;0,01; * significantieniveau &lt;0,05</a:t>
            </a:r>
            <a:endParaRPr kumimoji="0" lang="nl-BE" sz="1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Tabel 10"/>
          <p:cNvGraphicFramePr>
            <a:graphicFrameLocks noGrp="1"/>
          </p:cNvGraphicFramePr>
          <p:nvPr/>
        </p:nvGraphicFramePr>
        <p:xfrm>
          <a:off x="982799" y="1390825"/>
          <a:ext cx="5291542" cy="1889760"/>
        </p:xfrm>
        <a:graphic>
          <a:graphicData uri="http://schemas.openxmlformats.org/drawingml/2006/table">
            <a:tbl>
              <a:tblPr/>
              <a:tblGrid>
                <a:gridCol w="1231256"/>
                <a:gridCol w="1183468"/>
                <a:gridCol w="814554"/>
                <a:gridCol w="886218"/>
                <a:gridCol w="1176046"/>
              </a:tblGrid>
              <a:tr h="215900">
                <a:tc>
                  <a:txBody>
                    <a:bodyPr/>
                    <a:lstStyle/>
                    <a:p>
                      <a:pPr marL="46990">
                        <a:lnSpc>
                          <a:spcPts val="1200"/>
                        </a:lnSpc>
                        <a:spcAft>
                          <a:spcPts val="0"/>
                        </a:spcAft>
                      </a:pPr>
                      <a:r>
                        <a:rPr lang="nl-BE" sz="1000" b="1" dirty="0">
                          <a:solidFill>
                            <a:srgbClr val="FFFFFF"/>
                          </a:solidFill>
                          <a:latin typeface="Arial"/>
                          <a:ea typeface="Times New Roman"/>
                          <a:cs typeface="Times New Roman"/>
                        </a:rPr>
                        <a:t>Provincie</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ctr">
                        <a:lnSpc>
                          <a:spcPts val="1200"/>
                        </a:lnSpc>
                        <a:spcAft>
                          <a:spcPts val="0"/>
                        </a:spcAft>
                      </a:pPr>
                      <a:r>
                        <a:rPr lang="nl-BE" sz="1000" b="1" dirty="0">
                          <a:solidFill>
                            <a:srgbClr val="FFFFFF"/>
                          </a:solidFill>
                          <a:latin typeface="Arial"/>
                          <a:ea typeface="Times New Roman"/>
                          <a:cs typeface="Times New Roman"/>
                        </a:rPr>
                        <a:t>Populatie</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lnSpc>
                          <a:spcPts val="1200"/>
                        </a:lnSpc>
                        <a:spcAft>
                          <a:spcPts val="0"/>
                        </a:spcAft>
                      </a:pPr>
                      <a:r>
                        <a:rPr lang="nl-BE" sz="1000" b="1" dirty="0">
                          <a:solidFill>
                            <a:srgbClr val="FFFFFF"/>
                          </a:solidFill>
                          <a:latin typeface="Arial"/>
                          <a:ea typeface="Times New Roman"/>
                          <a:cs typeface="Times New Roman"/>
                        </a:rPr>
                        <a:t>Netto-steekproef</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180340">
                <a:tc>
                  <a:txBody>
                    <a:bodyPr/>
                    <a:lstStyle/>
                    <a:p>
                      <a:pPr marL="46990">
                        <a:lnSpc>
                          <a:spcPts val="1200"/>
                        </a:lnSpc>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lnSpc>
                          <a:spcPts val="1200"/>
                        </a:lnSpc>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15900">
                <a:tc>
                  <a:txBody>
                    <a:bodyPr/>
                    <a:lstStyle/>
                    <a:p>
                      <a:pPr marL="46990">
                        <a:spcAft>
                          <a:spcPts val="0"/>
                        </a:spcAft>
                      </a:pPr>
                      <a:r>
                        <a:rPr lang="nl-BE" sz="1000" b="1" dirty="0">
                          <a:latin typeface="Arial"/>
                          <a:ea typeface="Times New Roman"/>
                          <a:cs typeface="Times New Roman"/>
                        </a:rPr>
                        <a:t>Antwerpen</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1.506.247</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27,9***</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1.096</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21,1***</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15900">
                <a:tc>
                  <a:txBody>
                    <a:bodyPr/>
                    <a:lstStyle/>
                    <a:p>
                      <a:pPr marL="46990">
                        <a:spcAft>
                          <a:spcPts val="0"/>
                        </a:spcAft>
                      </a:pPr>
                      <a:r>
                        <a:rPr lang="nl-BE" sz="1000" b="1" dirty="0">
                          <a:latin typeface="Arial"/>
                          <a:ea typeface="Times New Roman"/>
                          <a:cs typeface="Times New Roman"/>
                        </a:rPr>
                        <a:t>Limburg</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724.045</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13,4***</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1.004</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19,3***</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15900">
                <a:tc>
                  <a:txBody>
                    <a:bodyPr/>
                    <a:lstStyle/>
                    <a:p>
                      <a:pPr marL="46990">
                        <a:spcAft>
                          <a:spcPts val="0"/>
                        </a:spcAft>
                      </a:pPr>
                      <a:r>
                        <a:rPr lang="nl-BE" sz="1000" b="1" dirty="0">
                          <a:latin typeface="Arial"/>
                          <a:ea typeface="Times New Roman"/>
                          <a:cs typeface="Times New Roman"/>
                        </a:rPr>
                        <a:t>Oost-Vlaanderen</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1.237.012</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23,0***</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1.014</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19,5***</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15900">
                <a:tc>
                  <a:txBody>
                    <a:bodyPr/>
                    <a:lstStyle/>
                    <a:p>
                      <a:pPr marL="46990">
                        <a:spcAft>
                          <a:spcPts val="0"/>
                        </a:spcAft>
                      </a:pPr>
                      <a:r>
                        <a:rPr lang="nl-BE" sz="1000" b="1" dirty="0">
                          <a:latin typeface="Arial"/>
                          <a:ea typeface="Times New Roman"/>
                          <a:cs typeface="Times New Roman"/>
                        </a:rPr>
                        <a:t>Vlaams-Brabant</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924.659</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17,2***</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1.076</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20,7***</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15900">
                <a:tc>
                  <a:txBody>
                    <a:bodyPr/>
                    <a:lstStyle/>
                    <a:p>
                      <a:pPr marL="46990">
                        <a:spcAft>
                          <a:spcPts val="0"/>
                        </a:spcAft>
                      </a:pPr>
                      <a:r>
                        <a:rPr lang="nl-BE" sz="1000" b="1" dirty="0">
                          <a:latin typeface="Arial"/>
                          <a:ea typeface="Times New Roman"/>
                          <a:cs typeface="Times New Roman"/>
                        </a:rPr>
                        <a:t>West-Vlaanderen</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dirty="0">
                          <a:latin typeface="Arial"/>
                          <a:ea typeface="Times New Roman"/>
                          <a:cs typeface="Times New Roman"/>
                        </a:rPr>
                        <a:t>997.863</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dirty="0">
                          <a:latin typeface="Arial"/>
                          <a:ea typeface="Times New Roman"/>
                          <a:cs typeface="Times New Roman"/>
                        </a:rPr>
                        <a:t>18,5</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dirty="0">
                          <a:latin typeface="Arial"/>
                          <a:ea typeface="Times New Roman"/>
                          <a:cs typeface="Times New Roman"/>
                        </a:rPr>
                        <a:t>1.015</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dirty="0">
                          <a:latin typeface="Arial"/>
                          <a:ea typeface="Times New Roman"/>
                          <a:cs typeface="Times New Roman"/>
                        </a:rPr>
                        <a:t>19,5</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EDF7F9"/>
                    </a:solidFill>
                  </a:tcPr>
                </a:tc>
              </a:tr>
              <a:tr h="215900">
                <a:tc>
                  <a:txBody>
                    <a:bodyPr/>
                    <a:lstStyle/>
                    <a:p>
                      <a:pPr marL="46990">
                        <a:lnSpc>
                          <a:spcPts val="1200"/>
                        </a:lnSpc>
                        <a:spcAft>
                          <a:spcPts val="0"/>
                        </a:spcAft>
                      </a:pPr>
                      <a:r>
                        <a:rPr lang="nl-BE" sz="1000" b="1" dirty="0">
                          <a:solidFill>
                            <a:srgbClr val="FFFFFF"/>
                          </a:solidFill>
                          <a:latin typeface="Arial"/>
                          <a:ea typeface="Times New Roman"/>
                          <a:cs typeface="Times New Roman"/>
                        </a:rPr>
                        <a:t>Totaal</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5.389.826</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lnSpc>
                          <a:spcPts val="1200"/>
                        </a:lnSpc>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5.205</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r>
              <a:tr h="198120">
                <a:tc>
                  <a:txBody>
                    <a:bodyPr/>
                    <a:lstStyle/>
                    <a:p>
                      <a:pPr marL="46990">
                        <a:lnSpc>
                          <a:spcPts val="1200"/>
                        </a:lnSpc>
                        <a:spcAft>
                          <a:spcPts val="0"/>
                        </a:spcAft>
                      </a:pPr>
                      <a:r>
                        <a:rPr lang="nl-BE" sz="1000" i="1" dirty="0">
                          <a:latin typeface="Arial"/>
                          <a:ea typeface="Times New Roman"/>
                          <a:cs typeface="Times New Roman"/>
                        </a:rPr>
                        <a:t>Geen antwoord</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1000" i="1" dirty="0">
                          <a:latin typeface="Arial"/>
                          <a:ea typeface="Times New Roman"/>
                          <a:cs typeface="Times New Roman"/>
                        </a:rPr>
                        <a:t>29</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lnSpc>
                          <a:spcPts val="1200"/>
                        </a:lnSpc>
                        <a:spcAft>
                          <a:spcPts val="0"/>
                        </a:spcAft>
                      </a:pPr>
                      <a:r>
                        <a:rPr lang="nl-BE" sz="1000" i="1" dirty="0">
                          <a:latin typeface="Arial"/>
                          <a:ea typeface="Times New Roman"/>
                          <a:cs typeface="Times New Roman"/>
                        </a:rPr>
                        <a:t>0,6</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r>
            </a:tbl>
          </a:graphicData>
        </a:graphic>
      </p:graphicFrame>
      <p:graphicFrame>
        <p:nvGraphicFramePr>
          <p:cNvPr id="14" name="Tabel 13"/>
          <p:cNvGraphicFramePr>
            <a:graphicFrameLocks noGrp="1"/>
          </p:cNvGraphicFramePr>
          <p:nvPr/>
        </p:nvGraphicFramePr>
        <p:xfrm>
          <a:off x="966383" y="4001333"/>
          <a:ext cx="5343525" cy="1673860"/>
        </p:xfrm>
        <a:graphic>
          <a:graphicData uri="http://schemas.openxmlformats.org/drawingml/2006/table">
            <a:tbl>
              <a:tblPr/>
              <a:tblGrid>
                <a:gridCol w="1582264"/>
                <a:gridCol w="769776"/>
                <a:gridCol w="899795"/>
                <a:gridCol w="859620"/>
                <a:gridCol w="1232070"/>
              </a:tblGrid>
              <a:tr h="215900">
                <a:tc>
                  <a:txBody>
                    <a:bodyPr/>
                    <a:lstStyle/>
                    <a:p>
                      <a:pPr marL="46990">
                        <a:spcAft>
                          <a:spcPts val="0"/>
                        </a:spcAft>
                      </a:pPr>
                      <a:r>
                        <a:rPr lang="nl-BE" sz="1000" b="1" dirty="0">
                          <a:solidFill>
                            <a:srgbClr val="FFFFFF"/>
                          </a:solidFill>
                          <a:latin typeface="Arial"/>
                          <a:ea typeface="Times New Roman"/>
                          <a:cs typeface="Times New Roman"/>
                        </a:rPr>
                        <a:t>Onderwijsniveau</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gridSpan="2">
                  <a:txBody>
                    <a:bodyPr/>
                    <a:lstStyle/>
                    <a:p>
                      <a:pPr marL="45720" indent="-13335" algn="l">
                        <a:spcAft>
                          <a:spcPts val="0"/>
                        </a:spcAft>
                      </a:pPr>
                      <a:r>
                        <a:rPr lang="nl-BE" sz="1000" b="1" dirty="0" smtClean="0">
                          <a:solidFill>
                            <a:srgbClr val="FFFFFF"/>
                          </a:solidFill>
                          <a:latin typeface="Arial"/>
                          <a:ea typeface="Times New Roman"/>
                          <a:cs typeface="Times New Roman"/>
                        </a:rPr>
                        <a:t>      Populatie</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c gridSpan="2">
                  <a:txBody>
                    <a:bodyPr/>
                    <a:lstStyle/>
                    <a:p>
                      <a:pPr marL="45720" indent="-13335" algn="ctr">
                        <a:spcAft>
                          <a:spcPts val="0"/>
                        </a:spcAft>
                      </a:pPr>
                      <a:r>
                        <a:rPr lang="nl-BE" sz="1000" b="1" dirty="0">
                          <a:solidFill>
                            <a:srgbClr val="FFFFFF"/>
                          </a:solidFill>
                          <a:latin typeface="Arial"/>
                          <a:ea typeface="Times New Roman"/>
                          <a:cs typeface="Times New Roman"/>
                        </a:rPr>
                        <a:t>Netto-steekproef</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215868"/>
                    </a:solidFill>
                  </a:tcPr>
                </a:tc>
                <a:tc hMerge="1">
                  <a:txBody>
                    <a:bodyPr/>
                    <a:lstStyle/>
                    <a:p>
                      <a:endParaRPr lang="nl-BE"/>
                    </a:p>
                  </a:txBody>
                  <a:tcPr/>
                </a:tc>
              </a:tr>
              <a:tr h="180340">
                <a:tc>
                  <a:txBody>
                    <a:bodyPr/>
                    <a:lstStyle/>
                    <a:p>
                      <a:pPr marL="46990">
                        <a:spcAft>
                          <a:spcPts val="0"/>
                        </a:spcAft>
                      </a:pP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N</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c>
                  <a:txBody>
                    <a:bodyPr/>
                    <a:lstStyle/>
                    <a:p>
                      <a:pPr marL="45720" indent="-13335" algn="r">
                        <a:spcAft>
                          <a:spcPts val="0"/>
                        </a:spcAft>
                      </a:pPr>
                      <a:r>
                        <a:rPr lang="nl-BE" sz="1000" b="1" dirty="0">
                          <a:solidFill>
                            <a:srgbClr val="FFFFFF"/>
                          </a:solidFill>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215868"/>
                    </a:solidFill>
                  </a:tcPr>
                </a:tc>
              </a:tr>
              <a:tr h="215900">
                <a:tc>
                  <a:txBody>
                    <a:bodyPr/>
                    <a:lstStyle/>
                    <a:p>
                      <a:pPr marL="46990">
                        <a:spcAft>
                          <a:spcPts val="0"/>
                        </a:spcAft>
                      </a:pPr>
                      <a:r>
                        <a:rPr lang="nl-BE" sz="1000" b="1" dirty="0">
                          <a:latin typeface="Arial"/>
                          <a:ea typeface="Times New Roman"/>
                          <a:cs typeface="Times New Roman"/>
                        </a:rPr>
                        <a:t>Geen of lager</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626.707</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11,8***</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283</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c>
                  <a:txBody>
                    <a:bodyPr/>
                    <a:lstStyle/>
                    <a:p>
                      <a:pPr algn="r">
                        <a:spcAft>
                          <a:spcPts val="0"/>
                        </a:spcAft>
                      </a:pPr>
                      <a:r>
                        <a:rPr lang="nl-BE" sz="1000" dirty="0">
                          <a:latin typeface="Arial"/>
                          <a:ea typeface="Times New Roman"/>
                          <a:cs typeface="Times New Roman"/>
                        </a:rPr>
                        <a:t>5,4***</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a:noFill/>
                    </a:lnB>
                    <a:solidFill>
                      <a:srgbClr val="EDF7F9"/>
                    </a:solidFill>
                  </a:tcPr>
                </a:tc>
              </a:tr>
              <a:tr h="215900">
                <a:tc>
                  <a:txBody>
                    <a:bodyPr/>
                    <a:lstStyle/>
                    <a:p>
                      <a:pPr marL="46990">
                        <a:spcAft>
                          <a:spcPts val="0"/>
                        </a:spcAft>
                      </a:pPr>
                      <a:r>
                        <a:rPr lang="nl-BE" sz="1000" b="1" dirty="0">
                          <a:latin typeface="Arial"/>
                          <a:ea typeface="Times New Roman"/>
                          <a:cs typeface="Times New Roman"/>
                        </a:rPr>
                        <a:t>Secundair</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2.981.127</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56,1***</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2.555</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c>
                  <a:txBody>
                    <a:bodyPr/>
                    <a:lstStyle/>
                    <a:p>
                      <a:pPr algn="r">
                        <a:spcAft>
                          <a:spcPts val="0"/>
                        </a:spcAft>
                      </a:pPr>
                      <a:r>
                        <a:rPr lang="nl-BE" sz="1000" dirty="0">
                          <a:latin typeface="Arial"/>
                          <a:ea typeface="Times New Roman"/>
                          <a:cs typeface="Times New Roman"/>
                        </a:rPr>
                        <a:t>49,1***</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D6EDF2"/>
                    </a:solidFill>
                  </a:tcPr>
                </a:tc>
              </a:tr>
              <a:tr h="215900">
                <a:tc>
                  <a:txBody>
                    <a:bodyPr/>
                    <a:lstStyle/>
                    <a:p>
                      <a:pPr marL="46990">
                        <a:spcAft>
                          <a:spcPts val="0"/>
                        </a:spcAft>
                      </a:pPr>
                      <a:r>
                        <a:rPr lang="nl-BE" sz="1000" b="1" dirty="0">
                          <a:latin typeface="Arial"/>
                          <a:ea typeface="Times New Roman"/>
                          <a:cs typeface="Times New Roman"/>
                        </a:rPr>
                        <a:t>Hoger niet-universitair</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1.032.525</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19,4***</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1.572</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c>
                  <a:txBody>
                    <a:bodyPr/>
                    <a:lstStyle/>
                    <a:p>
                      <a:pPr algn="r">
                        <a:spcAft>
                          <a:spcPts val="0"/>
                        </a:spcAft>
                      </a:pPr>
                      <a:r>
                        <a:rPr lang="nl-BE" sz="1000" dirty="0">
                          <a:latin typeface="Arial"/>
                          <a:ea typeface="Times New Roman"/>
                          <a:cs typeface="Times New Roman"/>
                        </a:rPr>
                        <a:t>30,2***</a:t>
                      </a:r>
                      <a:endParaRPr lang="nl-BE" sz="1000" dirty="0">
                        <a:latin typeface="Times New Roman"/>
                        <a:ea typeface="Times New Roman"/>
                        <a:cs typeface="Times New Roman"/>
                      </a:endParaRPr>
                    </a:p>
                  </a:txBody>
                  <a:tcPr marL="68580" marR="68580" marT="0" marB="0" anchor="ctr">
                    <a:lnL>
                      <a:noFill/>
                    </a:lnL>
                    <a:lnR>
                      <a:noFill/>
                    </a:lnR>
                    <a:lnT>
                      <a:noFill/>
                    </a:lnT>
                    <a:lnB>
                      <a:noFill/>
                    </a:lnB>
                    <a:solidFill>
                      <a:srgbClr val="EDF7F9"/>
                    </a:solidFill>
                  </a:tcPr>
                </a:tc>
              </a:tr>
              <a:tr h="215900">
                <a:tc>
                  <a:txBody>
                    <a:bodyPr/>
                    <a:lstStyle/>
                    <a:p>
                      <a:pPr marL="46990">
                        <a:spcAft>
                          <a:spcPts val="0"/>
                        </a:spcAft>
                      </a:pPr>
                      <a:r>
                        <a:rPr lang="nl-BE" sz="1000" b="1" dirty="0">
                          <a:latin typeface="Arial"/>
                          <a:ea typeface="Times New Roman"/>
                          <a:cs typeface="Times New Roman"/>
                        </a:rPr>
                        <a:t>Universitair</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675.351</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12,7***</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789</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c>
                  <a:txBody>
                    <a:bodyPr/>
                    <a:lstStyle/>
                    <a:p>
                      <a:pPr algn="r">
                        <a:spcAft>
                          <a:spcPts val="0"/>
                        </a:spcAft>
                      </a:pPr>
                      <a:r>
                        <a:rPr lang="nl-BE" sz="1000" dirty="0">
                          <a:latin typeface="Arial"/>
                          <a:ea typeface="Times New Roman"/>
                          <a:cs typeface="Times New Roman"/>
                        </a:rPr>
                        <a:t>15,2***</a:t>
                      </a:r>
                      <a:endParaRPr lang="nl-BE" sz="10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4644"/>
                      </a:solidFill>
                      <a:prstDash val="solid"/>
                      <a:round/>
                      <a:headEnd type="none" w="med" len="med"/>
                      <a:tailEnd type="none" w="med" len="med"/>
                    </a:lnB>
                    <a:solidFill>
                      <a:srgbClr val="D6EDF2"/>
                    </a:solidFill>
                  </a:tcPr>
                </a:tc>
              </a:tr>
              <a:tr h="215900">
                <a:tc>
                  <a:txBody>
                    <a:bodyPr/>
                    <a:lstStyle/>
                    <a:p>
                      <a:pPr marL="46990">
                        <a:spcAft>
                          <a:spcPts val="0"/>
                        </a:spcAft>
                      </a:pPr>
                      <a:r>
                        <a:rPr lang="nl-BE" sz="1000" b="1" dirty="0">
                          <a:solidFill>
                            <a:srgbClr val="FFFFFF"/>
                          </a:solidFill>
                          <a:latin typeface="Arial"/>
                          <a:ea typeface="Times New Roman"/>
                          <a:cs typeface="Times New Roman"/>
                        </a:rPr>
                        <a:t>Totaal</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5.315.710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5.199</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c>
                  <a:txBody>
                    <a:bodyPr/>
                    <a:lstStyle/>
                    <a:p>
                      <a:pPr algn="r">
                        <a:spcAft>
                          <a:spcPts val="0"/>
                        </a:spcAft>
                      </a:pPr>
                      <a:r>
                        <a:rPr lang="nl-BE" sz="1000" b="1" dirty="0">
                          <a:solidFill>
                            <a:srgbClr val="FFFFFF"/>
                          </a:solidFill>
                          <a:latin typeface="Arial"/>
                          <a:ea typeface="Times New Roman"/>
                          <a:cs typeface="Times New Roman"/>
                        </a:rPr>
                        <a:t>100,0</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215868"/>
                    </a:solidFill>
                  </a:tcPr>
                </a:tc>
              </a:tr>
              <a:tr h="198120">
                <a:tc>
                  <a:txBody>
                    <a:bodyPr/>
                    <a:lstStyle/>
                    <a:p>
                      <a:pPr marL="46990">
                        <a:spcAft>
                          <a:spcPts val="0"/>
                        </a:spcAft>
                      </a:pPr>
                      <a:r>
                        <a:rPr lang="nl-BE" sz="1000" i="1" dirty="0">
                          <a:latin typeface="Arial"/>
                          <a:ea typeface="Times New Roman"/>
                          <a:cs typeface="Times New Roman"/>
                        </a:rPr>
                        <a:t>Geen antwoord</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35</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c>
                  <a:txBody>
                    <a:bodyPr/>
                    <a:lstStyle/>
                    <a:p>
                      <a:pPr algn="r">
                        <a:spcAft>
                          <a:spcPts val="0"/>
                        </a:spcAft>
                      </a:pPr>
                      <a:r>
                        <a:rPr lang="nl-BE" sz="1000" i="1" dirty="0">
                          <a:latin typeface="Arial"/>
                          <a:ea typeface="Times New Roman"/>
                          <a:cs typeface="Times New Roman"/>
                        </a:rPr>
                        <a:t>0,7</a:t>
                      </a:r>
                      <a:endParaRPr lang="nl-BE" sz="1000" dirty="0">
                        <a:latin typeface="Times New Roman"/>
                        <a:ea typeface="Times New Roman"/>
                        <a:cs typeface="Times New Roman"/>
                      </a:endParaRPr>
                    </a:p>
                  </a:txBody>
                  <a:tcPr marL="68580" marR="68580" marT="0" marB="0" anchor="ctr">
                    <a:lnL>
                      <a:noFill/>
                    </a:lnL>
                    <a:lnR>
                      <a:noFill/>
                    </a:lnR>
                    <a:lnT w="12700" cap="flat" cmpd="sng" algn="ctr">
                      <a:solidFill>
                        <a:srgbClr val="004644"/>
                      </a:solidFill>
                      <a:prstDash val="solid"/>
                      <a:round/>
                      <a:headEnd type="none" w="med" len="med"/>
                      <a:tailEnd type="none" w="med" len="med"/>
                    </a:lnT>
                    <a:lnB w="12700" cap="flat" cmpd="sng" algn="ctr">
                      <a:solidFill>
                        <a:srgbClr val="004644"/>
                      </a:solidFill>
                      <a:prstDash val="solid"/>
                      <a:round/>
                      <a:headEnd type="none" w="med" len="med"/>
                      <a:tailEnd type="none" w="med" len="med"/>
                    </a:lnB>
                    <a:solidFill>
                      <a:srgbClr val="EDF7F9"/>
                    </a:solidFill>
                  </a:tcPr>
                </a:tc>
              </a:tr>
            </a:tbl>
          </a:graphicData>
        </a:graphic>
      </p:graphicFrame>
    </p:spTree>
    <p:extLst>
      <p:ext uri="{BB962C8B-B14F-4D97-AF65-F5344CB8AC3E}">
        <p14:creationId xmlns="" xmlns:p14="http://schemas.microsoft.com/office/powerpoint/2010/main" val="17463067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843186c612d74334bdc4dceafe33b92bcfd1acb"/>
</p:tagLst>
</file>

<file path=ppt/theme/theme1.xml><?xml version="1.0" encoding="utf-8"?>
<a:theme xmlns:a="http://schemas.openxmlformats.org/drawingml/2006/main" name="Omgeving-template_Groen_FlandersFont-ingesloten">
  <a:themeElements>
    <a:clrScheme name="Aangepast 6">
      <a:dk1>
        <a:sysClr val="windowText" lastClr="000000"/>
      </a:dk1>
      <a:lt1>
        <a:sysClr val="window" lastClr="FFFFFF"/>
      </a:lt1>
      <a:dk2>
        <a:srgbClr val="926DA5"/>
      </a:dk2>
      <a:lt2>
        <a:srgbClr val="EEECE1"/>
      </a:lt2>
      <a:accent1>
        <a:srgbClr val="D96422"/>
      </a:accent1>
      <a:accent2>
        <a:srgbClr val="6E8C2B"/>
      </a:accent2>
      <a:accent3>
        <a:srgbClr val="8AAE26"/>
      </a:accent3>
      <a:accent4>
        <a:srgbClr val="A2C61C"/>
      </a:accent4>
      <a:accent5>
        <a:srgbClr val="4BACC6"/>
      </a:accent5>
      <a:accent6>
        <a:srgbClr val="F79646"/>
      </a:accent6>
      <a:hlink>
        <a:srgbClr val="0000FF"/>
      </a:hlink>
      <a:folHlink>
        <a:srgbClr val="80008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e1" id="{00509E9A-BA82-472A-BA2B-D9D1FB9FA071}" vid="{3147FCF8-3A3C-43B6-A9D7-649326A143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e3f60ec77ae4678aab640a304306008 xmlns="5a1f6c4c-88e6-458b-93d4-b3188bdac3e9">
      <Terms xmlns="http://schemas.microsoft.com/office/infopath/2007/PartnerControls"/>
    </ae3f60ec77ae4678aab640a304306008>
    <Thema xmlns="5a1f6c4c-88e6-458b-93d4-b3188bdac3e9" xsi:nil="true"/>
    <TaxCatchAll xmlns="9a9ec0f0-7796-43d0-ac1f-4c8c46ee0bd1"/>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1DC10219F6EC4C836107F5E3C4601B" ma:contentTypeVersion="4" ma:contentTypeDescription="Een nieuw document maken." ma:contentTypeScope="" ma:versionID="81e61a8f228a5c09943703b535565113">
  <xsd:schema xmlns:xsd="http://www.w3.org/2001/XMLSchema" xmlns:xs="http://www.w3.org/2001/XMLSchema" xmlns:p="http://schemas.microsoft.com/office/2006/metadata/properties" xmlns:ns2="5a1f6c4c-88e6-458b-93d4-b3188bdac3e9" xmlns:ns3="9a9ec0f0-7796-43d0-ac1f-4c8c46ee0bd1" targetNamespace="http://schemas.microsoft.com/office/2006/metadata/properties" ma:root="true" ma:fieldsID="f1c1d9329d3995b5963e2f5f99130968" ns2:_="" ns3:_="">
    <xsd:import namespace="5a1f6c4c-88e6-458b-93d4-b3188bdac3e9"/>
    <xsd:import namespace="9a9ec0f0-7796-43d0-ac1f-4c8c46ee0bd1"/>
    <xsd:element name="properties">
      <xsd:complexType>
        <xsd:sequence>
          <xsd:element name="documentManagement">
            <xsd:complexType>
              <xsd:all>
                <xsd:element ref="ns2:Thema" minOccurs="0"/>
                <xsd:element ref="ns2:ae3f60ec77ae4678aab640a304306008"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f6c4c-88e6-458b-93d4-b3188bdac3e9" elementFormDefault="qualified">
    <xsd:import namespace="http://schemas.microsoft.com/office/2006/documentManagement/types"/>
    <xsd:import namespace="http://schemas.microsoft.com/office/infopath/2007/PartnerControls"/>
    <xsd:element name="Thema" ma:index="8" nillable="true" ma:displayName="Thema" ma:format="Dropdown" ma:internalName="Thema">
      <xsd:simpleType>
        <xsd:union memberTypes="dms:Text">
          <xsd:simpleType>
            <xsd:restriction base="dms:Choice">
              <xsd:enumeration value="Beleid"/>
              <xsd:enumeration value="Organisatie"/>
              <xsd:enumeration value="Ondersteuning"/>
            </xsd:restriction>
          </xsd:simpleType>
        </xsd:union>
      </xsd:simpleType>
    </xsd:element>
    <xsd:element name="ae3f60ec77ae4678aab640a304306008" ma:index="10" nillable="true" ma:taxonomy="true" ma:internalName="ae3f60ec77ae4678aab640a304306008" ma:taxonomyFieldName="Trefwoorden" ma:displayName="Trefwoorden" ma:default="" ma:fieldId="{ae3f60ec-77ae-4678-aab6-40a304306008}" ma:sspId="49ca8161-7180-459b-a0ef-1a71cf6ffea5" ma:termSetId="ee1378f8-9762-45c9-bd61-1cc53f26739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11" nillable="true" ma:displayName="Taxonomy Catch All Column" ma:description="" ma:hidden="true" ma:list="{54e90033-36d9-4b16-b7e1-2e7a62a6a346}" ma:internalName="TaxCatchAll" ma:showField="CatchAllData" ma:web="461e90f0-3ed3-4bed-bd0c-df169c4087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E1D3C2-DF2E-4F98-9A26-A54280673A79}">
  <ds:schemaRefs>
    <ds:schemaRef ds:uri="5a1f6c4c-88e6-458b-93d4-b3188bdac3e9"/>
    <ds:schemaRef ds:uri="http://purl.org/dc/terms/"/>
    <ds:schemaRef ds:uri="http://schemas.openxmlformats.org/package/2006/metadata/core-properties"/>
    <ds:schemaRef ds:uri="http://purl.org/dc/dcmitype/"/>
    <ds:schemaRef ds:uri="http://www.w3.org/XML/1998/namespace"/>
    <ds:schemaRef ds:uri="9a9ec0f0-7796-43d0-ac1f-4c8c46ee0bd1"/>
    <ds:schemaRef ds:uri="http://schemas.microsoft.com/office/2006/metadata/properties"/>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D6BF80B0-732B-40ED-8EC2-45DBA56FA9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1f6c4c-88e6-458b-93d4-b3188bdac3e9"/>
    <ds:schemaRef ds:uri="9a9ec0f0-7796-43d0-ac1f-4c8c46ee0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E256BE-F697-4923-8B27-72E52FB3F9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Omgeving-template_Groen_FlandersFont-ingesloten</Template>
  <TotalTime>2008</TotalTime>
  <Words>5873</Words>
  <Application>Microsoft Office PowerPoint</Application>
  <PresentationFormat>Diavoorstelling (4:3)</PresentationFormat>
  <Paragraphs>3009</Paragraphs>
  <Slides>63</Slides>
  <Notes>4</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63</vt:i4>
      </vt:variant>
    </vt:vector>
  </HeadingPairs>
  <TitlesOfParts>
    <vt:vector size="73" baseType="lpstr">
      <vt:lpstr>Arial</vt:lpstr>
      <vt:lpstr>FlandersArtSans-Medium</vt:lpstr>
      <vt:lpstr>Arial Unicode MS</vt:lpstr>
      <vt:lpstr>Calibri</vt:lpstr>
      <vt:lpstr>Times New Roman</vt:lpstr>
      <vt:lpstr>Wingdings 3</vt:lpstr>
      <vt:lpstr>HelveticaNeue-Roman</vt:lpstr>
      <vt:lpstr>FlandersArtSans-Regular</vt:lpstr>
      <vt:lpstr>FlandersArtSans-Bold</vt:lpstr>
      <vt:lpstr>Omgeving-template_Groen_FlandersFont-ingesloten</vt:lpstr>
      <vt:lpstr>Perceptie van milieuhinder in Vlaanderen </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Geluidshinder</vt:lpstr>
      <vt:lpstr>Dia 22</vt:lpstr>
      <vt:lpstr>Dia 23</vt:lpstr>
      <vt:lpstr>Dia 24</vt:lpstr>
      <vt:lpstr>Dia 25</vt:lpstr>
      <vt:lpstr>Dia 26</vt:lpstr>
      <vt:lpstr>Dia 27</vt:lpstr>
      <vt:lpstr>Dia 28</vt:lpstr>
      <vt:lpstr>Dia 29</vt:lpstr>
      <vt:lpstr>Dia 30</vt:lpstr>
      <vt:lpstr>Dia 31</vt:lpstr>
      <vt:lpstr>Dia 32</vt:lpstr>
      <vt:lpstr>Dia 33</vt:lpstr>
      <vt:lpstr>Geurhinder</vt:lpstr>
      <vt:lpstr>Dia 35</vt:lpstr>
      <vt:lpstr>Dia 36</vt:lpstr>
      <vt:lpstr>Dia 37</vt:lpstr>
      <vt:lpstr>Dia 38</vt:lpstr>
      <vt:lpstr>Dia 39</vt:lpstr>
      <vt:lpstr>Dia 40</vt:lpstr>
      <vt:lpstr>Dia 41</vt:lpstr>
      <vt:lpstr>Dia 42</vt:lpstr>
      <vt:lpstr>Dia 43</vt:lpstr>
      <vt:lpstr>Dia 44</vt:lpstr>
      <vt:lpstr>Dia 45</vt:lpstr>
      <vt:lpstr>Lichthinder</vt:lpstr>
      <vt:lpstr>Dia 47</vt:lpstr>
      <vt:lpstr>Dia 48</vt:lpstr>
      <vt:lpstr>Dia 49</vt:lpstr>
      <vt:lpstr>Dia 50</vt:lpstr>
      <vt:lpstr>Dia 51</vt:lpstr>
      <vt:lpstr>Dia 52</vt:lpstr>
      <vt:lpstr>Dia 53</vt:lpstr>
      <vt:lpstr>Dia 54</vt:lpstr>
      <vt:lpstr>Dia 55</vt:lpstr>
      <vt:lpstr>Dia 56</vt:lpstr>
      <vt:lpstr>Dia 57</vt:lpstr>
      <vt:lpstr>Dia 58</vt:lpstr>
      <vt:lpstr>Dia 59</vt:lpstr>
      <vt:lpstr>Dia 60</vt:lpstr>
      <vt:lpstr>Dia 61</vt:lpstr>
      <vt:lpstr>Dia 62</vt:lpstr>
      <vt:lpstr>Dia 63</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ddm</dc:creator>
  <cp:lastModifiedBy>ddm</cp:lastModifiedBy>
  <cp:revision>97</cp:revision>
  <dcterms:created xsi:type="dcterms:W3CDTF">2018-10-29T15:36:52Z</dcterms:created>
  <dcterms:modified xsi:type="dcterms:W3CDTF">2018-10-31T16:15:26Z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0x010100DF1DC10219F6EC4C836107F5E3C4601B</vt:lpwstr>
  </property>
  <property fmtid="{D5CDD505-2E9C-101B-9397-08002B2CF9AE}" pid="3" name="FileLeafRef">
    <vt:lpwstr>sjabloon ppt omgevingsvergunning 18-04-2016.potx</vt:lpwstr>
  </property>
</Properties>
</file>